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7" r:id="rId2"/>
    <p:sldId id="258" r:id="rId3"/>
    <p:sldId id="261" r:id="rId4"/>
    <p:sldId id="262" r:id="rId5"/>
    <p:sldId id="264" r:id="rId6"/>
    <p:sldId id="336" r:id="rId7"/>
    <p:sldId id="321" r:id="rId8"/>
    <p:sldId id="322" r:id="rId9"/>
    <p:sldId id="302" r:id="rId10"/>
    <p:sldId id="320" r:id="rId11"/>
    <p:sldId id="323" r:id="rId12"/>
    <p:sldId id="333" r:id="rId13"/>
    <p:sldId id="334" r:id="rId14"/>
    <p:sldId id="335" r:id="rId15"/>
    <p:sldId id="265" r:id="rId16"/>
    <p:sldId id="295" r:id="rId17"/>
    <p:sldId id="296" r:id="rId18"/>
    <p:sldId id="297" r:id="rId19"/>
    <p:sldId id="298" r:id="rId20"/>
    <p:sldId id="299" r:id="rId21"/>
    <p:sldId id="300" r:id="rId22"/>
    <p:sldId id="301" r:id="rId23"/>
    <p:sldId id="266" r:id="rId24"/>
    <p:sldId id="325" r:id="rId25"/>
    <p:sldId id="328" r:id="rId26"/>
    <p:sldId id="326" r:id="rId27"/>
    <p:sldId id="338" r:id="rId28"/>
    <p:sldId id="267" r:id="rId29"/>
    <p:sldId id="337"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68" r:id="rId44"/>
    <p:sldId id="270" r:id="rId45"/>
    <p:sldId id="324" r:id="rId46"/>
    <p:sldId id="269" r:id="rId47"/>
    <p:sldId id="309" r:id="rId48"/>
    <p:sldId id="310" r:id="rId49"/>
    <p:sldId id="311" r:id="rId50"/>
    <p:sldId id="312" r:id="rId51"/>
    <p:sldId id="313" r:id="rId52"/>
    <p:sldId id="314" r:id="rId53"/>
    <p:sldId id="315" r:id="rId54"/>
    <p:sldId id="316" r:id="rId55"/>
    <p:sldId id="317" r:id="rId56"/>
    <p:sldId id="318" r:id="rId57"/>
    <p:sldId id="319" r:id="rId58"/>
    <p:sldId id="329" r:id="rId59"/>
    <p:sldId id="332" r:id="rId60"/>
    <p:sldId id="331" r:id="rId61"/>
    <p:sldId id="339" r:id="rId6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5" d="100"/>
          <a:sy n="65" d="100"/>
        </p:scale>
        <p:origin x="7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D0EB5-84D0-4894-9CD5-FC7387DD3072}" type="datetimeFigureOut">
              <a:rPr lang="ru-RU" smtClean="0"/>
              <a:t>12.06.2014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F71C9-7899-461C-964B-EAAA191181FD}" type="slidenum">
              <a:rPr lang="ru-RU" smtClean="0"/>
              <a:t>‹#›</a:t>
            </a:fld>
            <a:endParaRPr lang="ru-RU"/>
          </a:p>
        </p:txBody>
      </p:sp>
    </p:spTree>
    <p:extLst>
      <p:ext uri="{BB962C8B-B14F-4D97-AF65-F5344CB8AC3E}">
        <p14:creationId xmlns:p14="http://schemas.microsoft.com/office/powerpoint/2010/main" val="111407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take a look at the global scale at which Microsoft Azure</a:t>
            </a:r>
            <a:r>
              <a:rPr lang="en-US" baseline="0" dirty="0" smtClean="0"/>
              <a:t> operates.</a:t>
            </a:r>
            <a:endParaRPr lang="en-US" dirty="0" smtClean="0"/>
          </a:p>
          <a:p>
            <a:endParaRPr lang="en-US" dirty="0" smtClean="0"/>
          </a:p>
          <a:p>
            <a:r>
              <a:rPr lang="en-US" dirty="0" smtClean="0"/>
              <a:t>We operate in 12 global regions across different</a:t>
            </a:r>
            <a:r>
              <a:rPr lang="en-US" baseline="0" dirty="0" smtClean="0"/>
              <a:t> contents</a:t>
            </a:r>
            <a:r>
              <a:rPr lang="en-US" dirty="0" smtClean="0"/>
              <a:t>. 4 in</a:t>
            </a:r>
            <a:r>
              <a:rPr lang="en-US" baseline="0" dirty="0" smtClean="0"/>
              <a:t> US, 2 in Europe, and 6 in Asia. These are gigantic in their scale and operations and here are some of the pictures.</a:t>
            </a:r>
          </a:p>
          <a:p>
            <a:endParaRPr lang="en-US" baseline="0" dirty="0" smtClean="0"/>
          </a:p>
          <a:p>
            <a:r>
              <a:rPr lang="en-US" baseline="0" dirty="0" smtClean="0"/>
              <a:t>We are currently offering preview access to the datacenter in Brazil</a:t>
            </a:r>
          </a:p>
          <a:p>
            <a:endParaRPr lang="en-US" baseline="0" dirty="0" smtClean="0"/>
          </a:p>
          <a:p>
            <a:r>
              <a:rPr lang="en-US" baseline="0" dirty="0" smtClean="0"/>
              <a:t>The Australia datacenters will become available before the end of this calendar year.</a:t>
            </a:r>
            <a:endParaRPr lang="en-US" dirty="0" smtClean="0"/>
          </a:p>
          <a:p>
            <a:r>
              <a:rPr lang="en-US" baseline="0" dirty="0" smtClean="0"/>
              <a:t> </a:t>
            </a:r>
            <a:endParaRPr lang="en-US" dirty="0" smtClean="0"/>
          </a:p>
          <a:p>
            <a:r>
              <a:rPr lang="en-US" dirty="0" smtClean="0"/>
              <a:t>In</a:t>
            </a:r>
            <a:r>
              <a:rPr lang="en-US" baseline="0" dirty="0" smtClean="0"/>
              <a:t> addition, we have </a:t>
            </a:r>
            <a:r>
              <a:rPr lang="en-US" dirty="0" smtClean="0"/>
              <a:t>29 CDN locations across the globe.</a:t>
            </a:r>
          </a:p>
          <a:p>
            <a:endParaRPr lang="en-US" dirty="0" smtClean="0"/>
          </a:p>
          <a:p>
            <a:r>
              <a:rPr lang="en-US" dirty="0" smtClean="0"/>
              <a:t>We provide support across 109 countries and in 8 languages</a:t>
            </a:r>
          </a:p>
          <a:p>
            <a:endParaRPr lang="en-US" dirty="0" smtClean="0"/>
          </a:p>
          <a:p>
            <a:r>
              <a:rPr lang="en-US" dirty="0" smtClean="0"/>
              <a:t>We have our local teams</a:t>
            </a:r>
            <a:r>
              <a:rPr lang="en-US" baseline="0" dirty="0" smtClean="0"/>
              <a:t> and sales offices across the world.</a:t>
            </a:r>
          </a:p>
          <a:p>
            <a:endParaRPr lang="en-US" dirty="0" smtClean="0"/>
          </a:p>
          <a:p>
            <a:r>
              <a:rPr lang="en-US" dirty="0" smtClean="0"/>
              <a:t>In addition,</a:t>
            </a:r>
            <a:r>
              <a:rPr lang="en-US" baseline="0" dirty="0" smtClean="0"/>
              <a:t> we have </a:t>
            </a:r>
            <a:r>
              <a:rPr lang="en-US" dirty="0" smtClean="0"/>
              <a:t>19 countries with local currency support</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00FAEB-29E7-49EB-AC4B-A00B8AD2AD34}" type="datetime1">
              <a:rPr lang="en-US" smtClean="0">
                <a:solidFill>
                  <a:prstClr val="black"/>
                </a:solidFill>
              </a:rPr>
              <a:pPr/>
              <a:t>6/12/2014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1688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41594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03107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852215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three initial members of the Nokia</a:t>
            </a:r>
            <a:r>
              <a:rPr lang="en-US" baseline="0" dirty="0" smtClean="0"/>
              <a:t> X family have a clear “pay more get more” logic, starting at just €89 estimated retail price excluding taxes and subsidies.</a:t>
            </a:r>
          </a:p>
          <a:p>
            <a:pPr marL="628650" lvl="1" indent="-171450">
              <a:buFont typeface="Arial"/>
              <a:buNone/>
            </a:pPr>
            <a:r>
              <a:rPr lang="en-US" baseline="0" dirty="0" smtClean="0"/>
              <a:t>Among key device features include:</a:t>
            </a:r>
          </a:p>
          <a:p>
            <a:pPr marL="628650" lvl="1" indent="-171450">
              <a:buFont typeface="Arial" panose="020B0604020202020204" pitchFamily="34" charset="0"/>
              <a:buChar char="•"/>
            </a:pPr>
            <a:r>
              <a:rPr lang="en-US" baseline="0" dirty="0" smtClean="0"/>
              <a:t>Nokia X: 4-inch display, Dual core snapdragon processors</a:t>
            </a:r>
          </a:p>
          <a:p>
            <a:pPr marL="628650" lvl="1" indent="-171450">
              <a:buFont typeface="Arial" panose="020B0604020202020204" pitchFamily="34" charset="0"/>
              <a:buChar char="•"/>
            </a:pPr>
            <a:r>
              <a:rPr lang="en-US" baseline="0" dirty="0" smtClean="0"/>
              <a:t>Users upgrading to the X+ will benefit from faster and smoother multitasking, with more storage for their favorite media</a:t>
            </a:r>
          </a:p>
          <a:p>
            <a:pPr marL="628650" lvl="1" indent="-171450">
              <a:buFont typeface="Arial" panose="020B0604020202020204" pitchFamily="34" charset="0"/>
              <a:buChar char="•"/>
            </a:pPr>
            <a:r>
              <a:rPr lang="en-US" baseline="0" dirty="0" smtClean="0"/>
              <a:t>XL customers will enjoy an even larger 5” display, improved camera and a front facing camera ideal for those Skype video calls with a unique offer together with Microsoft of a month free Skype calls for Nokia X users</a:t>
            </a:r>
          </a:p>
          <a:p>
            <a:pPr marL="171450" lvl="0" indent="-171450">
              <a:buFont typeface="Arial" panose="020B0604020202020204" pitchFamily="34" charset="0"/>
              <a:buChar char="•"/>
            </a:pPr>
            <a:r>
              <a:rPr lang="fi-FI" baseline="0" dirty="0" smtClean="0"/>
              <a:t>All 3 Nokia X devices are available in DUAL SIM – popular in emerging markets.</a:t>
            </a:r>
            <a:endParaRPr lang="en-US" baseline="0" dirty="0" smtClean="0"/>
          </a:p>
          <a:p>
            <a:pPr marL="0" indent="0">
              <a:buFont typeface="Arial" panose="020B0604020202020204" pitchFamily="34" charset="0"/>
              <a:buNone/>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2CD74F5-B551-394F-8576-2611B469BEB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91941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marL="97330" lvl="1" defTabSz="778632" fontAlgn="auto">
              <a:spcBef>
                <a:spcPts val="0"/>
              </a:spcBef>
              <a:spcAft>
                <a:spcPts val="0"/>
              </a:spcAft>
              <a:buClr>
                <a:srgbClr val="646464"/>
              </a:buClr>
              <a:buSzPct val="100000"/>
              <a:buFont typeface="Nokia Pure Text"/>
              <a:buNone/>
              <a:defRPr/>
            </a:pPr>
            <a:endParaRPr lang="en-US" sz="1000" dirty="0" smtClean="0">
              <a:solidFill>
                <a:srgbClr val="646464"/>
              </a:solidFill>
            </a:endParaRPr>
          </a:p>
          <a:p>
            <a:pPr marL="246026" lvl="1" indent="-148696" defTabSz="778632" fontAlgn="auto">
              <a:spcBef>
                <a:spcPts val="0"/>
              </a:spcBef>
              <a:spcAft>
                <a:spcPts val="0"/>
              </a:spcAft>
              <a:buClr>
                <a:srgbClr val="646464"/>
              </a:buClr>
              <a:buSzPct val="100000"/>
              <a:buFont typeface="Nokia Pure Text"/>
              <a:buChar char="•"/>
              <a:defRPr/>
            </a:pPr>
            <a:endParaRPr lang="en-US" sz="1000" dirty="0" smtClean="0">
              <a:solidFill>
                <a:srgbClr val="646464"/>
              </a:solidFill>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okia Pure Text" pitchFamily="34" charset="0"/>
              </a:defRPr>
            </a:lvl1pPr>
            <a:lvl2pPr marL="742950" indent="-285750">
              <a:defRPr>
                <a:solidFill>
                  <a:schemeClr val="tx1"/>
                </a:solidFill>
                <a:latin typeface="Nokia Pure Text" pitchFamily="34" charset="0"/>
              </a:defRPr>
            </a:lvl2pPr>
            <a:lvl3pPr marL="1143000" indent="-228600">
              <a:defRPr>
                <a:solidFill>
                  <a:schemeClr val="tx1"/>
                </a:solidFill>
                <a:latin typeface="Nokia Pure Text" pitchFamily="34" charset="0"/>
              </a:defRPr>
            </a:lvl3pPr>
            <a:lvl4pPr marL="1600200" indent="-228600">
              <a:defRPr>
                <a:solidFill>
                  <a:schemeClr val="tx1"/>
                </a:solidFill>
                <a:latin typeface="Nokia Pure Text" pitchFamily="34" charset="0"/>
              </a:defRPr>
            </a:lvl4pPr>
            <a:lvl5pPr marL="2057400" indent="-228600">
              <a:defRPr>
                <a:solidFill>
                  <a:schemeClr val="tx1"/>
                </a:solidFill>
                <a:latin typeface="Nokia Pure Text" pitchFamily="34" charset="0"/>
              </a:defRPr>
            </a:lvl5pPr>
            <a:lvl6pPr marL="2514600" indent="-228600" defTabSz="455613" fontAlgn="base">
              <a:spcBef>
                <a:spcPct val="0"/>
              </a:spcBef>
              <a:spcAft>
                <a:spcPct val="0"/>
              </a:spcAft>
              <a:defRPr>
                <a:solidFill>
                  <a:schemeClr val="tx1"/>
                </a:solidFill>
                <a:latin typeface="Nokia Pure Text" pitchFamily="34" charset="0"/>
              </a:defRPr>
            </a:lvl6pPr>
            <a:lvl7pPr marL="2971800" indent="-228600" defTabSz="455613" fontAlgn="base">
              <a:spcBef>
                <a:spcPct val="0"/>
              </a:spcBef>
              <a:spcAft>
                <a:spcPct val="0"/>
              </a:spcAft>
              <a:defRPr>
                <a:solidFill>
                  <a:schemeClr val="tx1"/>
                </a:solidFill>
                <a:latin typeface="Nokia Pure Text" pitchFamily="34" charset="0"/>
              </a:defRPr>
            </a:lvl7pPr>
            <a:lvl8pPr marL="3429000" indent="-228600" defTabSz="455613" fontAlgn="base">
              <a:spcBef>
                <a:spcPct val="0"/>
              </a:spcBef>
              <a:spcAft>
                <a:spcPct val="0"/>
              </a:spcAft>
              <a:defRPr>
                <a:solidFill>
                  <a:schemeClr val="tx1"/>
                </a:solidFill>
                <a:latin typeface="Nokia Pure Text" pitchFamily="34" charset="0"/>
              </a:defRPr>
            </a:lvl8pPr>
            <a:lvl9pPr marL="3886200" indent="-228600" defTabSz="455613" fontAlgn="base">
              <a:spcBef>
                <a:spcPct val="0"/>
              </a:spcBef>
              <a:spcAft>
                <a:spcPct val="0"/>
              </a:spcAft>
              <a:defRPr>
                <a:solidFill>
                  <a:schemeClr val="tx1"/>
                </a:solidFill>
                <a:latin typeface="Nokia Pure Text" pitchFamily="34" charset="0"/>
              </a:defRPr>
            </a:lvl9pPr>
          </a:lstStyle>
          <a:p>
            <a:pPr defTabSz="455613" fontAlgn="base">
              <a:spcBef>
                <a:spcPct val="0"/>
              </a:spcBef>
              <a:spcAft>
                <a:spcPct val="0"/>
              </a:spcAft>
            </a:pPr>
            <a:fld id="{9FE1F6FE-43E3-4C46-9A6A-3F0630E426F5}" type="slidenum">
              <a:rPr lang="en-US">
                <a:solidFill>
                  <a:srgbClr val="000000"/>
                </a:solidFill>
                <a:latin typeface="Calibri" pitchFamily="34" charset="0"/>
              </a:rPr>
              <a:pPr defTabSz="455613" fontAlgn="base">
                <a:spcBef>
                  <a:spcPct val="0"/>
                </a:spcBef>
                <a:spcAft>
                  <a:spcPct val="0"/>
                </a:spcAft>
              </a:pPr>
              <a:t>48</a:t>
            </a:fld>
            <a:endParaRPr lang="en-US">
              <a:solidFill>
                <a:srgbClr val="000000"/>
              </a:solidFill>
              <a:latin typeface="Calibri" pitchFamily="34" charset="0"/>
            </a:endParaRPr>
          </a:p>
        </p:txBody>
      </p:sp>
    </p:spTree>
    <p:extLst>
      <p:ext uri="{BB962C8B-B14F-4D97-AF65-F5344CB8AC3E}">
        <p14:creationId xmlns:p14="http://schemas.microsoft.com/office/powerpoint/2010/main" val="219692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F543C-C52C-4046-B915-477C20036E1E}" type="slidenum">
              <a:rPr lang="en-US" smtClean="0"/>
              <a:t>49</a:t>
            </a:fld>
            <a:endParaRPr lang="en-US"/>
          </a:p>
        </p:txBody>
      </p:sp>
    </p:spTree>
    <p:extLst>
      <p:ext uri="{BB962C8B-B14F-4D97-AF65-F5344CB8AC3E}">
        <p14:creationId xmlns:p14="http://schemas.microsoft.com/office/powerpoint/2010/main" val="144993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A6698C55-EC3E-9546-81DD-96FB14EF95F8}" type="slidenum">
              <a:rPr lang="fi-FI" smtClean="0"/>
              <a:t>50</a:t>
            </a:fld>
            <a:endParaRPr lang="fi-FI"/>
          </a:p>
        </p:txBody>
      </p:sp>
    </p:spTree>
    <p:extLst>
      <p:ext uri="{BB962C8B-B14F-4D97-AF65-F5344CB8AC3E}">
        <p14:creationId xmlns:p14="http://schemas.microsoft.com/office/powerpoint/2010/main" val="1460040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A6698C55-EC3E-9546-81DD-96FB14EF95F8}" type="slidenum">
              <a:rPr lang="fi-FI" smtClean="0">
                <a:solidFill>
                  <a:prstClr val="black"/>
                </a:solidFill>
              </a:rPr>
              <a:pPr/>
              <a:t>51</a:t>
            </a:fld>
            <a:endParaRPr lang="fi-FI">
              <a:solidFill>
                <a:prstClr val="black"/>
              </a:solidFill>
            </a:endParaRPr>
          </a:p>
        </p:txBody>
      </p:sp>
    </p:spTree>
    <p:extLst>
      <p:ext uri="{BB962C8B-B14F-4D97-AF65-F5344CB8AC3E}">
        <p14:creationId xmlns:p14="http://schemas.microsoft.com/office/powerpoint/2010/main" val="101014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p:txBody>
      </p:sp>
      <p:sp>
        <p:nvSpPr>
          <p:cNvPr id="6" name="Date Placeholder 5"/>
          <p:cNvSpPr>
            <a:spLocks noGrp="1"/>
          </p:cNvSpPr>
          <p:nvPr>
            <p:ph type="dt" idx="12"/>
          </p:nvPr>
        </p:nvSpPr>
        <p:spPr/>
        <p:txBody>
          <a:bodyPr/>
          <a:lstStyle/>
          <a:p>
            <a:fld id="{D21AEA4E-C8DD-4389-8732-D0D2DA460746}" type="datetime1">
              <a:rPr lang="en-US" smtClean="0">
                <a:solidFill>
                  <a:prstClr val="black"/>
                </a:solidFill>
              </a:rPr>
              <a:pPr/>
              <a:t>6/12/2014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7871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3F433C5-CB4C-40EB-A40C-199F8FB8C30C}" type="slidenum">
              <a:rPr lang="ru-RU" smtClean="0"/>
              <a:t>59</a:t>
            </a:fld>
            <a:endParaRPr lang="ru-RU"/>
          </a:p>
        </p:txBody>
      </p:sp>
    </p:spTree>
    <p:extLst>
      <p:ext uri="{BB962C8B-B14F-4D97-AF65-F5344CB8AC3E}">
        <p14:creationId xmlns:p14="http://schemas.microsoft.com/office/powerpoint/2010/main" val="268337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9606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6/12/2014 9:26 AM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61</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91427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256756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76514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&lt;choose</a:t>
            </a:r>
            <a:r>
              <a:rPr lang="en-US" b="0" baseline="0" dirty="0" smtClean="0"/>
              <a:t> from slides 3 – 10 as alternative intro pictures&gt;</a:t>
            </a:r>
            <a:endParaRPr lang="en-US" b="0" dirty="0" smtClean="0"/>
          </a:p>
          <a:p>
            <a:endParaRPr lang="en-US" b="1" dirty="0" smtClean="0"/>
          </a:p>
          <a:p>
            <a:r>
              <a:rPr lang="en-US" b="1" dirty="0" smtClean="0"/>
              <a:t>Timing:</a:t>
            </a:r>
            <a:r>
              <a:rPr lang="en-US" dirty="0" smtClean="0"/>
              <a:t> 1 minute</a:t>
            </a:r>
          </a:p>
          <a:p>
            <a:r>
              <a:rPr lang="en-US" b="1" dirty="0" smtClean="0"/>
              <a:t> </a:t>
            </a:r>
            <a:endParaRPr lang="en-US" dirty="0" smtClean="0"/>
          </a:p>
          <a:p>
            <a:r>
              <a:rPr lang="en-US" b="1" dirty="0" smtClean="0"/>
              <a:t>Key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kern="1200" dirty="0" smtClean="0">
                <a:solidFill>
                  <a:schemeClr val="tx1"/>
                </a:solidFill>
                <a:effectLst/>
                <a:latin typeface="Segoe UI" pitchFamily="34" charset="0"/>
                <a:ea typeface="+mn-ea"/>
                <a:cs typeface="+mn-cs"/>
              </a:rPr>
              <a:t>Microsoft has changed as a company and become more open.</a:t>
            </a:r>
          </a:p>
          <a:p>
            <a:pPr marL="0" lvl="0" indent="0">
              <a:buFont typeface="Arial" pitchFamily="34" charset="0"/>
              <a:buNone/>
            </a:pPr>
            <a:endParaRPr lang="en-US" dirty="0" smtClean="0"/>
          </a:p>
          <a:p>
            <a:r>
              <a:rPr lang="en-US" b="1" dirty="0" smtClean="0"/>
              <a:t>Script:</a:t>
            </a:r>
            <a:endParaRPr lang="en-US" sz="900" kern="1200" dirty="0" smtClean="0">
              <a:solidFill>
                <a:schemeClr val="tx1"/>
              </a:solidFill>
              <a:effectLst/>
              <a:latin typeface="Segoe UI"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NZ" sz="800" kern="1200" dirty="0" smtClean="0">
                <a:solidFill>
                  <a:schemeClr val="tx1"/>
                </a:solidFill>
                <a:effectLst/>
                <a:latin typeface="Segoe UI" pitchFamily="34" charset="0"/>
                <a:ea typeface="+mn-ea"/>
                <a:cs typeface="+mn-cs"/>
              </a:rPr>
              <a:t>Microsoft has changed as a company and become more open. The old debate – black or white; open source or commercial software; us versus them – is simply no longer relevant. Today, many customers manage mixed IT environments. And they have told us that what matters today is maximizing their existing IT investments while having the freedom to choose new solutions that best support their business goals. To meet these customer needs, </a:t>
            </a:r>
            <a:r>
              <a:rPr lang="en-NZ" sz="800" b="1" i="1" kern="1200" dirty="0" smtClean="0">
                <a:solidFill>
                  <a:schemeClr val="tx1"/>
                </a:solidFill>
                <a:effectLst/>
                <a:latin typeface="Segoe UI" pitchFamily="34" charset="0"/>
                <a:ea typeface="+mn-ea"/>
                <a:cs typeface="+mn-cs"/>
              </a:rPr>
              <a:t>Microsoft is committed to openness</a:t>
            </a:r>
            <a:r>
              <a:rPr lang="en-NZ" sz="800"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Date Placeholder 4"/>
          <p:cNvSpPr>
            <a:spLocks noGrp="1"/>
          </p:cNvSpPr>
          <p:nvPr>
            <p:ph type="dt" idx="11"/>
          </p:nvPr>
        </p:nvSpPr>
        <p:spPr/>
        <p:txBody>
          <a:bodyPr/>
          <a:lstStyle/>
          <a:p>
            <a:fld id="{013DFDB9-5E2D-40CF-B842-6360C8C0CFBB}" type="datetime1">
              <a:rPr lang="en-US" smtClean="0">
                <a:solidFill>
                  <a:prstClr val="black"/>
                </a:solidFill>
              </a:rPr>
              <a:pPr/>
              <a:t>6/12/2014</a:t>
            </a:fld>
            <a:endParaRPr lang="en-US" dirty="0">
              <a:solidFill>
                <a:prstClr val="black"/>
              </a:solidFill>
            </a:endParaRPr>
          </a:p>
        </p:txBody>
      </p:sp>
      <p:sp>
        <p:nvSpPr>
          <p:cNvPr id="6" name="Footer Placeholder 5"/>
          <p:cNvSpPr>
            <a:spLocks noGrp="1"/>
          </p:cNvSpPr>
          <p:nvPr>
            <p:ph type="ftr" sz="quarter" idx="12"/>
          </p:nvPr>
        </p:nvSpPr>
        <p:spPr/>
        <p:txBody>
          <a:bodyPr/>
          <a:lstStyle/>
          <a:p>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1212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&lt;choose</a:t>
            </a:r>
            <a:r>
              <a:rPr lang="en-US" b="0" baseline="0" dirty="0" smtClean="0"/>
              <a:t> from slides 3 – 10 as alternative intro pictures&gt;</a:t>
            </a:r>
            <a:endParaRPr lang="en-US" b="0" dirty="0" smtClean="0"/>
          </a:p>
          <a:p>
            <a:endParaRPr lang="en-US" b="1" dirty="0" smtClean="0"/>
          </a:p>
          <a:p>
            <a:r>
              <a:rPr lang="en-US" b="1" dirty="0" smtClean="0"/>
              <a:t>Timing:</a:t>
            </a:r>
            <a:r>
              <a:rPr lang="en-US" dirty="0" smtClean="0"/>
              <a:t> 1 minute</a:t>
            </a:r>
          </a:p>
          <a:p>
            <a:r>
              <a:rPr lang="en-US" b="1" dirty="0" smtClean="0"/>
              <a:t> </a:t>
            </a:r>
            <a:endParaRPr lang="en-US" dirty="0" smtClean="0"/>
          </a:p>
          <a:p>
            <a:r>
              <a:rPr lang="en-US" b="1" dirty="0" smtClean="0"/>
              <a:t>Key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kern="1200" dirty="0" smtClean="0">
                <a:solidFill>
                  <a:schemeClr val="tx1"/>
                </a:solidFill>
                <a:effectLst/>
                <a:latin typeface="Segoe UI" pitchFamily="34" charset="0"/>
                <a:ea typeface="+mn-ea"/>
                <a:cs typeface="+mn-cs"/>
              </a:rPr>
              <a:t>Microsoft has changed as a company and become more open.</a:t>
            </a:r>
          </a:p>
          <a:p>
            <a:pPr marL="0" lvl="0" indent="0">
              <a:buFont typeface="Arial" pitchFamily="34" charset="0"/>
              <a:buNone/>
            </a:pPr>
            <a:endParaRPr lang="en-US" dirty="0" smtClean="0"/>
          </a:p>
          <a:p>
            <a:r>
              <a:rPr lang="en-US" b="1" dirty="0" smtClean="0"/>
              <a:t>Script:</a:t>
            </a:r>
            <a:endParaRPr lang="en-US" sz="900" kern="1200" dirty="0" smtClean="0">
              <a:solidFill>
                <a:schemeClr val="tx1"/>
              </a:solidFill>
              <a:effectLst/>
              <a:latin typeface="Segoe UI"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NZ" sz="800" kern="1200" dirty="0" smtClean="0">
                <a:solidFill>
                  <a:schemeClr val="tx1"/>
                </a:solidFill>
                <a:effectLst/>
                <a:latin typeface="Segoe UI" pitchFamily="34" charset="0"/>
                <a:ea typeface="+mn-ea"/>
                <a:cs typeface="+mn-cs"/>
              </a:rPr>
              <a:t>Microsoft has changed as a company and become more open. The old debate – black or white; open source or commercial software; us versus them – is simply no longer relevant. Today, many customers manage mixed IT environments. And they have told us that what matters today is maximizing their existing IT investments while having the freedom to choose new solutions that best support their business goals. To meet these customer needs, </a:t>
            </a:r>
            <a:r>
              <a:rPr lang="en-NZ" sz="800" b="1" i="1" kern="1200" dirty="0" smtClean="0">
                <a:solidFill>
                  <a:schemeClr val="tx1"/>
                </a:solidFill>
                <a:effectLst/>
                <a:latin typeface="Segoe UI" pitchFamily="34" charset="0"/>
                <a:ea typeface="+mn-ea"/>
                <a:cs typeface="+mn-cs"/>
              </a:rPr>
              <a:t>Microsoft is committed to openness</a:t>
            </a:r>
            <a:r>
              <a:rPr lang="en-NZ" sz="800"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5" name="Date Placeholder 4"/>
          <p:cNvSpPr>
            <a:spLocks noGrp="1"/>
          </p:cNvSpPr>
          <p:nvPr>
            <p:ph type="dt" idx="11"/>
          </p:nvPr>
        </p:nvSpPr>
        <p:spPr/>
        <p:txBody>
          <a:bodyPr/>
          <a:lstStyle/>
          <a:p>
            <a:fld id="{013DFDB9-5E2D-40CF-B842-6360C8C0CFBB}" type="datetime1">
              <a:rPr lang="en-US" smtClean="0">
                <a:solidFill>
                  <a:prstClr val="black"/>
                </a:solidFill>
              </a:rPr>
              <a:pPr/>
              <a:t>6/12/2014</a:t>
            </a:fld>
            <a:endParaRPr lang="en-US" dirty="0">
              <a:solidFill>
                <a:prstClr val="black"/>
              </a:solidFill>
            </a:endParaRPr>
          </a:p>
        </p:txBody>
      </p:sp>
      <p:sp>
        <p:nvSpPr>
          <p:cNvPr id="6" name="Footer Placeholder 5"/>
          <p:cNvSpPr>
            <a:spLocks noGrp="1"/>
          </p:cNvSpPr>
          <p:nvPr>
            <p:ph type="ftr" sz="quarter" idx="12"/>
          </p:nvPr>
        </p:nvSpPr>
        <p:spPr/>
        <p:txBody>
          <a:bodyPr/>
          <a:lstStyle/>
          <a:p>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59375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Timing: </a:t>
            </a:r>
            <a:r>
              <a:rPr lang="en-US" b="0" dirty="0" smtClean="0"/>
              <a:t>1 minute</a:t>
            </a:r>
          </a:p>
          <a:p>
            <a:endParaRPr lang="en-US" b="1" dirty="0" smtClean="0"/>
          </a:p>
          <a:p>
            <a:r>
              <a:rPr lang="en-US" b="1" dirty="0" smtClean="0"/>
              <a:t>Key Points:</a:t>
            </a:r>
          </a:p>
          <a:p>
            <a:pPr marL="171428" marR="0" indent="-171428"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In summary,</a:t>
            </a:r>
            <a:r>
              <a:rPr lang="en-US" baseline="0" dirty="0" smtClean="0"/>
              <a:t> we have changed as a company and have become more open.</a:t>
            </a:r>
            <a:endParaRPr lang="en-US" dirty="0" smtClean="0"/>
          </a:p>
          <a:p>
            <a:endParaRPr lang="en-US" dirty="0" smtClean="0"/>
          </a:p>
          <a:p>
            <a:r>
              <a:rPr lang="en-US" b="1" dirty="0" smtClean="0"/>
              <a:t>Script:</a:t>
            </a:r>
            <a:endParaRPr lang="en-US" dirty="0" smtClean="0"/>
          </a:p>
          <a:p>
            <a:pPr marL="0" marR="0" indent="0" algn="l" defTabSz="609493"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effectLst/>
                <a:latin typeface="Segoe UI" pitchFamily="34" charset="0"/>
                <a:ea typeface="+mn-ea"/>
                <a:cs typeface="+mn-cs"/>
              </a:rPr>
              <a:t>So, if you look at it in terms of: playing well with others, listening to customers, and being open in the cloud – you can see </a:t>
            </a:r>
            <a:r>
              <a:rPr lang="en-US" sz="800" b="1" i="1" kern="1200" dirty="0" smtClean="0">
                <a:solidFill>
                  <a:schemeClr val="tx1"/>
                </a:solidFill>
                <a:effectLst/>
                <a:latin typeface="Segoe UI" pitchFamily="34" charset="0"/>
                <a:ea typeface="+mn-ea"/>
                <a:cs typeface="+mn-cs"/>
              </a:rPr>
              <a:t>Microsoft has changed as a company and become much more open</a:t>
            </a:r>
            <a:r>
              <a:rPr lang="en-US" sz="800" kern="1200" dirty="0" smtClean="0">
                <a:solidFill>
                  <a:schemeClr val="tx1"/>
                </a:solidFill>
                <a:effectLst/>
                <a:latin typeface="Segoe UI" pitchFamily="34" charset="0"/>
                <a:ea typeface="+mn-ea"/>
                <a:cs typeface="+mn-cs"/>
              </a:rPr>
              <a:t>.</a:t>
            </a:r>
            <a:endParaRPr lang="en-US" dirty="0" smtClean="0">
              <a:effectLst/>
            </a:endParaRPr>
          </a:p>
          <a:p>
            <a:pPr marL="0" marR="0" indent="0" algn="l" defTabSz="609493"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5" name="Date Placeholder 4"/>
          <p:cNvSpPr>
            <a:spLocks noGrp="1"/>
          </p:cNvSpPr>
          <p:nvPr>
            <p:ph type="dt" idx="11"/>
          </p:nvPr>
        </p:nvSpPr>
        <p:spPr/>
        <p:txBody>
          <a:bodyPr/>
          <a:lstStyle/>
          <a:p>
            <a:fld id="{013DFDB9-5E2D-40CF-B842-6360C8C0CFBB}" type="datetime1">
              <a:rPr lang="en-US" smtClean="0">
                <a:solidFill>
                  <a:prstClr val="black"/>
                </a:solidFill>
              </a:rPr>
              <a:pPr/>
              <a:t>6/12/2014</a:t>
            </a:fld>
            <a:endParaRPr lang="en-US" dirty="0">
              <a:solidFill>
                <a:prstClr val="black"/>
              </a:solidFill>
            </a:endParaRPr>
          </a:p>
        </p:txBody>
      </p:sp>
      <p:sp>
        <p:nvSpPr>
          <p:cNvPr id="6" name="Footer Placeholder 5"/>
          <p:cNvSpPr>
            <a:spLocks noGrp="1"/>
          </p:cNvSpPr>
          <p:nvPr>
            <p:ph type="ftr" sz="quarter" idx="12"/>
          </p:nvPr>
        </p:nvSpPr>
        <p:spPr/>
        <p:txBody>
          <a:bodyPr/>
          <a:lstStyle/>
          <a:p>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61406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95545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24248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49397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63293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1715605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279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308989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3995045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93367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045162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95515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369192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12.06.2014</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99110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2237108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957363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40"/>
            <a:ext cx="9860611"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8832107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04618569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pic>
        <p:nvPicPr>
          <p:cNvPr id="5" name="Picture 4"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2347" y="6175731"/>
            <a:ext cx="1557391" cy="572876"/>
          </a:xfrm>
          <a:prstGeom prst="rect">
            <a:avLst/>
          </a:prstGeom>
        </p:spPr>
      </p:pic>
    </p:spTree>
    <p:extLst>
      <p:ext uri="{BB962C8B-B14F-4D97-AF65-F5344CB8AC3E}">
        <p14:creationId xmlns:p14="http://schemas.microsoft.com/office/powerpoint/2010/main" val="634366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
          <a:ext cx="194733" cy="158751"/>
        </p:xfrm>
        <a:graphic>
          <a:graphicData uri="http://schemas.openxmlformats.org/presentationml/2006/ole">
            <mc:AlternateContent xmlns:mc="http://schemas.openxmlformats.org/markup-compatibility/2006">
              <mc:Choice xmlns:v="urn:schemas-microsoft-com:vml" Requires="v">
                <p:oleObj spid="_x0000_s206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94733"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fc"/>
          <p:cNvSpPr txBox="1"/>
          <p:nvPr userDrawn="1"/>
        </p:nvSpPr>
        <p:spPr>
          <a:xfrm>
            <a:off x="0" y="6570133"/>
            <a:ext cx="12192000" cy="0"/>
          </a:xfrm>
          <a:prstGeom prst="rect">
            <a:avLst/>
          </a:prstGeom>
        </p:spPr>
        <p:txBody>
          <a:bodyPr lIns="0" tIns="0" rIns="0" bIns="0"/>
          <a:lstStyle/>
          <a:p>
            <a:pPr marL="241294" indent="-241294" algn="ctr" defTabSz="1219170" fontAlgn="auto">
              <a:spcBef>
                <a:spcPts val="160"/>
              </a:spcBef>
              <a:spcAft>
                <a:spcPts val="160"/>
              </a:spcAft>
              <a:buFont typeface="Arial" pitchFamily="34" charset="0"/>
              <a:buNone/>
              <a:defRPr/>
            </a:pPr>
            <a:endParaRPr lang="en-US" sz="1333" b="1" dirty="0" err="1">
              <a:solidFill>
                <a:srgbClr val="3E8430"/>
              </a:solidFill>
              <a:latin typeface="arial"/>
            </a:endParaRPr>
          </a:p>
        </p:txBody>
      </p:sp>
      <p:graphicFrame>
        <p:nvGraphicFramePr>
          <p:cNvPr id="4" name="Object 2"/>
          <p:cNvGraphicFramePr>
            <a:graphicFrameLocks noChangeAspect="1"/>
          </p:cNvGraphicFramePr>
          <p:nvPr>
            <p:custDataLst>
              <p:tags r:id="rId3"/>
            </p:custDataLst>
          </p:nvPr>
        </p:nvGraphicFramePr>
        <p:xfrm>
          <a:off x="0" y="1"/>
          <a:ext cx="194733" cy="158751"/>
        </p:xfrm>
        <a:graphic>
          <a:graphicData uri="http://schemas.openxmlformats.org/presentationml/2006/ole">
            <mc:AlternateContent xmlns:mc="http://schemas.openxmlformats.org/markup-compatibility/2006">
              <mc:Choice xmlns:v="urn:schemas-microsoft-com:vml" Requires="v">
                <p:oleObj spid="_x0000_s206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94733"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67379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2386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115400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1742409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83522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98579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147507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18937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713010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816397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bokov@azure_ceemicrosoft.com" TargetMode="External"/><Relationship Id="rId2" Type="http://schemas.openxmlformats.org/officeDocument/2006/relationships/hyperlink" Target="mailto:abokov@microsoft.com" TargetMode="Externa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ou.gs/agent"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6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47" Type="http://schemas.openxmlformats.org/officeDocument/2006/relationships/image" Target="../media/image111.png"/><Relationship Id="rId50" Type="http://schemas.openxmlformats.org/officeDocument/2006/relationships/image" Target="../media/image114.png"/><Relationship Id="rId55" Type="http://schemas.openxmlformats.org/officeDocument/2006/relationships/image" Target="../media/image119.png"/><Relationship Id="rId63" Type="http://schemas.openxmlformats.org/officeDocument/2006/relationships/image" Target="../media/image127.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1.png"/><Relationship Id="rId71" Type="http://schemas.openxmlformats.org/officeDocument/2006/relationships/image" Target="../media/image135.png"/><Relationship Id="rId2" Type="http://schemas.openxmlformats.org/officeDocument/2006/relationships/notesSlide" Target="../notesSlides/notesSlide14.xml"/><Relationship Id="rId16" Type="http://schemas.openxmlformats.org/officeDocument/2006/relationships/image" Target="../media/image80.png"/><Relationship Id="rId29" Type="http://schemas.openxmlformats.org/officeDocument/2006/relationships/image" Target="../media/image93.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45" Type="http://schemas.openxmlformats.org/officeDocument/2006/relationships/image" Target="../media/image109.png"/><Relationship Id="rId53" Type="http://schemas.openxmlformats.org/officeDocument/2006/relationships/image" Target="../media/image117.png"/><Relationship Id="rId58" Type="http://schemas.openxmlformats.org/officeDocument/2006/relationships/image" Target="../media/image122.png"/><Relationship Id="rId66"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image" Target="../media/image143.png"/><Relationship Id="rId5" Type="http://schemas.openxmlformats.org/officeDocument/2006/relationships/image" Target="../media/image69.png"/><Relationship Id="rId61" Type="http://schemas.openxmlformats.org/officeDocument/2006/relationships/image" Target="../media/image125.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4" Type="http://schemas.openxmlformats.org/officeDocument/2006/relationships/image" Target="../media/image108.png"/><Relationship Id="rId52" Type="http://schemas.openxmlformats.org/officeDocument/2006/relationships/image" Target="../media/image116.png"/><Relationship Id="rId60" Type="http://schemas.openxmlformats.org/officeDocument/2006/relationships/image" Target="../media/image124.png"/><Relationship Id="rId65" Type="http://schemas.openxmlformats.org/officeDocument/2006/relationships/image" Target="../media/image129.png"/><Relationship Id="rId73" Type="http://schemas.openxmlformats.org/officeDocument/2006/relationships/image" Target="../media/image137.png"/><Relationship Id="rId78" Type="http://schemas.openxmlformats.org/officeDocument/2006/relationships/image" Target="../media/image142.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png"/><Relationship Id="rId48" Type="http://schemas.openxmlformats.org/officeDocument/2006/relationships/image" Target="../media/image112.png"/><Relationship Id="rId56" Type="http://schemas.openxmlformats.org/officeDocument/2006/relationships/image" Target="../media/image120.png"/><Relationship Id="rId64" Type="http://schemas.openxmlformats.org/officeDocument/2006/relationships/image" Target="../media/image128.png"/><Relationship Id="rId69" Type="http://schemas.openxmlformats.org/officeDocument/2006/relationships/image" Target="../media/image133.png"/><Relationship Id="rId77" Type="http://schemas.openxmlformats.org/officeDocument/2006/relationships/image" Target="../media/image141.png"/><Relationship Id="rId8" Type="http://schemas.openxmlformats.org/officeDocument/2006/relationships/image" Target="../media/image72.png"/><Relationship Id="rId51" Type="http://schemas.openxmlformats.org/officeDocument/2006/relationships/image" Target="../media/image115.png"/><Relationship Id="rId72" Type="http://schemas.openxmlformats.org/officeDocument/2006/relationships/image" Target="../media/image136.png"/><Relationship Id="rId3" Type="http://schemas.openxmlformats.org/officeDocument/2006/relationships/image" Target="../media/image67.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10.png"/><Relationship Id="rId59" Type="http://schemas.openxmlformats.org/officeDocument/2006/relationships/image" Target="../media/image123.png"/><Relationship Id="rId67" Type="http://schemas.openxmlformats.org/officeDocument/2006/relationships/image" Target="../media/image131.png"/><Relationship Id="rId20" Type="http://schemas.openxmlformats.org/officeDocument/2006/relationships/image" Target="../media/image84.png"/><Relationship Id="rId41" Type="http://schemas.openxmlformats.org/officeDocument/2006/relationships/image" Target="../media/image105.png"/><Relationship Id="rId54" Type="http://schemas.openxmlformats.org/officeDocument/2006/relationships/image" Target="../media/image118.png"/><Relationship Id="rId62" Type="http://schemas.openxmlformats.org/officeDocument/2006/relationships/image" Target="../media/image126.png"/><Relationship Id="rId70" Type="http://schemas.openxmlformats.org/officeDocument/2006/relationships/image" Target="../media/image134.png"/><Relationship Id="rId75" Type="http://schemas.openxmlformats.org/officeDocument/2006/relationships/image" Target="../media/image139.png"/><Relationship Id="rId1" Type="http://schemas.openxmlformats.org/officeDocument/2006/relationships/slideLayout" Target="../slideLayouts/slideLayout24.xml"/><Relationship Id="rId6" Type="http://schemas.openxmlformats.org/officeDocument/2006/relationships/image" Target="../media/image70.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3.png"/><Relationship Id="rId57"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jpeg"/><Relationship Id="rId26" Type="http://schemas.openxmlformats.org/officeDocument/2006/relationships/image" Target="../media/image167.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notesSlide" Target="../notesSlides/notesSlide15.xml"/><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22.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jpe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31" Type="http://schemas.openxmlformats.org/officeDocument/2006/relationships/image" Target="../media/image172.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175.png"/><Relationship Id="rId4" Type="http://schemas.openxmlformats.org/officeDocument/2006/relationships/image" Target="../media/image17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4.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86.jpeg"/><Relationship Id="rId5" Type="http://schemas.openxmlformats.org/officeDocument/2006/relationships/image" Target="../media/image185.png"/><Relationship Id="rId10" Type="http://schemas.openxmlformats.org/officeDocument/2006/relationships/image" Target="../media/image189.png"/><Relationship Id="rId4" Type="http://schemas.microsoft.com/office/2007/relationships/hdphoto" Target="../media/hdphoto4.wdp"/><Relationship Id="rId9" Type="http://schemas.openxmlformats.org/officeDocument/2006/relationships/image" Target="../media/image18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2.jpg"/><Relationship Id="rId5" Type="http://schemas.openxmlformats.org/officeDocument/2006/relationships/hyperlink" Target="http://ou.gs/wadc" TargetMode="Externa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570179" y="2299734"/>
            <a:ext cx="11181051" cy="1359196"/>
          </a:xfrm>
        </p:spPr>
        <p:txBody>
          <a:bodyPr/>
          <a:lstStyle/>
          <a:p>
            <a:r>
              <a:rPr lang="en-US" sz="7200" b="1" dirty="0" smtClean="0"/>
              <a:t>Running Linux in Azure</a:t>
            </a:r>
            <a:br>
              <a:rPr lang="en-US" sz="7200" b="1" dirty="0" smtClean="0"/>
            </a:br>
            <a:r>
              <a:rPr lang="en-US" sz="7200" b="1" dirty="0" smtClean="0"/>
              <a:t>and other cool things</a:t>
            </a:r>
            <a:endParaRPr lang="en-US" sz="7200" b="1" dirty="0"/>
          </a:p>
        </p:txBody>
      </p:sp>
      <p:sp>
        <p:nvSpPr>
          <p:cNvPr id="22" name="Text Placeholder 21"/>
          <p:cNvSpPr>
            <a:spLocks noGrp="1"/>
          </p:cNvSpPr>
          <p:nvPr>
            <p:ph type="body" sz="quarter" idx="11"/>
          </p:nvPr>
        </p:nvSpPr>
        <p:spPr>
          <a:xfrm>
            <a:off x="520701" y="4278106"/>
            <a:ext cx="7729942" cy="1551194"/>
          </a:xfrm>
        </p:spPr>
        <p:txBody>
          <a:bodyPr>
            <a:normAutofit fontScale="62500" lnSpcReduction="20000"/>
          </a:bodyPr>
          <a:lstStyle/>
          <a:p>
            <a:r>
              <a:rPr lang="en-US" dirty="0" smtClean="0"/>
              <a:t>Alexey Bokov</a:t>
            </a:r>
            <a:endParaRPr lang="en-US" dirty="0"/>
          </a:p>
          <a:p>
            <a:r>
              <a:rPr lang="en-US" dirty="0" smtClean="0"/>
              <a:t>Windows Azure evangelist</a:t>
            </a:r>
          </a:p>
          <a:p>
            <a:r>
              <a:rPr lang="en-US" b="1" dirty="0" smtClean="0"/>
              <a:t>     </a:t>
            </a:r>
            <a:r>
              <a:rPr lang="en-US" b="1" dirty="0" smtClean="0">
                <a:hlinkClick r:id="rId2"/>
              </a:rPr>
              <a:t>abokov@microsoft.com</a:t>
            </a:r>
            <a:endParaRPr lang="en-US" b="1" dirty="0" smtClean="0"/>
          </a:p>
          <a:p>
            <a:r>
              <a:rPr lang="en-US" dirty="0"/>
              <a:t> </a:t>
            </a:r>
            <a:r>
              <a:rPr lang="en-US" dirty="0" smtClean="0"/>
              <a:t>    </a:t>
            </a:r>
            <a:r>
              <a:rPr lang="en-US" sz="3800" b="1" dirty="0" err="1" smtClean="0">
                <a:hlinkClick r:id="rId3"/>
              </a:rPr>
              <a:t>azure_cee</a:t>
            </a:r>
            <a:endParaRPr lang="en-US" sz="3800" b="1" u="sng" dirty="0">
              <a:solidFill>
                <a:schemeClr val="tx1">
                  <a:lumMod val="50000"/>
                  <a:lumOff val="50000"/>
                  <a:alpha val="98000"/>
                </a:schemeClr>
              </a:solidFill>
            </a:endParaRPr>
          </a:p>
        </p:txBody>
      </p:sp>
      <p:pic>
        <p:nvPicPr>
          <p:cNvPr id="4" name="Picture 2" descr="http://devumi.com/wp-content/uploads/2011/1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701" y="5509207"/>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179" y="5122848"/>
            <a:ext cx="278543" cy="2785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9738189" y="170405"/>
            <a:ext cx="2192222" cy="2129330"/>
          </a:xfrm>
          <a:prstGeom prst="rect">
            <a:avLst/>
          </a:prstGeom>
        </p:spPr>
      </p:pic>
    </p:spTree>
    <p:extLst>
      <p:ext uri="{BB962C8B-B14F-4D97-AF65-F5344CB8AC3E}">
        <p14:creationId xmlns:p14="http://schemas.microsoft.com/office/powerpoint/2010/main" val="291918801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txBox="1">
            <a:spLocks/>
          </p:cNvSpPr>
          <p:nvPr/>
        </p:nvSpPr>
        <p:spPr>
          <a:xfrm>
            <a:off x="198828" y="0"/>
            <a:ext cx="10695914" cy="574868"/>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t>Microsoft program for startups : </a:t>
            </a:r>
            <a:r>
              <a:rPr lang="en-US" sz="4800" b="1" dirty="0" err="1" smtClean="0"/>
              <a:t>BizSpark</a:t>
            </a:r>
            <a:r>
              <a:rPr lang="en-US" sz="4800" b="1" dirty="0" smtClean="0"/>
              <a:t> </a:t>
            </a:r>
            <a:endParaRPr lang="ru-RU" sz="4800" b="1" dirty="0"/>
          </a:p>
        </p:txBody>
      </p:sp>
      <p:sp>
        <p:nvSpPr>
          <p:cNvPr id="5" name="Объект 4"/>
          <p:cNvSpPr txBox="1">
            <a:spLocks/>
          </p:cNvSpPr>
          <p:nvPr/>
        </p:nvSpPr>
        <p:spPr>
          <a:xfrm>
            <a:off x="-921834" y="996672"/>
            <a:ext cx="12768146" cy="2248937"/>
          </a:xfrm>
          <a:prstGeom prst="rect">
            <a:avLst/>
          </a:prstGeom>
        </p:spPr>
        <p:txBody>
          <a:bodyPr>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00000"/>
              </a:lnSpc>
            </a:pPr>
            <a:r>
              <a:rPr lang="en-US" sz="4400" b="1" dirty="0"/>
              <a:t>Tomorrow 10AM: ”Boost your startup with Microsoft Ventures” by Zoli Herczeg</a:t>
            </a:r>
            <a:endParaRPr lang="en-US" sz="4400" b="1" dirty="0" smtClean="0">
              <a:latin typeface="+mj-lt"/>
            </a:endParaRPr>
          </a:p>
          <a:p>
            <a:pPr lvl="2">
              <a:lnSpc>
                <a:spcPct val="100000"/>
              </a:lnSpc>
            </a:pPr>
            <a:r>
              <a:rPr lang="en-US" sz="3200" b="1" dirty="0" smtClean="0">
                <a:latin typeface="+mj-lt"/>
              </a:rPr>
              <a:t>Easy to register –  </a:t>
            </a:r>
            <a:r>
              <a:rPr lang="en-US" sz="5400" b="1" u="sng" dirty="0" smtClean="0">
                <a:solidFill>
                  <a:schemeClr val="tx1">
                    <a:lumMod val="50000"/>
                    <a:lumOff val="50000"/>
                  </a:schemeClr>
                </a:solidFill>
                <a:latin typeface="+mj-lt"/>
              </a:rPr>
              <a:t>bizspark.com</a:t>
            </a:r>
            <a:endParaRPr lang="en-US" sz="3200" b="1" u="sng" dirty="0" smtClean="0">
              <a:solidFill>
                <a:schemeClr val="tx1">
                  <a:lumMod val="50000"/>
                  <a:lumOff val="50000"/>
                </a:schemeClr>
              </a:solidFill>
              <a:latin typeface="+mj-lt"/>
            </a:endParaRPr>
          </a:p>
          <a:p>
            <a:pPr lvl="2">
              <a:lnSpc>
                <a:spcPct val="100000"/>
              </a:lnSpc>
            </a:pPr>
            <a:r>
              <a:rPr lang="en-US" sz="3200" b="1" dirty="0" smtClean="0">
                <a:latin typeface="+mj-lt"/>
              </a:rPr>
              <a:t>3 year free trial </a:t>
            </a:r>
            <a:r>
              <a:rPr lang="en-US" sz="3200" b="1" dirty="0" smtClean="0">
                <a:latin typeface="+mj-lt"/>
              </a:rPr>
              <a:t>for </a:t>
            </a:r>
            <a:r>
              <a:rPr lang="en-US" sz="3200" b="1" dirty="0" smtClean="0">
                <a:latin typeface="+mj-lt"/>
              </a:rPr>
              <a:t>member </a:t>
            </a:r>
            <a:endParaRPr lang="en-US" sz="3200" b="1" dirty="0" smtClean="0">
              <a:latin typeface="+mj-lt"/>
            </a:endParaRPr>
          </a:p>
          <a:p>
            <a:pPr marL="914400" lvl="2" indent="0">
              <a:lnSpc>
                <a:spcPct val="100000"/>
              </a:lnSpc>
              <a:buNone/>
            </a:pPr>
            <a:r>
              <a:rPr lang="en-US" sz="3200" b="1" dirty="0" smtClean="0">
                <a:latin typeface="+mj-lt"/>
              </a:rPr>
              <a:t> – each </a:t>
            </a:r>
            <a:r>
              <a:rPr lang="en-US" sz="3200" b="1" dirty="0" err="1" smtClean="0">
                <a:latin typeface="+mj-lt"/>
              </a:rPr>
              <a:t>BizSpark</a:t>
            </a:r>
            <a:r>
              <a:rPr lang="en-US" sz="3200" b="1" dirty="0" smtClean="0">
                <a:latin typeface="+mj-lt"/>
              </a:rPr>
              <a:t> trial includes 8 MSDN subscriptions</a:t>
            </a:r>
            <a:endParaRPr lang="ru-RU" sz="3200" b="1" dirty="0" smtClean="0">
              <a:latin typeface="+mj-lt"/>
            </a:endParaRPr>
          </a:p>
          <a:p>
            <a:pPr lvl="2">
              <a:lnSpc>
                <a:spcPct val="100000"/>
              </a:lnSpc>
            </a:pPr>
            <a:r>
              <a:rPr lang="en-US" sz="3200" b="1" dirty="0" smtClean="0">
                <a:latin typeface="+mj-lt"/>
              </a:rPr>
              <a:t>You may try to get Windows Azure Offer $5K/</a:t>
            </a:r>
            <a:r>
              <a:rPr lang="en-US" sz="3200" b="1" dirty="0" err="1" smtClean="0">
                <a:latin typeface="+mj-lt"/>
              </a:rPr>
              <a:t>mo</a:t>
            </a:r>
            <a:r>
              <a:rPr lang="en-US" sz="3200" b="1" dirty="0" smtClean="0">
                <a:latin typeface="+mj-lt"/>
              </a:rPr>
              <a:t> for 1 year ( </a:t>
            </a:r>
            <a:r>
              <a:rPr lang="en-US" sz="3200" b="1" dirty="0" err="1" smtClean="0">
                <a:latin typeface="+mj-lt"/>
              </a:rPr>
              <a:t>BizSpark</a:t>
            </a:r>
            <a:r>
              <a:rPr lang="en-US" sz="3200" b="1" dirty="0" smtClean="0">
                <a:latin typeface="+mj-lt"/>
              </a:rPr>
              <a:t>+)</a:t>
            </a:r>
            <a:endParaRPr lang="en-US" sz="3600" b="1" dirty="0">
              <a:latin typeface="+mj-lt"/>
            </a:endParaRPr>
          </a:p>
          <a:p>
            <a:pPr marL="285750" indent="-285750">
              <a:lnSpc>
                <a:spcPct val="100000"/>
              </a:lnSpc>
              <a:buFont typeface="Arial" panose="020B0604020202020204" pitchFamily="34" charset="0"/>
              <a:buChar char="•"/>
            </a:pPr>
            <a:endParaRPr lang="ru-RU" sz="3600" b="1" dirty="0">
              <a:latin typeface="+mj-lt"/>
            </a:endParaRPr>
          </a:p>
          <a:p>
            <a:pPr lvl="2">
              <a:lnSpc>
                <a:spcPct val="100000"/>
              </a:lnSpc>
            </a:pPr>
            <a:endParaRPr lang="ru-RU" sz="3200" b="1" dirty="0" smtClean="0">
              <a:latin typeface="+mj-lt"/>
            </a:endParaRPr>
          </a:p>
          <a:p>
            <a:pPr marL="87312" lvl="2" indent="0">
              <a:lnSpc>
                <a:spcPct val="100000"/>
              </a:lnSpc>
              <a:buFont typeface="Wingdings" panose="05000000000000000000" pitchFamily="2" charset="2"/>
              <a:buNone/>
            </a:pPr>
            <a:endParaRPr lang="en-US" sz="3200" b="1" dirty="0" smtClean="0">
              <a:latin typeface="+mj-lt"/>
            </a:endParaRPr>
          </a:p>
        </p:txBody>
      </p:sp>
    </p:spTree>
    <p:extLst>
      <p:ext uri="{BB962C8B-B14F-4D97-AF65-F5344CB8AC3E}">
        <p14:creationId xmlns:p14="http://schemas.microsoft.com/office/powerpoint/2010/main" val="1739862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89" y="192161"/>
            <a:ext cx="10297800" cy="720000"/>
          </a:xfrm>
        </p:spPr>
        <p:txBody>
          <a:bodyPr/>
          <a:lstStyle/>
          <a:p>
            <a:r>
              <a:rPr lang="en-US" dirty="0" smtClean="0"/>
              <a:t>Case studies</a:t>
            </a:r>
            <a:endParaRPr lang="ru-RU" dirty="0"/>
          </a:p>
        </p:txBody>
      </p:sp>
      <p:sp>
        <p:nvSpPr>
          <p:cNvPr id="3" name="TextBox 2"/>
          <p:cNvSpPr txBox="1"/>
          <p:nvPr/>
        </p:nvSpPr>
        <p:spPr>
          <a:xfrm>
            <a:off x="295724" y="2327190"/>
            <a:ext cx="11267035" cy="3170099"/>
          </a:xfrm>
          <a:prstGeom prst="rect">
            <a:avLst/>
          </a:prstGeom>
          <a:noFill/>
        </p:spPr>
        <p:txBody>
          <a:bodyPr wrap="square" rtlCol="0">
            <a:spAutoFit/>
          </a:bodyPr>
          <a:lstStyle/>
          <a:p>
            <a:r>
              <a:rPr lang="en-US" dirty="0" smtClean="0"/>
              <a:t>Just a few of them is:</a:t>
            </a:r>
          </a:p>
          <a:p>
            <a:pPr marL="285750" indent="-285750">
              <a:buFont typeface="Arial" panose="020B0604020202020204" pitchFamily="34" charset="0"/>
              <a:buChar char="•"/>
            </a:pPr>
            <a:r>
              <a:rPr lang="en-US" sz="3200" dirty="0" smtClean="0"/>
              <a:t>Olympic games 2014 </a:t>
            </a:r>
            <a:r>
              <a:rPr lang="en-US" dirty="0" smtClean="0"/>
              <a:t>– we developed and host sochi2014.com, provide online streaming for NBC Sports</a:t>
            </a:r>
          </a:p>
          <a:p>
            <a:pPr marL="285750" indent="-285750">
              <a:buFont typeface="Arial" panose="020B0604020202020204" pitchFamily="34" charset="0"/>
              <a:buChar char="•"/>
            </a:pPr>
            <a:r>
              <a:rPr lang="en-US" sz="3200" dirty="0" smtClean="0"/>
              <a:t>Xbox games </a:t>
            </a:r>
            <a:r>
              <a:rPr lang="en-US" dirty="0" smtClean="0"/>
              <a:t>– most of games are back-end on Azure – like </a:t>
            </a:r>
            <a:r>
              <a:rPr lang="en-US" dirty="0" err="1" smtClean="0"/>
              <a:t>Titanfall</a:t>
            </a:r>
            <a:r>
              <a:rPr lang="en-US" dirty="0" smtClean="0"/>
              <a:t>, Xbox team is biggest internal customer</a:t>
            </a:r>
          </a:p>
          <a:p>
            <a:pPr marL="285750" indent="-285750">
              <a:buFont typeface="Arial" panose="020B0604020202020204" pitchFamily="34" charset="0"/>
              <a:buChar char="•"/>
            </a:pPr>
            <a:r>
              <a:rPr lang="en-US" sz="2800" dirty="0"/>
              <a:t>The Romanian Ministry of </a:t>
            </a:r>
            <a:r>
              <a:rPr lang="en-US" sz="2800" dirty="0" smtClean="0"/>
              <a:t>Education via </a:t>
            </a:r>
            <a:r>
              <a:rPr lang="en-US" sz="2800" dirty="0" err="1" smtClean="0"/>
              <a:t>Siveco</a:t>
            </a:r>
            <a:r>
              <a:rPr lang="en-US" sz="2800" dirty="0" smtClean="0"/>
              <a:t> </a:t>
            </a:r>
            <a:r>
              <a:rPr lang="en-US" dirty="0" smtClean="0"/>
              <a:t>uses Azure for high </a:t>
            </a:r>
            <a:r>
              <a:rPr lang="en-US" dirty="0"/>
              <a:t>school admission application, ADLIC, </a:t>
            </a:r>
            <a:r>
              <a:rPr lang="en-US" dirty="0" smtClean="0"/>
              <a:t>which </a:t>
            </a:r>
            <a:r>
              <a:rPr lang="en-US" dirty="0"/>
              <a:t>is used to publish high school entry test scores</a:t>
            </a:r>
            <a:r>
              <a:rPr lang="en-US" dirty="0" smtClean="0"/>
              <a:t>.</a:t>
            </a:r>
          </a:p>
          <a:p>
            <a:endParaRPr lang="en-US" dirty="0" smtClean="0"/>
          </a:p>
          <a:p>
            <a:endParaRPr lang="ru-RU" dirty="0"/>
          </a:p>
        </p:txBody>
      </p:sp>
      <p:sp>
        <p:nvSpPr>
          <p:cNvPr id="4" name="TextBox 3"/>
          <p:cNvSpPr txBox="1"/>
          <p:nvPr/>
        </p:nvSpPr>
        <p:spPr>
          <a:xfrm>
            <a:off x="93844" y="912161"/>
            <a:ext cx="7398372" cy="1015663"/>
          </a:xfrm>
          <a:prstGeom prst="rect">
            <a:avLst/>
          </a:prstGeom>
          <a:noFill/>
        </p:spPr>
        <p:txBody>
          <a:bodyPr wrap="none" rtlCol="0">
            <a:spAutoFit/>
          </a:bodyPr>
          <a:lstStyle/>
          <a:p>
            <a:r>
              <a:rPr lang="en-US" sz="6000" dirty="0" smtClean="0"/>
              <a:t> </a:t>
            </a:r>
            <a:r>
              <a:rPr lang="en-US" sz="6000" b="1" u="sng" dirty="0" smtClean="0">
                <a:solidFill>
                  <a:schemeClr val="tx1">
                    <a:lumMod val="50000"/>
                    <a:lumOff val="50000"/>
                  </a:schemeClr>
                </a:solidFill>
              </a:rPr>
              <a:t>aka.ms/azure-cases</a:t>
            </a:r>
            <a:endParaRPr lang="ru-RU" sz="6000" b="1" u="sng" dirty="0">
              <a:solidFill>
                <a:schemeClr val="tx1">
                  <a:lumMod val="50000"/>
                  <a:lumOff val="50000"/>
                </a:schemeClr>
              </a:solidFill>
            </a:endParaRPr>
          </a:p>
        </p:txBody>
      </p:sp>
    </p:spTree>
    <p:extLst>
      <p:ext uri="{BB962C8B-B14F-4D97-AF65-F5344CB8AC3E}">
        <p14:creationId xmlns:p14="http://schemas.microsoft.com/office/powerpoint/2010/main" val="1419236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laudette\Documents\2011 Jobs\Microsoft Branding 2010\Microsoft Business Identity\Photography\FY12 Brand Photography-no expiration\Online use\MSC12_Peter_001.jpg"/>
          <p:cNvPicPr>
            <a:picLocks noChangeAspect="1" noChangeArrowheads="1"/>
          </p:cNvPicPr>
          <p:nvPr/>
        </p:nvPicPr>
        <p:blipFill rotWithShape="1">
          <a:blip r:embed="rId3">
            <a:extLst>
              <a:ext uri="{28A0092B-C50C-407E-A947-70E740481C1C}">
                <a14:useLocalDpi xmlns:a14="http://schemas.microsoft.com/office/drawing/2010/main" val="0"/>
              </a:ext>
            </a:extLst>
          </a:blip>
          <a:srcRect t="7789" b="7789"/>
          <a:stretch/>
        </p:blipFill>
        <p:spPr bwMode="auto">
          <a:xfrm>
            <a:off x="2" y="-1"/>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3394279"/>
            <a:ext cx="12192000" cy="34637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6" name="Rectangle 5"/>
          <p:cNvSpPr/>
          <p:nvPr/>
        </p:nvSpPr>
        <p:spPr>
          <a:xfrm>
            <a:off x="203254" y="6142741"/>
            <a:ext cx="11782319" cy="535545"/>
          </a:xfrm>
          <a:prstGeom prst="rect">
            <a:avLst/>
          </a:prstGeom>
        </p:spPr>
        <p:txBody>
          <a:bodyPr wrap="square" lIns="91452" tIns="45727" rIns="91452" bIns="45727">
            <a:spAutoFit/>
          </a:bodyPr>
          <a:lstStyle/>
          <a:p>
            <a:pPr algn="ctr">
              <a:lnSpc>
                <a:spcPct val="80000"/>
              </a:lnSpc>
            </a:pPr>
            <a:r>
              <a:rPr lang="en-US" sz="3600" spc="-100" dirty="0">
                <a:gradFill>
                  <a:gsLst>
                    <a:gs pos="0">
                      <a:srgbClr val="FBFBFB"/>
                    </a:gs>
                    <a:gs pos="100000">
                      <a:srgbClr val="FBFBFB"/>
                    </a:gs>
                  </a:gsLst>
                  <a:lin ang="5400000" scaled="0"/>
                </a:gradFill>
                <a:latin typeface="Segoe UI Light" pitchFamily="34" charset="0"/>
              </a:rPr>
              <a:t>We have changed as a company and have become more OPEN </a:t>
            </a:r>
          </a:p>
        </p:txBody>
      </p:sp>
      <p:pic>
        <p:nvPicPr>
          <p:cNvPr id="5" name="Picture 4" descr="bridgebasetransparent.png"/>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38130" y="4672122"/>
            <a:ext cx="11756532" cy="1476135"/>
          </a:xfrm>
          <a:prstGeom prst="rect">
            <a:avLst/>
          </a:prstGeom>
        </p:spPr>
      </p:pic>
    </p:spTree>
    <p:extLst>
      <p:ext uri="{BB962C8B-B14F-4D97-AF65-F5344CB8AC3E}">
        <p14:creationId xmlns:p14="http://schemas.microsoft.com/office/powerpoint/2010/main" val="216100515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 y="1"/>
            <a:ext cx="121919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2400"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C:\Users\claudette\Documents\2011 Jobs\Microsoft Branding 2010\Microsoft Business Identity\Photography\FY12 Brand Photography-no expiration\Online use\MSC12_Alicia_002.jpg"/>
          <p:cNvPicPr>
            <a:picLocks noChangeAspect="1" noChangeArrowheads="1"/>
          </p:cNvPicPr>
          <p:nvPr/>
        </p:nvPicPr>
        <p:blipFill rotWithShape="1">
          <a:blip r:embed="rId3">
            <a:extLst>
              <a:ext uri="{28A0092B-C50C-407E-A947-70E740481C1C}">
                <a14:useLocalDpi xmlns:a14="http://schemas.microsoft.com/office/drawing/2010/main" val="0"/>
              </a:ext>
            </a:extLst>
          </a:blip>
          <a:srcRect l="13" t="24316" r="-13" b="-8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3394279"/>
            <a:ext cx="12192000" cy="34637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6" name="Rectangle 5"/>
          <p:cNvSpPr/>
          <p:nvPr/>
        </p:nvSpPr>
        <p:spPr>
          <a:xfrm>
            <a:off x="203254" y="6142741"/>
            <a:ext cx="11782319" cy="535545"/>
          </a:xfrm>
          <a:prstGeom prst="rect">
            <a:avLst/>
          </a:prstGeom>
        </p:spPr>
        <p:txBody>
          <a:bodyPr wrap="square" lIns="91452" tIns="45727" rIns="91452" bIns="45727">
            <a:spAutoFit/>
          </a:bodyPr>
          <a:lstStyle/>
          <a:p>
            <a:pPr algn="ctr">
              <a:lnSpc>
                <a:spcPct val="80000"/>
              </a:lnSpc>
            </a:pPr>
            <a:r>
              <a:rPr lang="en-US" sz="3600" spc="-100" dirty="0">
                <a:gradFill>
                  <a:gsLst>
                    <a:gs pos="0">
                      <a:srgbClr val="FBFBFB"/>
                    </a:gs>
                    <a:gs pos="100000">
                      <a:srgbClr val="FBFBFB"/>
                    </a:gs>
                  </a:gsLst>
                  <a:lin ang="5400000" scaled="0"/>
                </a:gradFill>
                <a:latin typeface="Segoe UI Light" pitchFamily="34" charset="0"/>
              </a:rPr>
              <a:t>We have changed as a company and have become more OPEN </a:t>
            </a:r>
          </a:p>
        </p:txBody>
      </p:sp>
      <p:pic>
        <p:nvPicPr>
          <p:cNvPr id="5" name="Picture 4" descr="bridgebasetransparent.png"/>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38130" y="4672122"/>
            <a:ext cx="11756532" cy="1476135"/>
          </a:xfrm>
          <a:prstGeom prst="rect">
            <a:avLst/>
          </a:prstGeom>
        </p:spPr>
      </p:pic>
    </p:spTree>
    <p:extLst>
      <p:ext uri="{BB962C8B-B14F-4D97-AF65-F5344CB8AC3E}">
        <p14:creationId xmlns:p14="http://schemas.microsoft.com/office/powerpoint/2010/main" val="32296855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claudette\Documents\2011 Jobs\Microsoft Branding 2010\Microsoft Business Identity\Photography\FY12 Brand Photography-no expiration\Online use\MSC12_Arthur_001.jpg"/>
          <p:cNvPicPr>
            <a:picLocks noChangeAspect="1" noChangeArrowheads="1"/>
          </p:cNvPicPr>
          <p:nvPr/>
        </p:nvPicPr>
        <p:blipFill rotWithShape="1">
          <a:blip r:embed="rId3">
            <a:extLst>
              <a:ext uri="{28A0092B-C50C-407E-A947-70E740481C1C}">
                <a14:useLocalDpi xmlns:a14="http://schemas.microsoft.com/office/drawing/2010/main" val="0"/>
              </a:ext>
            </a:extLst>
          </a:blip>
          <a:srcRect t="7789" b="7789"/>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a:xfrm>
            <a:off x="6736988" y="4377797"/>
            <a:ext cx="5052741" cy="647700"/>
          </a:xfrm>
          <a:prstGeom prst="rect">
            <a:avLst/>
          </a:prstGeom>
        </p:spPr>
        <p:txBody>
          <a:bodyPr lIns="91452" tIns="45727" rIns="91452" bIns="45727">
            <a:noAutofit/>
          </a:bodyPr>
          <a:lstStyle/>
          <a:p>
            <a:r>
              <a:rPr lang="en-US" sz="3733" dirty="0">
                <a:solidFill>
                  <a:schemeClr val="bg1"/>
                </a:solidFill>
                <a:effectLst>
                  <a:glow rad="139700">
                    <a:schemeClr val="tx1">
                      <a:alpha val="19000"/>
                    </a:schemeClr>
                  </a:glow>
                </a:effectLst>
              </a:rPr>
              <a:t>We have changed as a company and have become more OPEN</a:t>
            </a:r>
            <a:endParaRPr lang="en-US" sz="3733" b="1" dirty="0">
              <a:solidFill>
                <a:schemeClr val="bg1"/>
              </a:solidFill>
              <a:effectLst>
                <a:glow rad="139700">
                  <a:schemeClr val="tx1">
                    <a:alpha val="19000"/>
                  </a:schemeClr>
                </a:glow>
              </a:effectLst>
            </a:endParaRPr>
          </a:p>
        </p:txBody>
      </p:sp>
    </p:spTree>
    <p:extLst>
      <p:ext uri="{BB962C8B-B14F-4D97-AF65-F5344CB8AC3E}">
        <p14:creationId xmlns:p14="http://schemas.microsoft.com/office/powerpoint/2010/main" val="19220983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Lucian demo and slides</a:t>
            </a:r>
            <a:endParaRPr lang="ru-RU" dirty="0"/>
          </a:p>
        </p:txBody>
      </p:sp>
    </p:spTree>
    <p:extLst>
      <p:ext uri="{BB962C8B-B14F-4D97-AF65-F5344CB8AC3E}">
        <p14:creationId xmlns:p14="http://schemas.microsoft.com/office/powerpoint/2010/main" val="3960187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ctrTitle"/>
          </p:nvPr>
        </p:nvSpPr>
        <p:spPr/>
        <p:txBody>
          <a:bodyPr/>
          <a:lstStyle/>
          <a:p>
            <a:r>
              <a:rPr lang="ro-RO" dirty="0" err="1" smtClean="0">
                <a:latin typeface="Segoe UI Light" panose="020B0502040204020203" pitchFamily="34" charset="0"/>
                <a:cs typeface="Segoe UI Light" panose="020B0502040204020203" pitchFamily="34" charset="0"/>
              </a:rPr>
              <a:t>Scaling</a:t>
            </a:r>
            <a:r>
              <a:rPr lang="ro-RO" dirty="0" smtClean="0">
                <a:latin typeface="Segoe UI Light" panose="020B0502040204020203" pitchFamily="34" charset="0"/>
                <a:cs typeface="Segoe UI Light" panose="020B0502040204020203" pitchFamily="34" charset="0"/>
              </a:rPr>
              <a:t> PHP </a:t>
            </a:r>
            <a:r>
              <a:rPr lang="ro-RO" dirty="0" err="1" smtClean="0">
                <a:latin typeface="Segoe UI Light" panose="020B0502040204020203" pitchFamily="34" charset="0"/>
                <a:cs typeface="Segoe UI Light" panose="020B0502040204020203" pitchFamily="34" charset="0"/>
              </a:rPr>
              <a:t>applications</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using</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Azure</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Websites</a:t>
            </a:r>
            <a:endParaRPr lang="ro-RO" dirty="0">
              <a:latin typeface="Segoe UI Light" panose="020B0502040204020203" pitchFamily="34" charset="0"/>
              <a:cs typeface="Segoe UI Light" panose="020B0502040204020203" pitchFamily="34" charset="0"/>
            </a:endParaRPr>
          </a:p>
        </p:txBody>
      </p:sp>
      <p:sp>
        <p:nvSpPr>
          <p:cNvPr id="3" name="Subtitlu 2"/>
          <p:cNvSpPr>
            <a:spLocks noGrp="1"/>
          </p:cNvSpPr>
          <p:nvPr>
            <p:ph type="subTitle" idx="1"/>
          </p:nvPr>
        </p:nvSpPr>
        <p:spPr/>
        <p:txBody>
          <a:bodyPr/>
          <a:lstStyle/>
          <a:p>
            <a:r>
              <a:rPr lang="ro-RO" dirty="0" smtClean="0"/>
              <a:t>Lucian Daia, </a:t>
            </a:r>
            <a:r>
              <a:rPr lang="ro-RO" dirty="0" err="1" smtClean="0"/>
              <a:t>Lead</a:t>
            </a:r>
            <a:r>
              <a:rPr lang="ro-RO" dirty="0" smtClean="0"/>
              <a:t> Software </a:t>
            </a:r>
            <a:r>
              <a:rPr lang="ro-RO" dirty="0" err="1" smtClean="0"/>
              <a:t>Engineer</a:t>
            </a:r>
            <a:r>
              <a:rPr lang="ro-RO" dirty="0" smtClean="0"/>
              <a:t> @ </a:t>
            </a:r>
            <a:r>
              <a:rPr lang="ro-RO" dirty="0" err="1" smtClean="0"/>
              <a:t>Zitec</a:t>
            </a:r>
            <a:endParaRPr lang="ro-RO" dirty="0"/>
          </a:p>
        </p:txBody>
      </p:sp>
    </p:spTree>
    <p:extLst>
      <p:ext uri="{BB962C8B-B14F-4D97-AF65-F5344CB8AC3E}">
        <p14:creationId xmlns:p14="http://schemas.microsoft.com/office/powerpoint/2010/main" val="3849354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dirty="0" err="1" smtClean="0">
                <a:latin typeface="Segoe UI Light" panose="020B0502040204020203" pitchFamily="34" charset="0"/>
                <a:cs typeface="Segoe UI Light" panose="020B0502040204020203" pitchFamily="34" charset="0"/>
              </a:rPr>
              <a:t>Azure</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Websites</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overview</a:t>
            </a:r>
            <a:endParaRPr lang="ro-RO" dirty="0">
              <a:latin typeface="Segoe UI Light" panose="020B0502040204020203" pitchFamily="34" charset="0"/>
              <a:cs typeface="Segoe UI Light" panose="020B0502040204020203" pitchFamily="34" charset="0"/>
            </a:endParaRPr>
          </a:p>
        </p:txBody>
      </p:sp>
      <p:sp>
        <p:nvSpPr>
          <p:cNvPr id="3" name="Substituent conținut 2"/>
          <p:cNvSpPr>
            <a:spLocks noGrp="1"/>
          </p:cNvSpPr>
          <p:nvPr>
            <p:ph idx="1"/>
          </p:nvPr>
        </p:nvSpPr>
        <p:spPr/>
        <p:txBody>
          <a:bodyPr>
            <a:normAutofit/>
          </a:bodyPr>
          <a:lstStyle/>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PaaS</a:t>
            </a:r>
            <a:r>
              <a:rPr lang="ro-RO" sz="2000" dirty="0" smtClean="0">
                <a:latin typeface="Corbel" panose="020B0503020204020204" pitchFamily="34" charset="0"/>
              </a:rPr>
              <a:t> service </a:t>
            </a:r>
            <a:r>
              <a:rPr lang="ro-RO" sz="2000" dirty="0" err="1" smtClean="0">
                <a:latin typeface="Corbel" panose="020B0503020204020204" pitchFamily="34" charset="0"/>
              </a:rPr>
              <a:t>offered</a:t>
            </a:r>
            <a:r>
              <a:rPr lang="ro-RO" sz="2000" dirty="0" smtClean="0">
                <a:latin typeface="Corbel" panose="020B0503020204020204" pitchFamily="34" charset="0"/>
              </a:rPr>
              <a:t> </a:t>
            </a:r>
            <a:r>
              <a:rPr lang="ro-RO" sz="2000" dirty="0" err="1" smtClean="0">
                <a:latin typeface="Corbel" panose="020B0503020204020204" pitchFamily="34" charset="0"/>
              </a:rPr>
              <a:t>by</a:t>
            </a:r>
            <a:r>
              <a:rPr lang="ro-RO" sz="2000" dirty="0" smtClean="0">
                <a:latin typeface="Corbel" panose="020B0503020204020204" pitchFamily="34" charset="0"/>
              </a:rPr>
              <a:t> Microsoft </a:t>
            </a:r>
            <a:r>
              <a:rPr lang="ro-RO" sz="2000" dirty="0" err="1" smtClean="0">
                <a:latin typeface="Corbel" panose="020B0503020204020204" pitchFamily="34" charset="0"/>
              </a:rPr>
              <a:t>Azure</a:t>
            </a:r>
            <a:endParaRPr lang="ro-RO" sz="2000" dirty="0" smtClean="0">
              <a:latin typeface="Corbel" panose="020B0503020204020204" pitchFamily="34" charset="0"/>
            </a:endParaRPr>
          </a:p>
          <a:p>
            <a:pPr lvl="1">
              <a:lnSpc>
                <a:spcPct val="150000"/>
              </a:lnSpc>
              <a:buClr>
                <a:schemeClr val="accent2">
                  <a:lumMod val="75000"/>
                </a:schemeClr>
              </a:buClr>
              <a:buFont typeface="Calibri" panose="020F0502020204030204" pitchFamily="34" charset="0"/>
              <a:buChar char="}"/>
            </a:pPr>
            <a:r>
              <a:rPr lang="ro-RO" sz="1600" dirty="0" smtClean="0">
                <a:latin typeface="Corbel" panose="020B0503020204020204" pitchFamily="34" charset="0"/>
              </a:rPr>
              <a:t>Windows Server + IIS </a:t>
            </a:r>
          </a:p>
          <a:p>
            <a:pPr lvl="1">
              <a:lnSpc>
                <a:spcPct val="150000"/>
              </a:lnSpc>
              <a:buClr>
                <a:schemeClr val="accent2">
                  <a:lumMod val="75000"/>
                </a:schemeClr>
              </a:buClr>
              <a:buFont typeface="Calibri" panose="020F0502020204030204" pitchFamily="34" charset="0"/>
              <a:buChar char="}"/>
            </a:pPr>
            <a:r>
              <a:rPr lang="ro-RO" sz="1600" dirty="0" smtClean="0">
                <a:latin typeface="Corbel" panose="020B0503020204020204" pitchFamily="34" charset="0"/>
              </a:rPr>
              <a:t>PHP, Java, </a:t>
            </a:r>
            <a:r>
              <a:rPr lang="ro-RO" sz="1600" dirty="0" err="1" smtClean="0">
                <a:latin typeface="Corbel" panose="020B0503020204020204" pitchFamily="34" charset="0"/>
              </a:rPr>
              <a:t>Python</a:t>
            </a:r>
            <a:r>
              <a:rPr lang="ro-RO" sz="1600" dirty="0" smtClean="0">
                <a:latin typeface="Corbel" panose="020B0503020204020204" pitchFamily="34" charset="0"/>
              </a:rPr>
              <a:t>, </a:t>
            </a:r>
            <a:r>
              <a:rPr lang="ro-RO" sz="1600" dirty="0" err="1" smtClean="0">
                <a:latin typeface="Corbel" panose="020B0503020204020204" pitchFamily="34" charset="0"/>
              </a:rPr>
              <a:t>NodeJS</a:t>
            </a:r>
            <a:r>
              <a:rPr lang="ro-RO" sz="1600" dirty="0" smtClean="0">
                <a:latin typeface="Corbel" panose="020B0503020204020204" pitchFamily="34" charset="0"/>
              </a:rPr>
              <a:t> </a:t>
            </a:r>
            <a:r>
              <a:rPr lang="ro-RO" sz="1600" dirty="0" err="1" smtClean="0">
                <a:latin typeface="Corbel" panose="020B0503020204020204" pitchFamily="34" charset="0"/>
              </a:rPr>
              <a:t>and</a:t>
            </a:r>
            <a:r>
              <a:rPr lang="ro-RO" sz="1600" dirty="0" smtClean="0">
                <a:latin typeface="Corbel" panose="020B0503020204020204" pitchFamily="34" charset="0"/>
              </a:rPr>
              <a:t> .NET </a:t>
            </a:r>
            <a:r>
              <a:rPr lang="ro-RO" sz="1600" dirty="0" err="1" smtClean="0">
                <a:latin typeface="Corbel" panose="020B0503020204020204" pitchFamily="34" charset="0"/>
              </a:rPr>
              <a:t>support</a:t>
            </a:r>
            <a:endParaRPr lang="ro-RO" sz="16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Deploy</a:t>
            </a:r>
            <a:r>
              <a:rPr lang="ro-RO" sz="2000" dirty="0" smtClean="0">
                <a:latin typeface="Corbel" panose="020B0503020204020204" pitchFamily="34" charset="0"/>
              </a:rPr>
              <a:t> code </a:t>
            </a:r>
            <a:r>
              <a:rPr lang="ro-RO" sz="2000" dirty="0" err="1" smtClean="0">
                <a:latin typeface="Corbel" panose="020B0503020204020204" pitchFamily="34" charset="0"/>
              </a:rPr>
              <a:t>using</a:t>
            </a:r>
            <a:r>
              <a:rPr lang="ro-RO" sz="2000" dirty="0" smtClean="0">
                <a:latin typeface="Corbel" panose="020B0503020204020204" pitchFamily="34" charset="0"/>
              </a:rPr>
              <a:t> </a:t>
            </a:r>
            <a:r>
              <a:rPr lang="ro-RO" sz="2000" dirty="0" err="1" smtClean="0">
                <a:latin typeface="Corbel" panose="020B0503020204020204" pitchFamily="34" charset="0"/>
              </a:rPr>
              <a:t>Git</a:t>
            </a:r>
            <a:r>
              <a:rPr lang="ro-RO" sz="2000" dirty="0" smtClean="0">
                <a:latin typeface="Corbel" panose="020B0503020204020204" pitchFamily="34" charset="0"/>
              </a:rPr>
              <a:t>, </a:t>
            </a:r>
            <a:r>
              <a:rPr lang="ro-RO" sz="2000" dirty="0" err="1" smtClean="0">
                <a:latin typeface="Corbel" panose="020B0503020204020204" pitchFamily="34" charset="0"/>
              </a:rPr>
              <a:t>Github</a:t>
            </a:r>
            <a:r>
              <a:rPr lang="ro-RO" sz="2000" dirty="0" smtClean="0">
                <a:latin typeface="Corbel" panose="020B0503020204020204" pitchFamily="34" charset="0"/>
              </a:rPr>
              <a:t>, </a:t>
            </a:r>
            <a:r>
              <a:rPr lang="ro-RO" sz="2000" dirty="0" err="1" smtClean="0">
                <a:latin typeface="Corbel" panose="020B0503020204020204" pitchFamily="34" charset="0"/>
              </a:rPr>
              <a:t>Dropbox</a:t>
            </a:r>
            <a:r>
              <a:rPr lang="ro-RO" sz="2000" dirty="0" smtClean="0">
                <a:latin typeface="Corbel" panose="020B0503020204020204" pitchFamily="34" charset="0"/>
              </a:rPr>
              <a:t>, FTP, etc.</a:t>
            </a: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High</a:t>
            </a:r>
            <a:r>
              <a:rPr lang="ro-RO" sz="2000" dirty="0" smtClean="0">
                <a:latin typeface="Corbel" panose="020B0503020204020204" pitchFamily="34" charset="0"/>
              </a:rPr>
              <a:t> </a:t>
            </a:r>
            <a:r>
              <a:rPr lang="ro-RO" sz="2000" dirty="0" err="1" smtClean="0">
                <a:latin typeface="Corbel" panose="020B0503020204020204" pitchFamily="34" charset="0"/>
              </a:rPr>
              <a:t>availability</a:t>
            </a:r>
            <a:r>
              <a:rPr lang="ro-RO" sz="2000" dirty="0" smtClean="0">
                <a:latin typeface="Corbel" panose="020B0503020204020204" pitchFamily="34" charset="0"/>
              </a:rPr>
              <a:t> </a:t>
            </a:r>
            <a:r>
              <a:rPr lang="ro-RO" sz="2000" dirty="0" err="1" smtClean="0">
                <a:latin typeface="Corbel" panose="020B0503020204020204" pitchFamily="34" charset="0"/>
              </a:rPr>
              <a:t>built</a:t>
            </a:r>
            <a:r>
              <a:rPr lang="ro-RO" sz="2000" dirty="0" smtClean="0">
                <a:latin typeface="Corbel" panose="020B0503020204020204" pitchFamily="34" charset="0"/>
              </a:rPr>
              <a:t>-in!</a:t>
            </a: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Seamless</a:t>
            </a:r>
            <a:r>
              <a:rPr lang="ro-RO" sz="2000" dirty="0" smtClean="0">
                <a:latin typeface="Corbel" panose="020B0503020204020204" pitchFamily="34" charset="0"/>
              </a:rPr>
              <a:t> </a:t>
            </a:r>
            <a:r>
              <a:rPr lang="ro-RO" sz="2000" dirty="0" err="1" smtClean="0">
                <a:latin typeface="Corbel" panose="020B0503020204020204" pitchFamily="34" charset="0"/>
              </a:rPr>
              <a:t>scaling</a:t>
            </a:r>
            <a:r>
              <a:rPr lang="ro-RO" sz="2000" dirty="0" smtClean="0">
                <a:latin typeface="Corbel" panose="020B0503020204020204" pitchFamily="34" charset="0"/>
              </a:rPr>
              <a:t> </a:t>
            </a:r>
            <a:r>
              <a:rPr lang="ro-RO" sz="2000" dirty="0" err="1" smtClean="0">
                <a:latin typeface="Corbel" panose="020B0503020204020204" pitchFamily="34" charset="0"/>
              </a:rPr>
              <a:t>up</a:t>
            </a:r>
            <a:r>
              <a:rPr lang="ro-RO" sz="2000" dirty="0" smtClean="0">
                <a:latin typeface="Corbel" panose="020B0503020204020204" pitchFamily="34" charset="0"/>
              </a:rPr>
              <a:t> </a:t>
            </a:r>
            <a:r>
              <a:rPr lang="ro-RO" sz="2000" dirty="0" err="1" smtClean="0">
                <a:latin typeface="Corbel" panose="020B0503020204020204" pitchFamily="34" charset="0"/>
              </a:rPr>
              <a:t>and</a:t>
            </a:r>
            <a:r>
              <a:rPr lang="ro-RO" sz="2000" dirty="0" smtClean="0">
                <a:latin typeface="Corbel" panose="020B0503020204020204" pitchFamily="34" charset="0"/>
              </a:rPr>
              <a:t> </a:t>
            </a:r>
            <a:r>
              <a:rPr lang="ro-RO" sz="2000" dirty="0" err="1" smtClean="0">
                <a:latin typeface="Corbel" panose="020B0503020204020204" pitchFamily="34" charset="0"/>
              </a:rPr>
              <a:t>down</a:t>
            </a:r>
            <a:endParaRPr lang="ro-RO" sz="20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smtClean="0">
                <a:latin typeface="Corbel" panose="020B0503020204020204" pitchFamily="34" charset="0"/>
              </a:rPr>
              <a:t>For full </a:t>
            </a:r>
            <a:r>
              <a:rPr lang="ro-RO" sz="2000" dirty="0" err="1" smtClean="0">
                <a:latin typeface="Corbel" panose="020B0503020204020204" pitchFamily="34" charset="0"/>
              </a:rPr>
              <a:t>customization</a:t>
            </a:r>
            <a:r>
              <a:rPr lang="ro-RO" sz="2000" dirty="0" smtClean="0">
                <a:latin typeface="Corbel" panose="020B0503020204020204" pitchFamily="34" charset="0"/>
              </a:rPr>
              <a:t>, </a:t>
            </a:r>
            <a:r>
              <a:rPr lang="ro-RO" sz="2000" dirty="0" err="1" smtClean="0">
                <a:latin typeface="Corbel" panose="020B0503020204020204" pitchFamily="34" charset="0"/>
              </a:rPr>
              <a:t>check</a:t>
            </a:r>
            <a:r>
              <a:rPr lang="ro-RO" sz="2000" dirty="0" smtClean="0">
                <a:latin typeface="Corbel" panose="020B0503020204020204" pitchFamily="34" charset="0"/>
              </a:rPr>
              <a:t> out </a:t>
            </a:r>
            <a:r>
              <a:rPr lang="ro-RO" sz="2000" dirty="0" err="1" smtClean="0">
                <a:latin typeface="Corbel" panose="020B0503020204020204" pitchFamily="34" charset="0"/>
              </a:rPr>
              <a:t>Azure</a:t>
            </a:r>
            <a:r>
              <a:rPr lang="ro-RO" sz="2000" dirty="0" smtClean="0">
                <a:latin typeface="Corbel" panose="020B0503020204020204" pitchFamily="34" charset="0"/>
              </a:rPr>
              <a:t> Linux </a:t>
            </a:r>
            <a:r>
              <a:rPr lang="ro-RO" sz="2000" dirty="0" err="1" smtClean="0">
                <a:latin typeface="Corbel" panose="020B0503020204020204" pitchFamily="34" charset="0"/>
              </a:rPr>
              <a:t>VMs</a:t>
            </a:r>
            <a:r>
              <a:rPr lang="ro-RO" sz="2000" dirty="0" smtClean="0">
                <a:latin typeface="Corbel" panose="020B0503020204020204" pitchFamily="34" charset="0"/>
              </a:rPr>
              <a:t>!</a:t>
            </a:r>
          </a:p>
        </p:txBody>
      </p:sp>
    </p:spTree>
    <p:extLst>
      <p:ext uri="{BB962C8B-B14F-4D97-AF65-F5344CB8AC3E}">
        <p14:creationId xmlns:p14="http://schemas.microsoft.com/office/powerpoint/2010/main" val="3274007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81" y="485825"/>
            <a:ext cx="12689649" cy="6138000"/>
          </a:xfrm>
          <a:prstGeom prst="rect">
            <a:avLst/>
          </a:prstGeom>
        </p:spPr>
      </p:pic>
      <p:sp>
        <p:nvSpPr>
          <p:cNvPr id="2" name="Titlu 1"/>
          <p:cNvSpPr>
            <a:spLocks noGrp="1"/>
          </p:cNvSpPr>
          <p:nvPr>
            <p:ph type="title"/>
          </p:nvPr>
        </p:nvSpPr>
        <p:spPr>
          <a:xfrm>
            <a:off x="788371" y="0"/>
            <a:ext cx="10297800" cy="720000"/>
          </a:xfrm>
        </p:spPr>
        <p:txBody>
          <a:bodyPr/>
          <a:lstStyle/>
          <a:p>
            <a:r>
              <a:rPr lang="ro-RO" dirty="0" err="1" smtClean="0">
                <a:latin typeface="Segoe UI Light" panose="020B0502040204020203" pitchFamily="34" charset="0"/>
                <a:cs typeface="Segoe UI Light" panose="020B0502040204020203" pitchFamily="34" charset="0"/>
              </a:rPr>
              <a:t>Azure</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Websites</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architecture</a:t>
            </a:r>
            <a:endParaRPr lang="ro-RO"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91894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dirty="0" err="1" smtClean="0">
                <a:latin typeface="Segoe UI Light" panose="020B0502040204020203" pitchFamily="34" charset="0"/>
                <a:cs typeface="Segoe UI Light" panose="020B0502040204020203" pitchFamily="34" charset="0"/>
              </a:rPr>
              <a:t>Application</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deployment</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using</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Git</a:t>
            </a:r>
            <a:endParaRPr lang="ro-RO" dirty="0">
              <a:latin typeface="Segoe UI Light" panose="020B0502040204020203" pitchFamily="34" charset="0"/>
              <a:cs typeface="Segoe UI Light" panose="020B0502040204020203" pitchFamily="34" charset="0"/>
            </a:endParaRPr>
          </a:p>
        </p:txBody>
      </p:sp>
      <p:sp>
        <p:nvSpPr>
          <p:cNvPr id="3" name="Substituent conținut 2"/>
          <p:cNvSpPr>
            <a:spLocks noGrp="1"/>
          </p:cNvSpPr>
          <p:nvPr>
            <p:ph idx="1"/>
          </p:nvPr>
        </p:nvSpPr>
        <p:spPr/>
        <p:txBody>
          <a:bodyPr>
            <a:normAutofit/>
          </a:bodyPr>
          <a:lstStyle/>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Publish</a:t>
            </a:r>
            <a:r>
              <a:rPr lang="ro-RO" sz="2000" dirty="0" smtClean="0">
                <a:latin typeface="Corbel" panose="020B0503020204020204" pitchFamily="34" charset="0"/>
              </a:rPr>
              <a:t> </a:t>
            </a:r>
            <a:r>
              <a:rPr lang="ro-RO" sz="2000" dirty="0" err="1" smtClean="0">
                <a:latin typeface="Corbel" panose="020B0503020204020204" pitchFamily="34" charset="0"/>
              </a:rPr>
              <a:t>using</a:t>
            </a:r>
            <a:endParaRPr lang="ro-RO" sz="2000" dirty="0" smtClean="0">
              <a:latin typeface="Corbel" panose="020B0503020204020204" pitchFamily="34" charset="0"/>
            </a:endParaRPr>
          </a:p>
          <a:p>
            <a:pPr lvl="1">
              <a:lnSpc>
                <a:spcPct val="150000"/>
              </a:lnSpc>
              <a:buClr>
                <a:schemeClr val="accent2">
                  <a:lumMod val="75000"/>
                </a:schemeClr>
              </a:buClr>
              <a:buFont typeface="Calibri" panose="020F0502020204030204" pitchFamily="34" charset="0"/>
              <a:buChar char="}"/>
            </a:pPr>
            <a:r>
              <a:rPr lang="ro-RO" sz="1600" dirty="0" err="1" smtClean="0">
                <a:latin typeface="Corbel" panose="020B0503020204020204" pitchFamily="34" charset="0"/>
              </a:rPr>
              <a:t>Azure-hosted</a:t>
            </a:r>
            <a:r>
              <a:rPr lang="ro-RO" sz="1600" dirty="0" smtClean="0">
                <a:latin typeface="Corbel" panose="020B0503020204020204" pitchFamily="34" charset="0"/>
              </a:rPr>
              <a:t> </a:t>
            </a:r>
            <a:r>
              <a:rPr lang="ro-RO" sz="1600" dirty="0" err="1" smtClean="0">
                <a:latin typeface="Corbel" panose="020B0503020204020204" pitchFamily="34" charset="0"/>
              </a:rPr>
              <a:t>Git</a:t>
            </a:r>
            <a:endParaRPr lang="ro-RO" sz="1600" dirty="0" smtClean="0">
              <a:latin typeface="Corbel" panose="020B0503020204020204" pitchFamily="34" charset="0"/>
            </a:endParaRPr>
          </a:p>
          <a:p>
            <a:pPr lvl="1">
              <a:lnSpc>
                <a:spcPct val="150000"/>
              </a:lnSpc>
              <a:buClr>
                <a:schemeClr val="accent2">
                  <a:lumMod val="75000"/>
                </a:schemeClr>
              </a:buClr>
              <a:buFont typeface="Calibri" panose="020F0502020204030204" pitchFamily="34" charset="0"/>
              <a:buChar char="}"/>
            </a:pPr>
            <a:r>
              <a:rPr lang="ro-RO" sz="1600" dirty="0" err="1" smtClean="0">
                <a:latin typeface="Corbel" panose="020B0503020204020204" pitchFamily="34" charset="0"/>
              </a:rPr>
              <a:t>Github</a:t>
            </a:r>
            <a:endParaRPr lang="ro-RO" sz="1600" dirty="0" smtClean="0">
              <a:latin typeface="Corbel" panose="020B0503020204020204" pitchFamily="34" charset="0"/>
            </a:endParaRPr>
          </a:p>
          <a:p>
            <a:pPr lvl="1">
              <a:lnSpc>
                <a:spcPct val="150000"/>
              </a:lnSpc>
              <a:buClr>
                <a:schemeClr val="accent2">
                  <a:lumMod val="75000"/>
                </a:schemeClr>
              </a:buClr>
              <a:buFont typeface="Calibri" panose="020F0502020204030204" pitchFamily="34" charset="0"/>
              <a:buChar char="}"/>
            </a:pPr>
            <a:r>
              <a:rPr lang="ro-RO" sz="1600" dirty="0" err="1" smtClean="0">
                <a:latin typeface="Corbel" panose="020B0503020204020204" pitchFamily="34" charset="0"/>
              </a:rPr>
              <a:t>Bitbucket</a:t>
            </a:r>
            <a:endParaRPr lang="ro-RO" sz="1600" dirty="0" smtClean="0">
              <a:latin typeface="Corbel" panose="020B0503020204020204" pitchFamily="34" charset="0"/>
            </a:endParaRPr>
          </a:p>
          <a:p>
            <a:pPr lvl="1">
              <a:lnSpc>
                <a:spcPct val="150000"/>
              </a:lnSpc>
              <a:buClr>
                <a:schemeClr val="accent2">
                  <a:lumMod val="75000"/>
                </a:schemeClr>
              </a:buClr>
              <a:buFont typeface="Calibri" panose="020F0502020204030204" pitchFamily="34" charset="0"/>
              <a:buChar char="}"/>
            </a:pPr>
            <a:r>
              <a:rPr lang="ro-RO" sz="1600" dirty="0" err="1" smtClean="0">
                <a:latin typeface="Corbel" panose="020B0503020204020204" pitchFamily="34" charset="0"/>
              </a:rPr>
              <a:t>Dropbox</a:t>
            </a:r>
            <a:endParaRPr lang="ro-RO" sz="1600" dirty="0" smtClean="0">
              <a:latin typeface="Corbel" panose="020B0503020204020204" pitchFamily="34" charset="0"/>
            </a:endParaRPr>
          </a:p>
          <a:p>
            <a:pPr lvl="1">
              <a:lnSpc>
                <a:spcPct val="150000"/>
              </a:lnSpc>
              <a:buClr>
                <a:schemeClr val="accent2">
                  <a:lumMod val="75000"/>
                </a:schemeClr>
              </a:buClr>
              <a:buFont typeface="Calibri" panose="020F0502020204030204" pitchFamily="34" charset="0"/>
              <a:buChar char="}"/>
            </a:pPr>
            <a:r>
              <a:rPr lang="ro-RO" sz="1600" dirty="0" smtClean="0">
                <a:latin typeface="Corbel" panose="020B0503020204020204" pitchFamily="34" charset="0"/>
              </a:rPr>
              <a:t>FTP</a:t>
            </a:r>
          </a:p>
          <a:p>
            <a:pPr lvl="1">
              <a:lnSpc>
                <a:spcPct val="150000"/>
              </a:lnSpc>
              <a:buClr>
                <a:schemeClr val="accent2">
                  <a:lumMod val="75000"/>
                </a:schemeClr>
              </a:buClr>
              <a:buFont typeface="Calibri" panose="020F0502020204030204" pitchFamily="34" charset="0"/>
              <a:buChar char="}"/>
            </a:pPr>
            <a:r>
              <a:rPr lang="ro-RO" sz="1600" dirty="0" smtClean="0">
                <a:latin typeface="Corbel" panose="020B0503020204020204" pitchFamily="34" charset="0"/>
              </a:rPr>
              <a:t>Or just </a:t>
            </a:r>
            <a:r>
              <a:rPr lang="ro-RO" sz="1600" dirty="0" err="1" smtClean="0">
                <a:latin typeface="Corbel" panose="020B0503020204020204" pitchFamily="34" charset="0"/>
              </a:rPr>
              <a:t>edit</a:t>
            </a:r>
            <a:r>
              <a:rPr lang="ro-RO" sz="1600" dirty="0" smtClean="0">
                <a:latin typeface="Corbel" panose="020B0503020204020204" pitchFamily="34" charset="0"/>
              </a:rPr>
              <a:t> online!</a:t>
            </a: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Revert</a:t>
            </a:r>
            <a:r>
              <a:rPr lang="ro-RO" sz="2000" dirty="0" smtClean="0">
                <a:latin typeface="Corbel" panose="020B0503020204020204" pitchFamily="34" charset="0"/>
              </a:rPr>
              <a:t> </a:t>
            </a:r>
            <a:r>
              <a:rPr lang="ro-RO" sz="2000" dirty="0" err="1" smtClean="0">
                <a:latin typeface="Corbel" panose="020B0503020204020204" pitchFamily="34" charset="0"/>
              </a:rPr>
              <a:t>to</a:t>
            </a:r>
            <a:r>
              <a:rPr lang="ro-RO" sz="2000" dirty="0" smtClean="0">
                <a:latin typeface="Corbel" panose="020B0503020204020204" pitchFamily="34" charset="0"/>
              </a:rPr>
              <a:t> </a:t>
            </a:r>
            <a:r>
              <a:rPr lang="ro-RO" sz="2000" dirty="0" err="1" smtClean="0">
                <a:latin typeface="Corbel" panose="020B0503020204020204" pitchFamily="34" charset="0"/>
              </a:rPr>
              <a:t>previous</a:t>
            </a:r>
            <a:r>
              <a:rPr lang="ro-RO" sz="2000" dirty="0" smtClean="0">
                <a:latin typeface="Corbel" panose="020B0503020204020204" pitchFamily="34" charset="0"/>
              </a:rPr>
              <a:t> </a:t>
            </a:r>
            <a:r>
              <a:rPr lang="ro-RO" sz="2000" dirty="0" err="1" smtClean="0">
                <a:latin typeface="Corbel" panose="020B0503020204020204" pitchFamily="34" charset="0"/>
              </a:rPr>
              <a:t>builds</a:t>
            </a:r>
            <a:endParaRPr lang="ro-RO" sz="20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endParaRPr lang="ro-RO" sz="2000" dirty="0" smtClean="0">
              <a:latin typeface="Corbel" panose="020B0503020204020204" pitchFamily="34" charset="0"/>
            </a:endParaRPr>
          </a:p>
        </p:txBody>
      </p:sp>
      <p:pic>
        <p:nvPicPr>
          <p:cNvPr id="4" name="I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34" y="1690688"/>
            <a:ext cx="7260030" cy="4802207"/>
          </a:xfrm>
          <a:prstGeom prst="rect">
            <a:avLst/>
          </a:prstGeom>
        </p:spPr>
      </p:pic>
    </p:spTree>
    <p:extLst>
      <p:ext uri="{BB962C8B-B14F-4D97-AF65-F5344CB8AC3E}">
        <p14:creationId xmlns:p14="http://schemas.microsoft.com/office/powerpoint/2010/main" val="4276984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13698" y="292522"/>
            <a:ext cx="10297800" cy="720000"/>
          </a:xfrm>
        </p:spPr>
        <p:txBody>
          <a:bodyPr>
            <a:noAutofit/>
          </a:bodyPr>
          <a:lstStyle/>
          <a:p>
            <a:r>
              <a:rPr lang="en-US" sz="8000" b="1" dirty="0" smtClean="0"/>
              <a:t>Topics:</a:t>
            </a:r>
            <a:endParaRPr lang="ru-RU" sz="8000" b="1" dirty="0"/>
          </a:p>
        </p:txBody>
      </p:sp>
      <p:sp>
        <p:nvSpPr>
          <p:cNvPr id="5" name="Объект 4"/>
          <p:cNvSpPr>
            <a:spLocks noGrp="1"/>
          </p:cNvSpPr>
          <p:nvPr>
            <p:ph idx="1"/>
          </p:nvPr>
        </p:nvSpPr>
        <p:spPr>
          <a:xfrm>
            <a:off x="313698" y="1587443"/>
            <a:ext cx="7200000" cy="4860000"/>
          </a:xfrm>
        </p:spPr>
        <p:txBody>
          <a:bodyPr>
            <a:normAutofit/>
          </a:bodyPr>
          <a:lstStyle/>
          <a:p>
            <a:pPr marL="844550" lvl="2" indent="-571500">
              <a:lnSpc>
                <a:spcPct val="150000"/>
              </a:lnSpc>
              <a:buFont typeface="Arial" panose="020B0604020202020204" pitchFamily="34" charset="0"/>
              <a:buChar char="•"/>
            </a:pPr>
            <a:r>
              <a:rPr lang="en-US" sz="3600" dirty="0" smtClean="0">
                <a:solidFill>
                  <a:schemeClr val="tx1"/>
                </a:solidFill>
              </a:rPr>
              <a:t>Azure Cloud</a:t>
            </a:r>
            <a:endParaRPr lang="en-US" sz="3600" dirty="0" smtClean="0">
              <a:solidFill>
                <a:schemeClr val="tx1"/>
              </a:solidFill>
            </a:endParaRPr>
          </a:p>
          <a:p>
            <a:pPr marL="844550" lvl="2" indent="-571500">
              <a:lnSpc>
                <a:spcPct val="150000"/>
              </a:lnSpc>
              <a:buFont typeface="Arial" panose="020B0604020202020204" pitchFamily="34" charset="0"/>
              <a:buChar char="•"/>
            </a:pPr>
            <a:r>
              <a:rPr lang="en-US" sz="3600" dirty="0" smtClean="0">
                <a:solidFill>
                  <a:schemeClr val="tx1"/>
                </a:solidFill>
              </a:rPr>
              <a:t>PHP </a:t>
            </a:r>
            <a:r>
              <a:rPr lang="en-US" sz="3600" dirty="0" smtClean="0">
                <a:solidFill>
                  <a:schemeClr val="tx1"/>
                </a:solidFill>
              </a:rPr>
              <a:t>and </a:t>
            </a:r>
            <a:r>
              <a:rPr lang="en-US" sz="3600" dirty="0" smtClean="0">
                <a:solidFill>
                  <a:schemeClr val="tx1"/>
                </a:solidFill>
              </a:rPr>
              <a:t>Websites</a:t>
            </a:r>
          </a:p>
          <a:p>
            <a:pPr marL="844550" lvl="2" indent="-571500">
              <a:lnSpc>
                <a:spcPct val="150000"/>
              </a:lnSpc>
              <a:buFont typeface="Arial" panose="020B0604020202020204" pitchFamily="34" charset="0"/>
              <a:buChar char="•"/>
            </a:pPr>
            <a:r>
              <a:rPr lang="en-US" sz="3600" dirty="0">
                <a:solidFill>
                  <a:schemeClr val="tx1"/>
                </a:solidFill>
              </a:rPr>
              <a:t>Traffic Manager</a:t>
            </a:r>
          </a:p>
          <a:p>
            <a:pPr marL="844550" lvl="2" indent="-571500">
              <a:lnSpc>
                <a:spcPct val="150000"/>
              </a:lnSpc>
              <a:buFont typeface="Arial" panose="020B0604020202020204" pitchFamily="34" charset="0"/>
              <a:buChar char="•"/>
            </a:pPr>
            <a:r>
              <a:rPr lang="en-US" sz="3600" dirty="0" smtClean="0">
                <a:solidFill>
                  <a:schemeClr val="tx1"/>
                </a:solidFill>
              </a:rPr>
              <a:t>Linux </a:t>
            </a:r>
            <a:r>
              <a:rPr lang="en-US" sz="3600" dirty="0" smtClean="0">
                <a:solidFill>
                  <a:schemeClr val="tx1"/>
                </a:solidFill>
              </a:rPr>
              <a:t>and Puppet</a:t>
            </a:r>
          </a:p>
          <a:p>
            <a:pPr marL="844550" lvl="2" indent="-571500">
              <a:lnSpc>
                <a:spcPct val="150000"/>
              </a:lnSpc>
              <a:buFont typeface="Arial" panose="020B0604020202020204" pitchFamily="34" charset="0"/>
              <a:buChar char="•"/>
            </a:pPr>
            <a:r>
              <a:rPr lang="en-US" sz="3600" dirty="0" smtClean="0">
                <a:solidFill>
                  <a:schemeClr val="tx1"/>
                </a:solidFill>
              </a:rPr>
              <a:t>Port your app to </a:t>
            </a:r>
            <a:r>
              <a:rPr lang="en-US" sz="3600" dirty="0" err="1" smtClean="0">
                <a:solidFill>
                  <a:schemeClr val="tx1"/>
                </a:solidFill>
              </a:rPr>
              <a:t>NokiaX</a:t>
            </a:r>
            <a:endParaRPr lang="ru-RU" sz="3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088" y="172202"/>
            <a:ext cx="5438284" cy="4078713"/>
          </a:xfrm>
          <a:prstGeom prst="rect">
            <a:avLst/>
          </a:prstGeom>
        </p:spPr>
      </p:pic>
    </p:spTree>
    <p:extLst>
      <p:ext uri="{BB962C8B-B14F-4D97-AF65-F5344CB8AC3E}">
        <p14:creationId xmlns:p14="http://schemas.microsoft.com/office/powerpoint/2010/main" val="1977713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dirty="0" err="1" smtClean="0">
                <a:latin typeface="Segoe UI Light" panose="020B0502040204020203" pitchFamily="34" charset="0"/>
                <a:cs typeface="Segoe UI Light" panose="020B0502040204020203" pitchFamily="34" charset="0"/>
              </a:rPr>
              <a:t>Scaling</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your</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application</a:t>
            </a:r>
            <a:endParaRPr lang="ro-RO" dirty="0">
              <a:latin typeface="Segoe UI Light" panose="020B0502040204020203" pitchFamily="34" charset="0"/>
              <a:cs typeface="Segoe UI Light" panose="020B0502040204020203" pitchFamily="34" charset="0"/>
            </a:endParaRPr>
          </a:p>
        </p:txBody>
      </p:sp>
      <p:sp>
        <p:nvSpPr>
          <p:cNvPr id="3" name="Substituent conținut 2"/>
          <p:cNvSpPr>
            <a:spLocks noGrp="1"/>
          </p:cNvSpPr>
          <p:nvPr>
            <p:ph idx="1"/>
          </p:nvPr>
        </p:nvSpPr>
        <p:spPr/>
        <p:txBody>
          <a:bodyPr>
            <a:normAutofit/>
          </a:bodyPr>
          <a:lstStyle/>
          <a:p>
            <a:pPr>
              <a:lnSpc>
                <a:spcPct val="150000"/>
              </a:lnSpc>
              <a:buClr>
                <a:schemeClr val="accent2">
                  <a:lumMod val="75000"/>
                </a:schemeClr>
              </a:buClr>
              <a:buFont typeface="Calibri" panose="020F0502020204030204" pitchFamily="34" charset="0"/>
              <a:buChar char="}"/>
            </a:pPr>
            <a:r>
              <a:rPr lang="ro-RO" sz="2000" dirty="0" smtClean="0">
                <a:latin typeface="Corbel" panose="020B0503020204020204" pitchFamily="34" charset="0"/>
              </a:rPr>
              <a:t>Scale on-</a:t>
            </a:r>
            <a:r>
              <a:rPr lang="ro-RO" sz="2000" dirty="0" err="1" smtClean="0">
                <a:latin typeface="Corbel" panose="020B0503020204020204" pitchFamily="34" charset="0"/>
              </a:rPr>
              <a:t>demand</a:t>
            </a:r>
            <a:endParaRPr lang="ro-RO" sz="2000" dirty="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smtClean="0">
                <a:latin typeface="Corbel" panose="020B0503020204020204" pitchFamily="34" charset="0"/>
              </a:rPr>
              <a:t>Or </a:t>
            </a:r>
            <a:r>
              <a:rPr lang="ro-RO" sz="2000" dirty="0" err="1" smtClean="0">
                <a:latin typeface="Corbel" panose="020B0503020204020204" pitchFamily="34" charset="0"/>
              </a:rPr>
              <a:t>let</a:t>
            </a:r>
            <a:r>
              <a:rPr lang="ro-RO" sz="2000" dirty="0" smtClean="0">
                <a:latin typeface="Corbel" panose="020B0503020204020204" pitchFamily="34" charset="0"/>
              </a:rPr>
              <a:t> </a:t>
            </a:r>
            <a:r>
              <a:rPr lang="ro-RO" sz="2000" dirty="0" err="1" smtClean="0">
                <a:latin typeface="Corbel" panose="020B0503020204020204" pitchFamily="34" charset="0"/>
              </a:rPr>
              <a:t>Azure</a:t>
            </a:r>
            <a:r>
              <a:rPr lang="ro-RO" sz="2000" dirty="0" smtClean="0">
                <a:latin typeface="Corbel" panose="020B0503020204020204" pitchFamily="34" charset="0"/>
              </a:rPr>
              <a:t> scale it for </a:t>
            </a:r>
            <a:r>
              <a:rPr lang="ro-RO" sz="2000" dirty="0" err="1" smtClean="0">
                <a:latin typeface="Corbel" panose="020B0503020204020204" pitchFamily="34" charset="0"/>
              </a:rPr>
              <a:t>you</a:t>
            </a:r>
            <a:endParaRPr lang="ro-RO" sz="20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From</a:t>
            </a:r>
            <a:r>
              <a:rPr lang="ro-RO" sz="2000" dirty="0" smtClean="0">
                <a:latin typeface="Corbel" panose="020B0503020204020204" pitchFamily="34" charset="0"/>
              </a:rPr>
              <a:t> </a:t>
            </a:r>
            <a:r>
              <a:rPr lang="ro-RO" sz="2000" dirty="0" err="1" smtClean="0">
                <a:latin typeface="Corbel" panose="020B0503020204020204" pitchFamily="34" charset="0"/>
              </a:rPr>
              <a:t>free</a:t>
            </a:r>
            <a:r>
              <a:rPr lang="ro-RO" sz="2000" dirty="0" smtClean="0">
                <a:latin typeface="Corbel" panose="020B0503020204020204" pitchFamily="34" charset="0"/>
              </a:rPr>
              <a:t> </a:t>
            </a:r>
            <a:r>
              <a:rPr lang="ro-RO" sz="2000" dirty="0" err="1" smtClean="0">
                <a:latin typeface="Corbel" panose="020B0503020204020204" pitchFamily="34" charset="0"/>
              </a:rPr>
              <a:t>shared</a:t>
            </a:r>
            <a:r>
              <a:rPr lang="ro-RO" sz="2000" dirty="0" smtClean="0">
                <a:latin typeface="Corbel" panose="020B0503020204020204" pitchFamily="34" charset="0"/>
              </a:rPr>
              <a:t> </a:t>
            </a:r>
            <a:r>
              <a:rPr lang="ro-RO" sz="2000" dirty="0" err="1" smtClean="0">
                <a:latin typeface="Corbel" panose="020B0503020204020204" pitchFamily="34" charset="0"/>
              </a:rPr>
              <a:t>hosting</a:t>
            </a:r>
            <a:endParaRPr lang="ro-RO" sz="20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Up</a:t>
            </a:r>
            <a:r>
              <a:rPr lang="ro-RO" sz="2000" dirty="0" smtClean="0">
                <a:latin typeface="Corbel" panose="020B0503020204020204" pitchFamily="34" charset="0"/>
              </a:rPr>
              <a:t> </a:t>
            </a:r>
            <a:r>
              <a:rPr lang="ro-RO" sz="2000" dirty="0" err="1" smtClean="0">
                <a:latin typeface="Corbel" panose="020B0503020204020204" pitchFamily="34" charset="0"/>
              </a:rPr>
              <a:t>to</a:t>
            </a:r>
            <a:r>
              <a:rPr lang="ro-RO" sz="2000" dirty="0" smtClean="0">
                <a:latin typeface="Corbel" panose="020B0503020204020204" pitchFamily="34" charset="0"/>
              </a:rPr>
              <a:t> 10 </a:t>
            </a:r>
            <a:r>
              <a:rPr lang="ro-RO" sz="2000" dirty="0" err="1" smtClean="0">
                <a:latin typeface="Corbel" panose="020B0503020204020204" pitchFamily="34" charset="0"/>
              </a:rPr>
              <a:t>dedicated</a:t>
            </a:r>
            <a:r>
              <a:rPr lang="ro-RO" sz="2000" dirty="0" smtClean="0">
                <a:latin typeface="Corbel" panose="020B0503020204020204" pitchFamily="34" charset="0"/>
              </a:rPr>
              <a:t> </a:t>
            </a:r>
            <a:r>
              <a:rPr lang="ro-RO" sz="2000" dirty="0" err="1" smtClean="0">
                <a:latin typeface="Corbel" panose="020B0503020204020204" pitchFamily="34" charset="0"/>
              </a:rPr>
              <a:t>machines</a:t>
            </a:r>
            <a:r>
              <a:rPr lang="ro-RO" sz="2000" dirty="0" smtClean="0">
                <a:latin typeface="Corbel" panose="020B0503020204020204" pitchFamily="34" charset="0"/>
              </a:rPr>
              <a:t>!</a:t>
            </a:r>
          </a:p>
        </p:txBody>
      </p:sp>
      <p:pic>
        <p:nvPicPr>
          <p:cNvPr id="4" name="I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502" y="1715771"/>
            <a:ext cx="7962498" cy="4782481"/>
          </a:xfrm>
          <a:prstGeom prst="rect">
            <a:avLst/>
          </a:prstGeom>
        </p:spPr>
      </p:pic>
    </p:spTree>
    <p:extLst>
      <p:ext uri="{BB962C8B-B14F-4D97-AF65-F5344CB8AC3E}">
        <p14:creationId xmlns:p14="http://schemas.microsoft.com/office/powerpoint/2010/main" val="3030175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dirty="0" err="1" smtClean="0">
                <a:latin typeface="Segoe UI Light" panose="020B0502040204020203" pitchFamily="34" charset="0"/>
                <a:cs typeface="Segoe UI Light" panose="020B0502040204020203" pitchFamily="34" charset="0"/>
              </a:rPr>
              <a:t>Example</a:t>
            </a:r>
            <a:r>
              <a:rPr lang="ro-RO" dirty="0" smtClean="0">
                <a:latin typeface="Segoe UI Light" panose="020B0502040204020203" pitchFamily="34" charset="0"/>
                <a:cs typeface="Segoe UI Light" panose="020B0502040204020203" pitchFamily="34" charset="0"/>
              </a:rPr>
              <a:t> PHP </a:t>
            </a:r>
            <a:r>
              <a:rPr lang="ro-RO" dirty="0" err="1" smtClean="0">
                <a:latin typeface="Segoe UI Light" panose="020B0502040204020203" pitchFamily="34" charset="0"/>
                <a:cs typeface="Segoe UI Light" panose="020B0502040204020203" pitchFamily="34" charset="0"/>
              </a:rPr>
              <a:t>application</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scaling</a:t>
            </a:r>
            <a:endParaRPr lang="ro-RO" dirty="0">
              <a:latin typeface="Segoe UI Light" panose="020B0502040204020203" pitchFamily="34" charset="0"/>
              <a:cs typeface="Segoe UI Light" panose="020B0502040204020203" pitchFamily="34" charset="0"/>
            </a:endParaRPr>
          </a:p>
        </p:txBody>
      </p:sp>
      <p:sp>
        <p:nvSpPr>
          <p:cNvPr id="3" name="Substituent conținut 2"/>
          <p:cNvSpPr>
            <a:spLocks noGrp="1"/>
          </p:cNvSpPr>
          <p:nvPr>
            <p:ph idx="1"/>
          </p:nvPr>
        </p:nvSpPr>
        <p:spPr/>
        <p:txBody>
          <a:bodyPr>
            <a:normAutofit/>
          </a:bodyPr>
          <a:lstStyle/>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Having</a:t>
            </a:r>
            <a:r>
              <a:rPr lang="ro-RO" sz="2000" dirty="0" smtClean="0">
                <a:latin typeface="Corbel" panose="020B0503020204020204" pitchFamily="34" charset="0"/>
              </a:rPr>
              <a:t> a central </a:t>
            </a:r>
            <a:r>
              <a:rPr lang="ro-RO" sz="2000" dirty="0" err="1" smtClean="0">
                <a:latin typeface="Corbel" panose="020B0503020204020204" pitchFamily="34" charset="0"/>
              </a:rPr>
              <a:t>session</a:t>
            </a:r>
            <a:r>
              <a:rPr lang="ro-RO" sz="2000" dirty="0" smtClean="0">
                <a:latin typeface="Corbel" panose="020B0503020204020204" pitchFamily="34" charset="0"/>
              </a:rPr>
              <a:t> </a:t>
            </a:r>
            <a:r>
              <a:rPr lang="ro-RO" sz="2000" dirty="0" err="1" smtClean="0">
                <a:latin typeface="Corbel" panose="020B0503020204020204" pitchFamily="34" charset="0"/>
              </a:rPr>
              <a:t>store</a:t>
            </a:r>
            <a:r>
              <a:rPr lang="ro-RO" sz="2000" dirty="0" smtClean="0">
                <a:latin typeface="Corbel" panose="020B0503020204020204" pitchFamily="34" charset="0"/>
              </a:rPr>
              <a:t> </a:t>
            </a:r>
            <a:r>
              <a:rPr lang="ro-RO" sz="2000" dirty="0" err="1" smtClean="0">
                <a:latin typeface="Corbel" panose="020B0503020204020204" pitchFamily="34" charset="0"/>
              </a:rPr>
              <a:t>allows</a:t>
            </a:r>
            <a:r>
              <a:rPr lang="ro-RO" sz="2000" dirty="0" smtClean="0">
                <a:latin typeface="Corbel" panose="020B0503020204020204" pitchFamily="34" charset="0"/>
              </a:rPr>
              <a:t> </a:t>
            </a:r>
            <a:r>
              <a:rPr lang="ro-RO" sz="2000" dirty="0" err="1" smtClean="0">
                <a:latin typeface="Corbel" panose="020B0503020204020204" pitchFamily="34" charset="0"/>
              </a:rPr>
              <a:t>you</a:t>
            </a:r>
            <a:r>
              <a:rPr lang="ro-RO" sz="2000" dirty="0" smtClean="0">
                <a:latin typeface="Corbel" panose="020B0503020204020204" pitchFamily="34" charset="0"/>
              </a:rPr>
              <a:t> </a:t>
            </a:r>
            <a:r>
              <a:rPr lang="ro-RO" sz="2000" dirty="0" err="1" smtClean="0">
                <a:latin typeface="Corbel" panose="020B0503020204020204" pitchFamily="34" charset="0"/>
              </a:rPr>
              <a:t>to</a:t>
            </a:r>
            <a:r>
              <a:rPr lang="ro-RO" sz="2000" dirty="0" smtClean="0">
                <a:latin typeface="Corbel" panose="020B0503020204020204" pitchFamily="34" charset="0"/>
              </a:rPr>
              <a:t> </a:t>
            </a:r>
            <a:r>
              <a:rPr lang="ro-RO" sz="2000" dirty="0" err="1" smtClean="0">
                <a:latin typeface="Corbel" panose="020B0503020204020204" pitchFamily="34" charset="0"/>
              </a:rPr>
              <a:t>preserve</a:t>
            </a:r>
            <a:r>
              <a:rPr lang="ro-RO" sz="2000" dirty="0" smtClean="0">
                <a:latin typeface="Corbel" panose="020B0503020204020204" pitchFamily="34" charset="0"/>
              </a:rPr>
              <a:t> </a:t>
            </a:r>
            <a:r>
              <a:rPr lang="ro-RO" sz="2000" dirty="0" err="1" smtClean="0">
                <a:latin typeface="Corbel" panose="020B0503020204020204" pitchFamily="34" charset="0"/>
              </a:rPr>
              <a:t>user</a:t>
            </a:r>
            <a:r>
              <a:rPr lang="ro-RO" sz="2000" dirty="0" smtClean="0">
                <a:latin typeface="Corbel" panose="020B0503020204020204" pitchFamily="34" charset="0"/>
              </a:rPr>
              <a:t> </a:t>
            </a:r>
            <a:r>
              <a:rPr lang="ro-RO" sz="2000" dirty="0" err="1" smtClean="0">
                <a:latin typeface="Corbel" panose="020B0503020204020204" pitchFamily="34" charset="0"/>
              </a:rPr>
              <a:t>experience</a:t>
            </a:r>
            <a:endParaRPr lang="ro-RO" sz="2000" dirty="0" smtClean="0">
              <a:latin typeface="Corbel" panose="020B0503020204020204" pitchFamily="34" charset="0"/>
            </a:endParaRPr>
          </a:p>
        </p:txBody>
      </p:sp>
      <p:pic>
        <p:nvPicPr>
          <p:cNvPr id="5" name="I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11912"/>
            <a:ext cx="6800749" cy="3280292"/>
          </a:xfrm>
          <a:prstGeom prst="rect">
            <a:avLst/>
          </a:prstGeom>
        </p:spPr>
      </p:pic>
      <p:pic>
        <p:nvPicPr>
          <p:cNvPr id="6" name="I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139" y="2459863"/>
            <a:ext cx="6409619" cy="2899853"/>
          </a:xfrm>
          <a:prstGeom prst="rect">
            <a:avLst/>
          </a:prstGeom>
        </p:spPr>
      </p:pic>
    </p:spTree>
    <p:extLst>
      <p:ext uri="{BB962C8B-B14F-4D97-AF65-F5344CB8AC3E}">
        <p14:creationId xmlns:p14="http://schemas.microsoft.com/office/powerpoint/2010/main" val="215287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dirty="0" err="1" smtClean="0">
                <a:latin typeface="Segoe UI Light" panose="020B0502040204020203" pitchFamily="34" charset="0"/>
                <a:cs typeface="Segoe UI Light" panose="020B0502040204020203" pitchFamily="34" charset="0"/>
              </a:rPr>
              <a:t>Good</a:t>
            </a:r>
            <a:r>
              <a:rPr lang="ro-RO" dirty="0" smtClean="0">
                <a:latin typeface="Segoe UI Light" panose="020B0502040204020203" pitchFamily="34" charset="0"/>
                <a:cs typeface="Segoe UI Light" panose="020B0502040204020203" pitchFamily="34" charset="0"/>
              </a:rPr>
              <a:t> </a:t>
            </a:r>
            <a:r>
              <a:rPr lang="ro-RO" dirty="0" err="1" smtClean="0">
                <a:latin typeface="Segoe UI Light" panose="020B0502040204020203" pitchFamily="34" charset="0"/>
                <a:cs typeface="Segoe UI Light" panose="020B0502040204020203" pitchFamily="34" charset="0"/>
              </a:rPr>
              <a:t>practices</a:t>
            </a:r>
            <a:endParaRPr lang="ro-RO" dirty="0">
              <a:latin typeface="Segoe UI Light" panose="020B0502040204020203" pitchFamily="34" charset="0"/>
              <a:cs typeface="Segoe UI Light" panose="020B0502040204020203" pitchFamily="34" charset="0"/>
            </a:endParaRPr>
          </a:p>
        </p:txBody>
      </p:sp>
      <p:sp>
        <p:nvSpPr>
          <p:cNvPr id="3" name="Substituent conținut 2"/>
          <p:cNvSpPr>
            <a:spLocks noGrp="1"/>
          </p:cNvSpPr>
          <p:nvPr>
            <p:ph idx="1"/>
          </p:nvPr>
        </p:nvSpPr>
        <p:spPr/>
        <p:txBody>
          <a:bodyPr>
            <a:normAutofit/>
          </a:bodyPr>
          <a:lstStyle/>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Store</a:t>
            </a:r>
            <a:r>
              <a:rPr lang="ro-RO" sz="2000" dirty="0" smtClean="0">
                <a:latin typeface="Corbel" panose="020B0503020204020204" pitchFamily="34" charset="0"/>
              </a:rPr>
              <a:t> </a:t>
            </a:r>
            <a:r>
              <a:rPr lang="ro-RO" sz="2000" dirty="0" err="1" smtClean="0">
                <a:latin typeface="Corbel" panose="020B0503020204020204" pitchFamily="34" charset="0"/>
              </a:rPr>
              <a:t>sessions</a:t>
            </a:r>
            <a:r>
              <a:rPr lang="ro-RO" sz="2000" dirty="0" smtClean="0">
                <a:latin typeface="Corbel" panose="020B0503020204020204" pitchFamily="34" charset="0"/>
              </a:rPr>
              <a:t> in a central </a:t>
            </a:r>
            <a:r>
              <a:rPr lang="ro-RO" sz="2000" dirty="0" err="1" smtClean="0">
                <a:latin typeface="Corbel" panose="020B0503020204020204" pitchFamily="34" charset="0"/>
              </a:rPr>
              <a:t>store</a:t>
            </a:r>
            <a:r>
              <a:rPr lang="ro-RO" sz="2000" dirty="0" smtClean="0">
                <a:latin typeface="Corbel" panose="020B0503020204020204" pitchFamily="34" charset="0"/>
              </a:rPr>
              <a:t> – </a:t>
            </a:r>
            <a:r>
              <a:rPr lang="ro-RO" sz="2000" dirty="0" err="1" smtClean="0">
                <a:latin typeface="Corbel" panose="020B0503020204020204" pitchFamily="34" charset="0"/>
              </a:rPr>
              <a:t>try</a:t>
            </a:r>
            <a:r>
              <a:rPr lang="ro-RO" sz="2000" dirty="0" smtClean="0">
                <a:latin typeface="Corbel" panose="020B0503020204020204" pitchFamily="34" charset="0"/>
              </a:rPr>
              <a:t> </a:t>
            </a:r>
            <a:r>
              <a:rPr lang="ro-RO" sz="2000" dirty="0" err="1" smtClean="0">
                <a:latin typeface="Corbel" panose="020B0503020204020204" pitchFamily="34" charset="0"/>
              </a:rPr>
              <a:t>the</a:t>
            </a:r>
            <a:r>
              <a:rPr lang="ro-RO" sz="2000" dirty="0" smtClean="0">
                <a:latin typeface="Corbel" panose="020B0503020204020204" pitchFamily="34" charset="0"/>
              </a:rPr>
              <a:t> </a:t>
            </a:r>
            <a:r>
              <a:rPr lang="ro-RO" sz="2000" dirty="0" err="1" smtClean="0">
                <a:latin typeface="Corbel" panose="020B0503020204020204" pitchFamily="34" charset="0"/>
              </a:rPr>
              <a:t>Azure</a:t>
            </a:r>
            <a:r>
              <a:rPr lang="ro-RO" sz="2000" dirty="0" smtClean="0">
                <a:latin typeface="Corbel" panose="020B0503020204020204" pitchFamily="34" charset="0"/>
              </a:rPr>
              <a:t> Redis Cache!</a:t>
            </a:r>
            <a:endParaRPr lang="ro-RO" sz="2000" dirty="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Store</a:t>
            </a:r>
            <a:r>
              <a:rPr lang="ro-RO" sz="2000" dirty="0" smtClean="0">
                <a:latin typeface="Corbel" panose="020B0503020204020204" pitchFamily="34" charset="0"/>
              </a:rPr>
              <a:t> </a:t>
            </a:r>
            <a:r>
              <a:rPr lang="ro-RO" sz="2000" dirty="0" err="1" smtClean="0">
                <a:latin typeface="Corbel" panose="020B0503020204020204" pitchFamily="34" charset="0"/>
              </a:rPr>
              <a:t>all</a:t>
            </a:r>
            <a:r>
              <a:rPr lang="ro-RO" sz="2000" dirty="0" smtClean="0">
                <a:latin typeface="Corbel" panose="020B0503020204020204" pitchFamily="34" charset="0"/>
              </a:rPr>
              <a:t> </a:t>
            </a:r>
            <a:r>
              <a:rPr lang="ro-RO" sz="2000" dirty="0" err="1" smtClean="0">
                <a:latin typeface="Corbel" panose="020B0503020204020204" pitchFamily="34" charset="0"/>
              </a:rPr>
              <a:t>user</a:t>
            </a:r>
            <a:r>
              <a:rPr lang="ro-RO" sz="2000" dirty="0" smtClean="0">
                <a:latin typeface="Corbel" panose="020B0503020204020204" pitchFamily="34" charset="0"/>
              </a:rPr>
              <a:t> </a:t>
            </a:r>
            <a:r>
              <a:rPr lang="ro-RO" sz="2000" dirty="0" err="1" smtClean="0">
                <a:latin typeface="Corbel" panose="020B0503020204020204" pitchFamily="34" charset="0"/>
              </a:rPr>
              <a:t>uploads</a:t>
            </a:r>
            <a:r>
              <a:rPr lang="ro-RO" sz="2000" dirty="0" smtClean="0">
                <a:latin typeface="Corbel" panose="020B0503020204020204" pitchFamily="34" charset="0"/>
              </a:rPr>
              <a:t> in a central </a:t>
            </a:r>
            <a:r>
              <a:rPr lang="ro-RO" sz="2000" dirty="0" err="1" smtClean="0">
                <a:latin typeface="Corbel" panose="020B0503020204020204" pitchFamily="34" charset="0"/>
              </a:rPr>
              <a:t>store</a:t>
            </a:r>
            <a:r>
              <a:rPr lang="ro-RO" sz="2000" dirty="0" smtClean="0">
                <a:latin typeface="Corbel" panose="020B0503020204020204" pitchFamily="34" charset="0"/>
              </a:rPr>
              <a:t> – </a:t>
            </a:r>
            <a:r>
              <a:rPr lang="ro-RO" sz="2000" dirty="0" err="1" smtClean="0">
                <a:latin typeface="Corbel" panose="020B0503020204020204" pitchFamily="34" charset="0"/>
              </a:rPr>
              <a:t>Azure</a:t>
            </a:r>
            <a:r>
              <a:rPr lang="ro-RO" sz="2000" dirty="0" smtClean="0">
                <a:latin typeface="Corbel" panose="020B0503020204020204" pitchFamily="34" charset="0"/>
              </a:rPr>
              <a:t> </a:t>
            </a:r>
            <a:r>
              <a:rPr lang="ro-RO" sz="2000" dirty="0" err="1" smtClean="0">
                <a:latin typeface="Corbel" panose="020B0503020204020204" pitchFamily="34" charset="0"/>
              </a:rPr>
              <a:t>Blobs</a:t>
            </a:r>
            <a:endParaRPr lang="ro-RO" sz="20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Make</a:t>
            </a:r>
            <a:r>
              <a:rPr lang="ro-RO" sz="2000" dirty="0" smtClean="0">
                <a:latin typeface="Corbel" panose="020B0503020204020204" pitchFamily="34" charset="0"/>
              </a:rPr>
              <a:t> sure </a:t>
            </a:r>
            <a:r>
              <a:rPr lang="ro-RO" sz="2000" dirty="0" err="1" smtClean="0">
                <a:latin typeface="Corbel" panose="020B0503020204020204" pitchFamily="34" charset="0"/>
              </a:rPr>
              <a:t>your</a:t>
            </a:r>
            <a:r>
              <a:rPr lang="ro-RO" sz="2000" dirty="0" smtClean="0">
                <a:latin typeface="Corbel" panose="020B0503020204020204" pitchFamily="34" charset="0"/>
              </a:rPr>
              <a:t> </a:t>
            </a:r>
            <a:r>
              <a:rPr lang="ro-RO" sz="2000" dirty="0" err="1" smtClean="0">
                <a:latin typeface="Corbel" panose="020B0503020204020204" pitchFamily="34" charset="0"/>
              </a:rPr>
              <a:t>datastore</a:t>
            </a:r>
            <a:r>
              <a:rPr lang="ro-RO" sz="2000" dirty="0" smtClean="0">
                <a:latin typeface="Corbel" panose="020B0503020204020204" pitchFamily="34" charset="0"/>
              </a:rPr>
              <a:t> </a:t>
            </a:r>
            <a:r>
              <a:rPr lang="ro-RO" sz="2000" dirty="0" err="1" smtClean="0">
                <a:latin typeface="Corbel" panose="020B0503020204020204" pitchFamily="34" charset="0"/>
              </a:rPr>
              <a:t>is</a:t>
            </a:r>
            <a:r>
              <a:rPr lang="ro-RO" sz="2000" dirty="0" smtClean="0">
                <a:latin typeface="Corbel" panose="020B0503020204020204" pitchFamily="34" charset="0"/>
              </a:rPr>
              <a:t> </a:t>
            </a:r>
            <a:r>
              <a:rPr lang="ro-RO" sz="2000" dirty="0" err="1" smtClean="0">
                <a:latin typeface="Corbel" panose="020B0503020204020204" pitchFamily="34" charset="0"/>
              </a:rPr>
              <a:t>scalable</a:t>
            </a:r>
            <a:r>
              <a:rPr lang="ro-RO" sz="2000" dirty="0" smtClean="0">
                <a:latin typeface="Corbel" panose="020B0503020204020204" pitchFamily="34" charset="0"/>
              </a:rPr>
              <a:t> </a:t>
            </a:r>
            <a:r>
              <a:rPr lang="ro-RO" sz="2000" dirty="0" err="1" smtClean="0">
                <a:latin typeface="Corbel" panose="020B0503020204020204" pitchFamily="34" charset="0"/>
              </a:rPr>
              <a:t>and</a:t>
            </a:r>
            <a:r>
              <a:rPr lang="ro-RO" sz="2000" dirty="0" smtClean="0">
                <a:latin typeface="Corbel" panose="020B0503020204020204" pitchFamily="34" charset="0"/>
              </a:rPr>
              <a:t> </a:t>
            </a:r>
            <a:r>
              <a:rPr lang="ro-RO" sz="2000" dirty="0" err="1" smtClean="0">
                <a:latin typeface="Corbel" panose="020B0503020204020204" pitchFamily="34" charset="0"/>
              </a:rPr>
              <a:t>highly</a:t>
            </a:r>
            <a:r>
              <a:rPr lang="ro-RO" sz="2000" dirty="0" smtClean="0">
                <a:latin typeface="Corbel" panose="020B0503020204020204" pitchFamily="34" charset="0"/>
              </a:rPr>
              <a:t> </a:t>
            </a:r>
            <a:r>
              <a:rPr lang="ro-RO" sz="2000" dirty="0" err="1" smtClean="0">
                <a:latin typeface="Corbel" panose="020B0503020204020204" pitchFamily="34" charset="0"/>
              </a:rPr>
              <a:t>available</a:t>
            </a:r>
            <a:r>
              <a:rPr lang="ro-RO" sz="2000" dirty="0" smtClean="0">
                <a:latin typeface="Corbel" panose="020B0503020204020204" pitchFamily="34" charset="0"/>
              </a:rPr>
              <a:t> </a:t>
            </a:r>
          </a:p>
          <a:p>
            <a:pPr lvl="1">
              <a:lnSpc>
                <a:spcPct val="150000"/>
              </a:lnSpc>
              <a:buClr>
                <a:schemeClr val="accent2">
                  <a:lumMod val="75000"/>
                </a:schemeClr>
              </a:buClr>
              <a:buFont typeface="Calibri" panose="020F0502020204030204" pitchFamily="34" charset="0"/>
              <a:buChar char="}"/>
            </a:pPr>
            <a:r>
              <a:rPr lang="ro-RO" sz="1600" dirty="0" err="1" smtClean="0">
                <a:latin typeface="Corbel" panose="020B0503020204020204" pitchFamily="34" charset="0"/>
              </a:rPr>
              <a:t>Might</a:t>
            </a:r>
            <a:r>
              <a:rPr lang="ro-RO" sz="1600" dirty="0" smtClean="0">
                <a:latin typeface="Corbel" panose="020B0503020204020204" pitchFamily="34" charset="0"/>
              </a:rPr>
              <a:t> get </a:t>
            </a:r>
            <a:r>
              <a:rPr lang="ro-RO" sz="1600" dirty="0" err="1" smtClean="0">
                <a:latin typeface="Corbel" panose="020B0503020204020204" pitchFamily="34" charset="0"/>
              </a:rPr>
              <a:t>tricky</a:t>
            </a:r>
            <a:r>
              <a:rPr lang="ro-RO" sz="1600" dirty="0" smtClean="0">
                <a:latin typeface="Corbel" panose="020B0503020204020204" pitchFamily="34" charset="0"/>
              </a:rPr>
              <a:t> for </a:t>
            </a:r>
            <a:r>
              <a:rPr lang="ro-RO" sz="1600" dirty="0" err="1" smtClean="0">
                <a:latin typeface="Corbel" panose="020B0503020204020204" pitchFamily="34" charset="0"/>
              </a:rPr>
              <a:t>relational</a:t>
            </a:r>
            <a:r>
              <a:rPr lang="ro-RO" sz="1600" dirty="0" smtClean="0">
                <a:latin typeface="Corbel" panose="020B0503020204020204" pitchFamily="34" charset="0"/>
              </a:rPr>
              <a:t> </a:t>
            </a:r>
            <a:r>
              <a:rPr lang="ro-RO" sz="1600" dirty="0" err="1" smtClean="0">
                <a:latin typeface="Corbel" panose="020B0503020204020204" pitchFamily="34" charset="0"/>
              </a:rPr>
              <a:t>databases</a:t>
            </a:r>
            <a:endParaRPr lang="ro-RO" sz="1600" dirty="0" smtClean="0">
              <a:latin typeface="Corbel" panose="020B0503020204020204" pitchFamily="34" charset="0"/>
            </a:endParaRPr>
          </a:p>
          <a:p>
            <a:pPr>
              <a:lnSpc>
                <a:spcPct val="150000"/>
              </a:lnSpc>
              <a:buClr>
                <a:schemeClr val="accent2">
                  <a:lumMod val="75000"/>
                </a:schemeClr>
              </a:buClr>
              <a:buFont typeface="Calibri" panose="020F0502020204030204" pitchFamily="34" charset="0"/>
              <a:buChar char="}"/>
            </a:pPr>
            <a:r>
              <a:rPr lang="ro-RO" sz="2000" dirty="0" err="1" smtClean="0">
                <a:latin typeface="Corbel" panose="020B0503020204020204" pitchFamily="34" charset="0"/>
              </a:rPr>
              <a:t>Find</a:t>
            </a:r>
            <a:r>
              <a:rPr lang="ro-RO" sz="2000" dirty="0" smtClean="0">
                <a:latin typeface="Corbel" panose="020B0503020204020204" pitchFamily="34" charset="0"/>
              </a:rPr>
              <a:t> out more </a:t>
            </a:r>
            <a:r>
              <a:rPr lang="ro-RO" sz="2000" dirty="0" err="1" smtClean="0">
                <a:latin typeface="Corbel" panose="020B0503020204020204" pitchFamily="34" charset="0"/>
              </a:rPr>
              <a:t>about</a:t>
            </a:r>
            <a:r>
              <a:rPr lang="ro-RO" sz="2000" dirty="0" smtClean="0">
                <a:latin typeface="Corbel" panose="020B0503020204020204" pitchFamily="34" charset="0"/>
              </a:rPr>
              <a:t> </a:t>
            </a:r>
            <a:r>
              <a:rPr lang="ro-RO" sz="2000" dirty="0" err="1" smtClean="0">
                <a:latin typeface="Corbel" panose="020B0503020204020204" pitchFamily="34" charset="0"/>
              </a:rPr>
              <a:t>how</a:t>
            </a:r>
            <a:r>
              <a:rPr lang="ro-RO" sz="2000" dirty="0" smtClean="0">
                <a:latin typeface="Corbel" panose="020B0503020204020204" pitchFamily="34" charset="0"/>
              </a:rPr>
              <a:t> </a:t>
            </a:r>
            <a:r>
              <a:rPr lang="ro-RO" sz="2000" dirty="0" err="1" smtClean="0">
                <a:latin typeface="Corbel" panose="020B0503020204020204" pitchFamily="34" charset="0"/>
              </a:rPr>
              <a:t>to</a:t>
            </a:r>
            <a:r>
              <a:rPr lang="ro-RO" sz="2000" dirty="0" smtClean="0">
                <a:latin typeface="Corbel" panose="020B0503020204020204" pitchFamily="34" charset="0"/>
              </a:rPr>
              <a:t> scale </a:t>
            </a:r>
            <a:r>
              <a:rPr lang="ro-RO" sz="2000" dirty="0" err="1" smtClean="0">
                <a:latin typeface="Corbel" panose="020B0503020204020204" pitchFamily="34" charset="0"/>
              </a:rPr>
              <a:t>both</a:t>
            </a:r>
            <a:r>
              <a:rPr lang="ro-RO" sz="2000" dirty="0" smtClean="0">
                <a:latin typeface="Corbel" panose="020B0503020204020204" pitchFamily="34" charset="0"/>
              </a:rPr>
              <a:t> PHP </a:t>
            </a:r>
            <a:r>
              <a:rPr lang="ro-RO" sz="2000" dirty="0" err="1" smtClean="0">
                <a:latin typeface="Corbel" panose="020B0503020204020204" pitchFamily="34" charset="0"/>
              </a:rPr>
              <a:t>and</a:t>
            </a:r>
            <a:r>
              <a:rPr lang="ro-RO" sz="2000" dirty="0" smtClean="0">
                <a:latin typeface="Corbel" panose="020B0503020204020204" pitchFamily="34" charset="0"/>
              </a:rPr>
              <a:t> </a:t>
            </a:r>
            <a:r>
              <a:rPr lang="ro-RO" sz="2000" dirty="0" err="1" smtClean="0">
                <a:latin typeface="Corbel" panose="020B0503020204020204" pitchFamily="34" charset="0"/>
              </a:rPr>
              <a:t>MySQL</a:t>
            </a:r>
            <a:r>
              <a:rPr lang="ro-RO" sz="2000" dirty="0" smtClean="0">
                <a:latin typeface="Corbel" panose="020B0503020204020204" pitchFamily="34" charset="0"/>
              </a:rPr>
              <a:t> </a:t>
            </a:r>
            <a:r>
              <a:rPr lang="ro-RO" sz="2000" dirty="0" err="1" smtClean="0">
                <a:latin typeface="Corbel" panose="020B0503020204020204" pitchFamily="34" charset="0"/>
              </a:rPr>
              <a:t>tomorrow</a:t>
            </a:r>
            <a:r>
              <a:rPr lang="ro-RO" sz="2000" dirty="0" smtClean="0">
                <a:latin typeface="Corbel" panose="020B0503020204020204" pitchFamily="34" charset="0"/>
              </a:rPr>
              <a:t> at </a:t>
            </a:r>
            <a:r>
              <a:rPr lang="ro-RO" sz="2000" dirty="0" err="1" smtClean="0">
                <a:latin typeface="Corbel" panose="020B0503020204020204" pitchFamily="34" charset="0"/>
              </a:rPr>
              <a:t>the</a:t>
            </a:r>
            <a:r>
              <a:rPr lang="ro-RO" sz="2000" dirty="0" smtClean="0">
                <a:latin typeface="Corbel" panose="020B0503020204020204" pitchFamily="34" charset="0"/>
              </a:rPr>
              <a:t> workshop</a:t>
            </a:r>
          </a:p>
          <a:p>
            <a:pPr lvl="1">
              <a:lnSpc>
                <a:spcPct val="150000"/>
              </a:lnSpc>
              <a:buClr>
                <a:schemeClr val="accent2">
                  <a:lumMod val="75000"/>
                </a:schemeClr>
              </a:buClr>
              <a:buFont typeface="Calibri" panose="020F0502020204030204" pitchFamily="34" charset="0"/>
              <a:buChar char="}"/>
            </a:pPr>
            <a:r>
              <a:rPr lang="ro-RO" sz="1600" dirty="0" smtClean="0">
                <a:latin typeface="Corbel" panose="020B0503020204020204" pitchFamily="34" charset="0"/>
              </a:rPr>
              <a:t>Got a </a:t>
            </a:r>
            <a:r>
              <a:rPr lang="ro-RO" sz="1600" dirty="0" err="1" smtClean="0">
                <a:latin typeface="Corbel" panose="020B0503020204020204" pitchFamily="34" charset="0"/>
              </a:rPr>
              <a:t>small</a:t>
            </a:r>
            <a:r>
              <a:rPr lang="ro-RO" sz="1600" dirty="0" smtClean="0">
                <a:latin typeface="Corbel" panose="020B0503020204020204" pitchFamily="34" charset="0"/>
              </a:rPr>
              <a:t> </a:t>
            </a:r>
            <a:r>
              <a:rPr lang="ro-RO" sz="1600" dirty="0" err="1" smtClean="0">
                <a:latin typeface="Corbel" panose="020B0503020204020204" pitchFamily="34" charset="0"/>
              </a:rPr>
              <a:t>application</a:t>
            </a:r>
            <a:r>
              <a:rPr lang="ro-RO" sz="1600" dirty="0" smtClean="0">
                <a:latin typeface="Corbel" panose="020B0503020204020204" pitchFamily="34" charset="0"/>
              </a:rPr>
              <a:t> </a:t>
            </a:r>
            <a:r>
              <a:rPr lang="ro-RO" sz="1600" dirty="0" err="1" smtClean="0">
                <a:latin typeface="Corbel" panose="020B0503020204020204" pitchFamily="34" charset="0"/>
              </a:rPr>
              <a:t>you</a:t>
            </a:r>
            <a:r>
              <a:rPr lang="ro-RO" sz="1600" dirty="0" smtClean="0">
                <a:latin typeface="Corbel" panose="020B0503020204020204" pitchFamily="34" charset="0"/>
              </a:rPr>
              <a:t> </a:t>
            </a:r>
            <a:r>
              <a:rPr lang="ro-RO" sz="1600" dirty="0" err="1" smtClean="0">
                <a:latin typeface="Corbel" panose="020B0503020204020204" pitchFamily="34" charset="0"/>
              </a:rPr>
              <a:t>want</a:t>
            </a:r>
            <a:r>
              <a:rPr lang="ro-RO" sz="1600" dirty="0" smtClean="0">
                <a:latin typeface="Corbel" panose="020B0503020204020204" pitchFamily="34" charset="0"/>
              </a:rPr>
              <a:t> </a:t>
            </a:r>
            <a:r>
              <a:rPr lang="ro-RO" sz="1600" dirty="0" err="1" smtClean="0">
                <a:latin typeface="Corbel" panose="020B0503020204020204" pitchFamily="34" charset="0"/>
              </a:rPr>
              <a:t>to</a:t>
            </a:r>
            <a:r>
              <a:rPr lang="ro-RO" sz="1600" dirty="0" smtClean="0">
                <a:latin typeface="Corbel" panose="020B0503020204020204" pitchFamily="34" charset="0"/>
              </a:rPr>
              <a:t> </a:t>
            </a:r>
            <a:r>
              <a:rPr lang="ro-RO" sz="1600" dirty="0" err="1" smtClean="0">
                <a:latin typeface="Corbel" panose="020B0503020204020204" pitchFamily="34" charset="0"/>
              </a:rPr>
              <a:t>make</a:t>
            </a:r>
            <a:r>
              <a:rPr lang="ro-RO" sz="1600" dirty="0" smtClean="0">
                <a:latin typeface="Corbel" panose="020B0503020204020204" pitchFamily="34" charset="0"/>
              </a:rPr>
              <a:t> </a:t>
            </a:r>
            <a:r>
              <a:rPr lang="ro-RO" sz="1600" dirty="0" err="1" smtClean="0">
                <a:latin typeface="Corbel" panose="020B0503020204020204" pitchFamily="34" charset="0"/>
              </a:rPr>
              <a:t>highly</a:t>
            </a:r>
            <a:r>
              <a:rPr lang="ro-RO" sz="1600" dirty="0" smtClean="0">
                <a:latin typeface="Corbel" panose="020B0503020204020204" pitchFamily="34" charset="0"/>
              </a:rPr>
              <a:t> </a:t>
            </a:r>
            <a:r>
              <a:rPr lang="ro-RO" sz="1600" dirty="0" err="1" smtClean="0">
                <a:latin typeface="Corbel" panose="020B0503020204020204" pitchFamily="34" charset="0"/>
              </a:rPr>
              <a:t>available</a:t>
            </a:r>
            <a:r>
              <a:rPr lang="ro-RO" sz="1600" dirty="0" smtClean="0">
                <a:latin typeface="Corbel" panose="020B0503020204020204" pitchFamily="34" charset="0"/>
              </a:rPr>
              <a:t>? </a:t>
            </a:r>
            <a:r>
              <a:rPr lang="ro-RO" sz="1600" dirty="0" err="1" smtClean="0">
                <a:latin typeface="Corbel" panose="020B0503020204020204" pitchFamily="34" charset="0"/>
              </a:rPr>
              <a:t>We’ll</a:t>
            </a:r>
            <a:r>
              <a:rPr lang="ro-RO" sz="1600" dirty="0" smtClean="0">
                <a:latin typeface="Corbel" panose="020B0503020204020204" pitchFamily="34" charset="0"/>
              </a:rPr>
              <a:t> </a:t>
            </a:r>
            <a:r>
              <a:rPr lang="ro-RO" sz="1600" dirty="0" err="1" smtClean="0">
                <a:latin typeface="Corbel" panose="020B0503020204020204" pitchFamily="34" charset="0"/>
              </a:rPr>
              <a:t>cover</a:t>
            </a:r>
            <a:r>
              <a:rPr lang="ro-RO" sz="1600" dirty="0" smtClean="0">
                <a:latin typeface="Corbel" panose="020B0503020204020204" pitchFamily="34" charset="0"/>
              </a:rPr>
              <a:t> </a:t>
            </a:r>
            <a:r>
              <a:rPr lang="ro-RO" sz="1600" dirty="0" err="1" smtClean="0">
                <a:latin typeface="Corbel" panose="020B0503020204020204" pitchFamily="34" charset="0"/>
              </a:rPr>
              <a:t>that</a:t>
            </a:r>
            <a:r>
              <a:rPr lang="ro-RO" sz="1600" dirty="0" smtClean="0">
                <a:latin typeface="Corbel" panose="020B0503020204020204" pitchFamily="34" charset="0"/>
              </a:rPr>
              <a:t>!</a:t>
            </a:r>
          </a:p>
          <a:p>
            <a:pPr lvl="1">
              <a:lnSpc>
                <a:spcPct val="150000"/>
              </a:lnSpc>
              <a:buClr>
                <a:schemeClr val="accent2">
                  <a:lumMod val="75000"/>
                </a:schemeClr>
              </a:buClr>
              <a:buFont typeface="Calibri" panose="020F0502020204030204" pitchFamily="34" charset="0"/>
              <a:buChar char="}"/>
            </a:pPr>
            <a:r>
              <a:rPr lang="ro-RO" sz="1600" dirty="0" smtClean="0">
                <a:latin typeface="Corbel" panose="020B0503020204020204" pitchFamily="34" charset="0"/>
              </a:rPr>
              <a:t>Got a </a:t>
            </a:r>
            <a:r>
              <a:rPr lang="ro-RO" sz="1600" dirty="0" err="1" smtClean="0">
                <a:latin typeface="Corbel" panose="020B0503020204020204" pitchFamily="34" charset="0"/>
              </a:rPr>
              <a:t>huge</a:t>
            </a:r>
            <a:r>
              <a:rPr lang="ro-RO" sz="1600" dirty="0" smtClean="0">
                <a:latin typeface="Corbel" panose="020B0503020204020204" pitchFamily="34" charset="0"/>
              </a:rPr>
              <a:t> </a:t>
            </a:r>
            <a:r>
              <a:rPr lang="ro-RO" sz="1600" dirty="0" err="1" smtClean="0">
                <a:latin typeface="Corbel" panose="020B0503020204020204" pitchFamily="34" charset="0"/>
              </a:rPr>
              <a:t>app</a:t>
            </a:r>
            <a:r>
              <a:rPr lang="ro-RO" sz="1600" dirty="0" smtClean="0">
                <a:latin typeface="Corbel" panose="020B0503020204020204" pitchFamily="34" charset="0"/>
              </a:rPr>
              <a:t> </a:t>
            </a:r>
            <a:r>
              <a:rPr lang="ro-RO" sz="1600" dirty="0" err="1" smtClean="0">
                <a:latin typeface="Corbel" panose="020B0503020204020204" pitchFamily="34" charset="0"/>
              </a:rPr>
              <a:t>that</a:t>
            </a:r>
            <a:r>
              <a:rPr lang="ro-RO" sz="1600" dirty="0" smtClean="0">
                <a:latin typeface="Corbel" panose="020B0503020204020204" pitchFamily="34" charset="0"/>
              </a:rPr>
              <a:t> </a:t>
            </a:r>
            <a:r>
              <a:rPr lang="ro-RO" sz="1600" dirty="0" err="1" smtClean="0">
                <a:latin typeface="Corbel" panose="020B0503020204020204" pitchFamily="34" charset="0"/>
              </a:rPr>
              <a:t>needs</a:t>
            </a:r>
            <a:r>
              <a:rPr lang="ro-RO" sz="1600" dirty="0" smtClean="0">
                <a:latin typeface="Corbel" panose="020B0503020204020204" pitchFamily="34" charset="0"/>
              </a:rPr>
              <a:t> a </a:t>
            </a:r>
            <a:r>
              <a:rPr lang="ro-RO" sz="1600" dirty="0" err="1" smtClean="0">
                <a:latin typeface="Corbel" panose="020B0503020204020204" pitchFamily="34" charset="0"/>
              </a:rPr>
              <a:t>large</a:t>
            </a:r>
            <a:r>
              <a:rPr lang="ro-RO" sz="1600" dirty="0" smtClean="0">
                <a:latin typeface="Corbel" panose="020B0503020204020204" pitchFamily="34" charset="0"/>
              </a:rPr>
              <a:t> </a:t>
            </a:r>
            <a:r>
              <a:rPr lang="ro-RO" sz="1600" dirty="0" err="1" smtClean="0">
                <a:latin typeface="Corbel" panose="020B0503020204020204" pitchFamily="34" charset="0"/>
              </a:rPr>
              <a:t>MySQL</a:t>
            </a:r>
            <a:r>
              <a:rPr lang="ro-RO" sz="1600" dirty="0" smtClean="0">
                <a:latin typeface="Corbel" panose="020B0503020204020204" pitchFamily="34" charset="0"/>
              </a:rPr>
              <a:t> cluster? </a:t>
            </a:r>
            <a:r>
              <a:rPr lang="ro-RO" sz="1600" dirty="0" err="1" smtClean="0">
                <a:latin typeface="Corbel" panose="020B0503020204020204" pitchFamily="34" charset="0"/>
              </a:rPr>
              <a:t>We’ll</a:t>
            </a:r>
            <a:r>
              <a:rPr lang="ro-RO" sz="1600" dirty="0" smtClean="0">
                <a:latin typeface="Corbel" panose="020B0503020204020204" pitchFamily="34" charset="0"/>
              </a:rPr>
              <a:t> </a:t>
            </a:r>
            <a:r>
              <a:rPr lang="ro-RO" sz="1600" dirty="0" err="1" smtClean="0">
                <a:latin typeface="Corbel" panose="020B0503020204020204" pitchFamily="34" charset="0"/>
              </a:rPr>
              <a:t>cover</a:t>
            </a:r>
            <a:r>
              <a:rPr lang="ro-RO" sz="1600" dirty="0" smtClean="0">
                <a:latin typeface="Corbel" panose="020B0503020204020204" pitchFamily="34" charset="0"/>
              </a:rPr>
              <a:t> </a:t>
            </a:r>
            <a:r>
              <a:rPr lang="ro-RO" sz="1600" dirty="0" err="1" smtClean="0">
                <a:latin typeface="Corbel" panose="020B0503020204020204" pitchFamily="34" charset="0"/>
              </a:rPr>
              <a:t>that</a:t>
            </a:r>
            <a:r>
              <a:rPr lang="ro-RO" sz="1600" dirty="0" smtClean="0">
                <a:latin typeface="Corbel" panose="020B0503020204020204" pitchFamily="34" charset="0"/>
              </a:rPr>
              <a:t> </a:t>
            </a:r>
            <a:r>
              <a:rPr lang="ro-RO" sz="1600" dirty="0" err="1" smtClean="0">
                <a:latin typeface="Corbel" panose="020B0503020204020204" pitchFamily="34" charset="0"/>
              </a:rPr>
              <a:t>too</a:t>
            </a:r>
            <a:r>
              <a:rPr lang="ro-RO" sz="1600" dirty="0" smtClean="0">
                <a:latin typeface="Corbel" panose="020B0503020204020204" pitchFamily="34" charset="0"/>
              </a:rPr>
              <a:t>!</a:t>
            </a:r>
          </a:p>
          <a:p>
            <a:pPr lvl="1">
              <a:lnSpc>
                <a:spcPct val="150000"/>
              </a:lnSpc>
              <a:buClr>
                <a:schemeClr val="accent2">
                  <a:lumMod val="75000"/>
                </a:schemeClr>
              </a:buClr>
              <a:buFont typeface="Calibri" panose="020F0502020204030204" pitchFamily="34" charset="0"/>
              <a:buChar char="}"/>
            </a:pPr>
            <a:endParaRPr lang="ro-RO" sz="1600" dirty="0" smtClean="0">
              <a:latin typeface="Corbel" panose="020B0503020204020204" pitchFamily="34" charset="0"/>
            </a:endParaRPr>
          </a:p>
        </p:txBody>
      </p:sp>
    </p:spTree>
    <p:extLst>
      <p:ext uri="{BB962C8B-B14F-4D97-AF65-F5344CB8AC3E}">
        <p14:creationId xmlns:p14="http://schemas.microsoft.com/office/powerpoint/2010/main" val="1950503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Azure Traffic Manager demo</a:t>
            </a:r>
            <a:endParaRPr lang="ru-RU" dirty="0"/>
          </a:p>
        </p:txBody>
      </p:sp>
    </p:spTree>
    <p:extLst>
      <p:ext uri="{BB962C8B-B14F-4D97-AF65-F5344CB8AC3E}">
        <p14:creationId xmlns:p14="http://schemas.microsoft.com/office/powerpoint/2010/main" val="881421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2017828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t>Use Azure to load </a:t>
            </a:r>
          </a:p>
          <a:p>
            <a:r>
              <a:rPr lang="en-US" sz="4800" b="1" dirty="0" smtClean="0"/>
              <a:t>Balancing  (round robin)</a:t>
            </a:r>
            <a:endParaRPr lang="ru-RU" sz="4800" b="1" dirty="0"/>
          </a:p>
        </p:txBody>
      </p:sp>
      <p:sp>
        <p:nvSpPr>
          <p:cNvPr id="25" name="Rectangle 24"/>
          <p:cNvSpPr/>
          <p:nvPr/>
        </p:nvSpPr>
        <p:spPr>
          <a:xfrm>
            <a:off x="345598" y="1638129"/>
            <a:ext cx="3846391"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a:t>
            </a:r>
            <a:r>
              <a:rPr lang="en-US" sz="2800" dirty="0" smtClean="0"/>
              <a:t>loudtechnologies.org</a:t>
            </a:r>
            <a:endParaRPr lang="ru-RU" sz="2800" dirty="0"/>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a:t>
            </a:r>
            <a:r>
              <a:rPr lang="en-US" sz="2800" dirty="0" smtClean="0"/>
              <a:t>opconf.trafficmanager.net</a:t>
            </a:r>
            <a:endParaRPr lang="en-US" sz="2800" dirty="0" smtClean="0"/>
          </a:p>
          <a:p>
            <a:pPr algn="ctr"/>
            <a:r>
              <a:rPr lang="en-US" dirty="0" smtClean="0"/>
              <a:t>Mode: </a:t>
            </a:r>
            <a:r>
              <a:rPr lang="en-US" sz="2400" b="1" dirty="0" err="1" smtClean="0"/>
              <a:t>roundrobin</a:t>
            </a:r>
            <a:endParaRPr lang="ru-RU" sz="2400" b="1" dirty="0"/>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t>ou.gs (</a:t>
            </a:r>
            <a:r>
              <a:rPr lang="ru-RU" sz="2800" dirty="0" smtClean="0"/>
              <a:t>198.12.153.248</a:t>
            </a:r>
            <a:r>
              <a:rPr lang="en-US" sz="2800" dirty="0" smtClean="0"/>
              <a:t> </a:t>
            </a:r>
            <a:r>
              <a:rPr lang="en-US" sz="2800" dirty="0" smtClean="0"/>
              <a:t>)</a:t>
            </a:r>
            <a:endParaRPr lang="en-US" dirty="0" smtClean="0"/>
          </a:p>
          <a:p>
            <a:pPr algn="ctr"/>
            <a:r>
              <a:rPr lang="en-US" dirty="0" err="1" smtClean="0"/>
              <a:t>GoDaddy</a:t>
            </a:r>
            <a:r>
              <a:rPr lang="en-US" dirty="0" smtClean="0"/>
              <a:t> hosting</a:t>
            </a:r>
            <a:endParaRPr lang="ru-RU" dirty="0"/>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t>topconf2.cloudapp.net</a:t>
            </a:r>
          </a:p>
          <a:p>
            <a:pPr algn="ctr"/>
            <a:r>
              <a:rPr lang="en-US" dirty="0" smtClean="0"/>
              <a:t>Microsoft Azure hosting</a:t>
            </a:r>
            <a:endParaRPr lang="en-US" dirty="0" smtClean="0"/>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64063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3846391"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a:t>
            </a:r>
            <a:r>
              <a:rPr lang="en-US" sz="2800" dirty="0" smtClean="0"/>
              <a:t>loudtechnologies.org</a:t>
            </a:r>
            <a:endParaRPr lang="ru-RU" sz="2800" dirty="0"/>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a:t>
            </a:r>
            <a:r>
              <a:rPr lang="en-US" sz="2800" dirty="0" smtClean="0"/>
              <a:t>opconf.trafficmanager.net</a:t>
            </a:r>
            <a:endParaRPr lang="en-US" sz="2800" dirty="0" smtClean="0"/>
          </a:p>
          <a:p>
            <a:pPr algn="ctr"/>
            <a:r>
              <a:rPr lang="en-US" dirty="0" smtClean="0"/>
              <a:t>Mode: </a:t>
            </a:r>
            <a:r>
              <a:rPr lang="en-US" sz="2400" b="1" dirty="0" smtClean="0"/>
              <a:t>Failover</a:t>
            </a:r>
            <a:endParaRPr lang="ru-RU" sz="2400" b="1" dirty="0"/>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t>ou.gs (</a:t>
            </a:r>
            <a:r>
              <a:rPr lang="ru-RU" sz="2800" dirty="0" smtClean="0"/>
              <a:t>198.12.153.248</a:t>
            </a:r>
            <a:r>
              <a:rPr lang="en-US" sz="2800" dirty="0" smtClean="0"/>
              <a:t> </a:t>
            </a:r>
            <a:r>
              <a:rPr lang="en-US" sz="2800" dirty="0" smtClean="0"/>
              <a:t>)</a:t>
            </a:r>
            <a:endParaRPr lang="en-US" dirty="0" smtClean="0"/>
          </a:p>
          <a:p>
            <a:pPr algn="ctr"/>
            <a:r>
              <a:rPr lang="en-US" dirty="0" err="1" smtClean="0"/>
              <a:t>GoDaddy</a:t>
            </a:r>
            <a:r>
              <a:rPr lang="en-US" dirty="0" smtClean="0"/>
              <a:t> hosting</a:t>
            </a:r>
            <a:endParaRPr lang="ru-RU" dirty="0"/>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t>topconf2.cloudapp.net</a:t>
            </a:r>
          </a:p>
          <a:p>
            <a:pPr algn="ctr"/>
            <a:r>
              <a:rPr lang="en-US" dirty="0" smtClean="0"/>
              <a:t>Microsoft Azure hosting</a:t>
            </a:r>
            <a:endParaRPr lang="en-US" dirty="0" smtClean="0"/>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446244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Yes, it works!!!!</a:t>
            </a:r>
            <a:endParaRPr lang="ru-R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278" y="1518382"/>
            <a:ext cx="7054722" cy="4691390"/>
          </a:xfrm>
          <a:prstGeom prst="rect">
            <a:avLst/>
          </a:prstGeom>
        </p:spPr>
      </p:pic>
    </p:spTree>
    <p:extLst>
      <p:ext uri="{BB962C8B-B14F-4D97-AF65-F5344CB8AC3E}">
        <p14:creationId xmlns:p14="http://schemas.microsoft.com/office/powerpoint/2010/main" val="18836877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96912873"/>
              </p:ext>
            </p:extLst>
          </p:nvPr>
        </p:nvGraphicFramePr>
        <p:xfrm>
          <a:off x="4572522" y="1347076"/>
          <a:ext cx="5422334" cy="3965820"/>
        </p:xfrm>
        <a:graphic>
          <a:graphicData uri="http://schemas.openxmlformats.org/drawingml/2006/table">
            <a:tbl>
              <a:tblPr/>
              <a:tblGrid>
                <a:gridCol w="2711167"/>
                <a:gridCol w="2711167"/>
              </a:tblGrid>
              <a:tr h="991455">
                <a:tc>
                  <a:txBody>
                    <a:bodyPr/>
                    <a:lstStyle/>
                    <a:p>
                      <a:r>
                        <a:rPr lang="en-US" sz="2000" b="1" dirty="0"/>
                        <a:t>First 1 billion DNS queries /month</a:t>
                      </a:r>
                    </a:p>
                  </a:txBody>
                  <a:tcPr anchor="ctr">
                    <a:lnL>
                      <a:noFill/>
                    </a:lnL>
                    <a:lnR>
                      <a:noFill/>
                    </a:lnR>
                    <a:lnT>
                      <a:noFill/>
                    </a:lnT>
                    <a:lnB>
                      <a:noFill/>
                    </a:lnB>
                  </a:tcPr>
                </a:tc>
                <a:tc>
                  <a:txBody>
                    <a:bodyPr/>
                    <a:lstStyle/>
                    <a:p>
                      <a:r>
                        <a:rPr lang="en-US" sz="2000" b="1"/>
                        <a:t>$0.75 per million queries </a:t>
                      </a:r>
                    </a:p>
                  </a:txBody>
                  <a:tcPr anchor="ctr">
                    <a:lnL>
                      <a:noFill/>
                    </a:lnL>
                    <a:lnR>
                      <a:noFill/>
                    </a:lnR>
                    <a:lnT>
                      <a:noFill/>
                    </a:lnT>
                    <a:lnB>
                      <a:noFill/>
                    </a:lnB>
                  </a:tcPr>
                </a:tc>
              </a:tr>
              <a:tr h="991455">
                <a:tc>
                  <a:txBody>
                    <a:bodyPr/>
                    <a:lstStyle/>
                    <a:p>
                      <a:r>
                        <a:rPr lang="en-US" sz="2000" b="1" dirty="0"/>
                        <a:t>Over 1 billion DNS queries / month</a:t>
                      </a:r>
                    </a:p>
                  </a:txBody>
                  <a:tcPr anchor="ctr">
                    <a:lnL>
                      <a:noFill/>
                    </a:lnL>
                    <a:lnR>
                      <a:noFill/>
                    </a:lnR>
                    <a:lnT>
                      <a:noFill/>
                    </a:lnT>
                    <a:lnB>
                      <a:noFill/>
                    </a:lnB>
                  </a:tcPr>
                </a:tc>
                <a:tc>
                  <a:txBody>
                    <a:bodyPr/>
                    <a:lstStyle/>
                    <a:p>
                      <a:r>
                        <a:rPr lang="en-US" sz="2000" b="1"/>
                        <a:t>$0.375 per million queries </a:t>
                      </a:r>
                    </a:p>
                  </a:txBody>
                  <a:tcPr anchor="ctr">
                    <a:lnL>
                      <a:noFill/>
                    </a:lnL>
                    <a:lnR>
                      <a:noFill/>
                    </a:lnR>
                    <a:lnT>
                      <a:noFill/>
                    </a:lnT>
                    <a:lnB>
                      <a:noFill/>
                    </a:lnB>
                  </a:tcPr>
                </a:tc>
              </a:tr>
              <a:tr h="991455">
                <a:tc>
                  <a:txBody>
                    <a:bodyPr/>
                    <a:lstStyle/>
                    <a:p>
                      <a:r>
                        <a:rPr lang="en-US" sz="2000" b="1"/>
                        <a:t>Health Checks (Azure)</a:t>
                      </a:r>
                    </a:p>
                  </a:txBody>
                  <a:tcPr anchor="ctr">
                    <a:lnL>
                      <a:noFill/>
                    </a:lnL>
                    <a:lnR>
                      <a:noFill/>
                    </a:lnR>
                    <a:lnT>
                      <a:noFill/>
                    </a:lnT>
                    <a:lnB>
                      <a:noFill/>
                    </a:lnB>
                  </a:tcPr>
                </a:tc>
                <a:tc>
                  <a:txBody>
                    <a:bodyPr/>
                    <a:lstStyle/>
                    <a:p>
                      <a:r>
                        <a:rPr lang="en-US" sz="2000" b="1" dirty="0"/>
                        <a:t>$0.50 per Azure endpoint / month </a:t>
                      </a:r>
                    </a:p>
                  </a:txBody>
                  <a:tcPr anchor="ctr">
                    <a:lnL>
                      <a:noFill/>
                    </a:lnL>
                    <a:lnR>
                      <a:noFill/>
                    </a:lnR>
                    <a:lnT>
                      <a:noFill/>
                    </a:lnT>
                    <a:lnB>
                      <a:noFill/>
                    </a:lnB>
                  </a:tcPr>
                </a:tc>
              </a:tr>
              <a:tr h="991455">
                <a:tc>
                  <a:txBody>
                    <a:bodyPr/>
                    <a:lstStyle/>
                    <a:p>
                      <a:r>
                        <a:rPr lang="en-US" sz="2000" b="1" dirty="0"/>
                        <a:t>Health Checks (External)</a:t>
                      </a:r>
                    </a:p>
                  </a:txBody>
                  <a:tcPr anchor="ctr">
                    <a:lnL>
                      <a:noFill/>
                    </a:lnL>
                    <a:lnR>
                      <a:noFill/>
                    </a:lnR>
                    <a:lnT>
                      <a:noFill/>
                    </a:lnT>
                    <a:lnB>
                      <a:noFill/>
                    </a:lnB>
                  </a:tcPr>
                </a:tc>
                <a:tc>
                  <a:txBody>
                    <a:bodyPr/>
                    <a:lstStyle/>
                    <a:p>
                      <a:r>
                        <a:rPr lang="en-US" sz="2000" b="1" dirty="0"/>
                        <a:t>$0.75 per External endpoint / month </a:t>
                      </a:r>
                    </a:p>
                  </a:txBody>
                  <a:tcPr anchor="ctr">
                    <a:lnL>
                      <a:noFill/>
                    </a:lnL>
                    <a:lnR>
                      <a:noFill/>
                    </a:lnR>
                    <a:lnT>
                      <a:noFill/>
                    </a:lnT>
                    <a:lnB>
                      <a:noFill/>
                    </a:lnB>
                  </a:tcPr>
                </a:tc>
              </a:tr>
            </a:tbl>
          </a:graphicData>
        </a:graphic>
      </p:graphicFrame>
      <p:sp>
        <p:nvSpPr>
          <p:cNvPr id="5" name="Заголовок 3"/>
          <p:cNvSpPr txBox="1">
            <a:spLocks/>
          </p:cNvSpPr>
          <p:nvPr/>
        </p:nvSpPr>
        <p:spPr>
          <a:xfrm>
            <a:off x="3883518" y="87076"/>
            <a:ext cx="10297800" cy="126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dirty="0" smtClean="0"/>
              <a:t>Traffic Manager  - pricing model</a:t>
            </a:r>
            <a:endParaRPr lang="ru-R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93" y="1738310"/>
            <a:ext cx="3506847" cy="2335560"/>
          </a:xfrm>
          <a:prstGeom prst="rect">
            <a:avLst/>
          </a:prstGeom>
        </p:spPr>
      </p:pic>
    </p:spTree>
    <p:extLst>
      <p:ext uri="{BB962C8B-B14F-4D97-AF65-F5344CB8AC3E}">
        <p14:creationId xmlns:p14="http://schemas.microsoft.com/office/powerpoint/2010/main" val="4095434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Thomas Conte slides</a:t>
            </a:r>
            <a:br>
              <a:rPr lang="en-US" dirty="0" smtClean="0"/>
            </a:br>
            <a:endParaRPr lang="ru-RU" dirty="0"/>
          </a:p>
        </p:txBody>
      </p:sp>
    </p:spTree>
    <p:extLst>
      <p:ext uri="{BB962C8B-B14F-4D97-AF65-F5344CB8AC3E}">
        <p14:creationId xmlns:p14="http://schemas.microsoft.com/office/powerpoint/2010/main" val="2821199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NG"/>
          <p:cNvPicPr>
            <a:picLocks noChangeAspect="1"/>
          </p:cNvPicPr>
          <p:nvPr/>
        </p:nvPicPr>
        <p:blipFill>
          <a:blip r:embed="rId3"/>
          <a:stretch>
            <a:fillRect/>
          </a:stretch>
        </p:blipFill>
        <p:spPr>
          <a:xfrm>
            <a:off x="1549332" y="1151164"/>
            <a:ext cx="10220129" cy="5014437"/>
          </a:xfrm>
          <a:prstGeom prst="rect">
            <a:avLst/>
          </a:prstGeom>
        </p:spPr>
      </p:pic>
      <p:grpSp>
        <p:nvGrpSpPr>
          <p:cNvPr id="2706" name="Countries: Azure purchased"/>
          <p:cNvGrpSpPr/>
          <p:nvPr/>
        </p:nvGrpSpPr>
        <p:grpSpPr>
          <a:xfrm>
            <a:off x="3343010" y="2099918"/>
            <a:ext cx="7918920" cy="3805737"/>
            <a:chOff x="3410043" y="2141529"/>
            <a:chExt cx="8077711" cy="3882050"/>
          </a:xfrm>
          <a:solidFill>
            <a:srgbClr val="00BCF2"/>
          </a:solidFill>
        </p:grpSpPr>
        <p:sp>
          <p:nvSpPr>
            <p:cNvPr id="2707" name="Oval 2706"/>
            <p:cNvSpPr/>
            <p:nvPr/>
          </p:nvSpPr>
          <p:spPr bwMode="auto">
            <a:xfrm>
              <a:off x="10422096" y="29385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08" name="Oval 2707"/>
            <p:cNvSpPr/>
            <p:nvPr/>
          </p:nvSpPr>
          <p:spPr bwMode="auto">
            <a:xfrm>
              <a:off x="9598676" y="432076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09" name="Oval 2708"/>
            <p:cNvSpPr/>
            <p:nvPr/>
          </p:nvSpPr>
          <p:spPr bwMode="auto">
            <a:xfrm>
              <a:off x="10042146" y="34641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10" name="Oval 2709"/>
            <p:cNvSpPr/>
            <p:nvPr/>
          </p:nvSpPr>
          <p:spPr bwMode="auto">
            <a:xfrm>
              <a:off x="9988652" y="39754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11" name="Oval 2710"/>
            <p:cNvSpPr/>
            <p:nvPr/>
          </p:nvSpPr>
          <p:spPr bwMode="auto">
            <a:xfrm>
              <a:off x="10363022" y="530098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12" name="Oval 2711"/>
            <p:cNvSpPr/>
            <p:nvPr/>
          </p:nvSpPr>
          <p:spPr bwMode="auto">
            <a:xfrm>
              <a:off x="3539271" y="31647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16" name="Oval 2715"/>
            <p:cNvSpPr/>
            <p:nvPr/>
          </p:nvSpPr>
          <p:spPr bwMode="auto">
            <a:xfrm>
              <a:off x="3410043" y="259113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24" name="Oval 2723"/>
            <p:cNvSpPr/>
            <p:nvPr/>
          </p:nvSpPr>
          <p:spPr bwMode="auto">
            <a:xfrm>
              <a:off x="6310969" y="248052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28" name="Oval 2727"/>
            <p:cNvSpPr/>
            <p:nvPr/>
          </p:nvSpPr>
          <p:spPr bwMode="auto">
            <a:xfrm>
              <a:off x="9777883" y="365189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29" name="Oval 2728"/>
            <p:cNvSpPr/>
            <p:nvPr/>
          </p:nvSpPr>
          <p:spPr bwMode="auto">
            <a:xfrm>
              <a:off x="5086619" y="52189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0" name="Oval 2729"/>
            <p:cNvSpPr/>
            <p:nvPr/>
          </p:nvSpPr>
          <p:spPr bwMode="auto">
            <a:xfrm>
              <a:off x="10445081" y="331471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1" name="Oval 2730"/>
            <p:cNvSpPr/>
            <p:nvPr/>
          </p:nvSpPr>
          <p:spPr bwMode="auto">
            <a:xfrm>
              <a:off x="7728182" y="368556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2" name="Oval 2731"/>
            <p:cNvSpPr/>
            <p:nvPr/>
          </p:nvSpPr>
          <p:spPr bwMode="auto">
            <a:xfrm>
              <a:off x="9090645" y="360381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3" name="Oval 2732"/>
            <p:cNvSpPr/>
            <p:nvPr/>
          </p:nvSpPr>
          <p:spPr bwMode="auto">
            <a:xfrm>
              <a:off x="9746579" y="443465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4" name="Oval 2733"/>
            <p:cNvSpPr/>
            <p:nvPr/>
          </p:nvSpPr>
          <p:spPr bwMode="auto">
            <a:xfrm>
              <a:off x="9483546" y="45279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5" name="Oval 2734"/>
            <p:cNvSpPr/>
            <p:nvPr/>
          </p:nvSpPr>
          <p:spPr bwMode="auto">
            <a:xfrm>
              <a:off x="9401017" y="432076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6" name="Oval 2735"/>
            <p:cNvSpPr/>
            <p:nvPr/>
          </p:nvSpPr>
          <p:spPr bwMode="auto">
            <a:xfrm>
              <a:off x="11323637" y="585946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7" name="Oval 2736"/>
            <p:cNvSpPr/>
            <p:nvPr/>
          </p:nvSpPr>
          <p:spPr bwMode="auto">
            <a:xfrm>
              <a:off x="8809037" y="430587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8" name="Oval 2737"/>
            <p:cNvSpPr/>
            <p:nvPr/>
          </p:nvSpPr>
          <p:spPr bwMode="auto">
            <a:xfrm>
              <a:off x="9266177" y="393173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39" name="Oval 2738"/>
            <p:cNvSpPr/>
            <p:nvPr/>
          </p:nvSpPr>
          <p:spPr bwMode="auto">
            <a:xfrm>
              <a:off x="9534567" y="39882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0" name="Oval 2739"/>
            <p:cNvSpPr/>
            <p:nvPr/>
          </p:nvSpPr>
          <p:spPr bwMode="auto">
            <a:xfrm>
              <a:off x="7095970" y="54413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1" name="Oval 2740"/>
            <p:cNvSpPr/>
            <p:nvPr/>
          </p:nvSpPr>
          <p:spPr bwMode="auto">
            <a:xfrm>
              <a:off x="7111494" y="310917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2" name="Oval 2741"/>
            <p:cNvSpPr/>
            <p:nvPr/>
          </p:nvSpPr>
          <p:spPr bwMode="auto">
            <a:xfrm>
              <a:off x="7787341" y="31647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3" name="Oval 2742"/>
            <p:cNvSpPr/>
            <p:nvPr/>
          </p:nvSpPr>
          <p:spPr bwMode="auto">
            <a:xfrm>
              <a:off x="7644978" y="31647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4" name="Oval 2743"/>
            <p:cNvSpPr/>
            <p:nvPr/>
          </p:nvSpPr>
          <p:spPr bwMode="auto">
            <a:xfrm>
              <a:off x="7160592" y="267319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5" name="Oval 2744"/>
            <p:cNvSpPr/>
            <p:nvPr/>
          </p:nvSpPr>
          <p:spPr bwMode="auto">
            <a:xfrm>
              <a:off x="7001870" y="299752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6" name="Oval 2745"/>
            <p:cNvSpPr/>
            <p:nvPr/>
          </p:nvSpPr>
          <p:spPr bwMode="auto">
            <a:xfrm>
              <a:off x="7267279" y="305000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7" name="Oval 2746"/>
            <p:cNvSpPr/>
            <p:nvPr/>
          </p:nvSpPr>
          <p:spPr bwMode="auto">
            <a:xfrm>
              <a:off x="7127340" y="292180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8" name="Oval 2747"/>
            <p:cNvSpPr/>
            <p:nvPr/>
          </p:nvSpPr>
          <p:spPr bwMode="auto">
            <a:xfrm>
              <a:off x="7415845" y="272670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49" name="Oval 2748"/>
            <p:cNvSpPr/>
            <p:nvPr/>
          </p:nvSpPr>
          <p:spPr bwMode="auto">
            <a:xfrm>
              <a:off x="7239143" y="254500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0" name="Oval 2749"/>
            <p:cNvSpPr/>
            <p:nvPr/>
          </p:nvSpPr>
          <p:spPr bwMode="auto">
            <a:xfrm>
              <a:off x="7716159" y="32871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1" name="Oval 2750"/>
            <p:cNvSpPr/>
            <p:nvPr/>
          </p:nvSpPr>
          <p:spPr bwMode="auto">
            <a:xfrm>
              <a:off x="7162500" y="32871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2" name="Oval 2751"/>
            <p:cNvSpPr/>
            <p:nvPr/>
          </p:nvSpPr>
          <p:spPr bwMode="auto">
            <a:xfrm>
              <a:off x="7321201" y="282178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3" name="Oval 2752"/>
            <p:cNvSpPr/>
            <p:nvPr/>
          </p:nvSpPr>
          <p:spPr bwMode="auto">
            <a:xfrm>
              <a:off x="8519199" y="284362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4" name="Oval 2753"/>
            <p:cNvSpPr/>
            <p:nvPr/>
          </p:nvSpPr>
          <p:spPr bwMode="auto">
            <a:xfrm>
              <a:off x="7313421" y="263661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5" name="Oval 2754"/>
            <p:cNvSpPr/>
            <p:nvPr/>
          </p:nvSpPr>
          <p:spPr bwMode="auto">
            <a:xfrm>
              <a:off x="7160592" y="2764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6" name="Oval 2755"/>
            <p:cNvSpPr/>
            <p:nvPr/>
          </p:nvSpPr>
          <p:spPr bwMode="auto">
            <a:xfrm>
              <a:off x="7213664" y="30935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7" name="Oval 2756"/>
            <p:cNvSpPr/>
            <p:nvPr/>
          </p:nvSpPr>
          <p:spPr bwMode="auto">
            <a:xfrm>
              <a:off x="7213664" y="32153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8" name="Oval 2757"/>
            <p:cNvSpPr/>
            <p:nvPr/>
          </p:nvSpPr>
          <p:spPr bwMode="auto">
            <a:xfrm>
              <a:off x="6893963" y="335178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59" name="Oval 2758"/>
            <p:cNvSpPr/>
            <p:nvPr/>
          </p:nvSpPr>
          <p:spPr bwMode="auto">
            <a:xfrm>
              <a:off x="7388620" y="245946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0" name="Oval 2759"/>
            <p:cNvSpPr/>
            <p:nvPr/>
          </p:nvSpPr>
          <p:spPr bwMode="auto">
            <a:xfrm>
              <a:off x="7229121" y="298206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1" name="Oval 2760"/>
            <p:cNvSpPr/>
            <p:nvPr/>
          </p:nvSpPr>
          <p:spPr bwMode="auto">
            <a:xfrm>
              <a:off x="9206704" y="229842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2" name="Oval 2761"/>
            <p:cNvSpPr/>
            <p:nvPr/>
          </p:nvSpPr>
          <p:spPr bwMode="auto">
            <a:xfrm>
              <a:off x="7308002" y="313333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3" name="Oval 2762"/>
            <p:cNvSpPr/>
            <p:nvPr/>
          </p:nvSpPr>
          <p:spPr bwMode="auto">
            <a:xfrm>
              <a:off x="7261730" y="285605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4" name="Oval 2763"/>
            <p:cNvSpPr/>
            <p:nvPr/>
          </p:nvSpPr>
          <p:spPr bwMode="auto">
            <a:xfrm>
              <a:off x="7054563" y="286147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5" name="Oval 2764"/>
            <p:cNvSpPr/>
            <p:nvPr/>
          </p:nvSpPr>
          <p:spPr bwMode="auto">
            <a:xfrm>
              <a:off x="7395479" y="285605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6" name="Oval 2765"/>
            <p:cNvSpPr/>
            <p:nvPr/>
          </p:nvSpPr>
          <p:spPr bwMode="auto">
            <a:xfrm>
              <a:off x="6541302" y="295857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7" name="Oval 2766"/>
            <p:cNvSpPr/>
            <p:nvPr/>
          </p:nvSpPr>
          <p:spPr bwMode="auto">
            <a:xfrm>
              <a:off x="6778205" y="274964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8" name="Oval 2767"/>
            <p:cNvSpPr/>
            <p:nvPr/>
          </p:nvSpPr>
          <p:spPr bwMode="auto">
            <a:xfrm>
              <a:off x="9459509" y="326972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69" name="Oval 2768"/>
            <p:cNvSpPr/>
            <p:nvPr/>
          </p:nvSpPr>
          <p:spPr bwMode="auto">
            <a:xfrm>
              <a:off x="9452508" y="326972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0" name="Oval 2769"/>
            <p:cNvSpPr/>
            <p:nvPr/>
          </p:nvSpPr>
          <p:spPr bwMode="auto">
            <a:xfrm>
              <a:off x="8601257" y="360381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1" name="Oval 2770"/>
            <p:cNvSpPr/>
            <p:nvPr/>
          </p:nvSpPr>
          <p:spPr bwMode="auto">
            <a:xfrm>
              <a:off x="7097627" y="34338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2" name="Oval 2771"/>
            <p:cNvSpPr/>
            <p:nvPr/>
          </p:nvSpPr>
          <p:spPr bwMode="auto">
            <a:xfrm>
              <a:off x="4605388" y="557087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3" name="Oval 2772"/>
            <p:cNvSpPr/>
            <p:nvPr/>
          </p:nvSpPr>
          <p:spPr bwMode="auto">
            <a:xfrm>
              <a:off x="4551348" y="494224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4" name="Oval 2773"/>
            <p:cNvSpPr/>
            <p:nvPr/>
          </p:nvSpPr>
          <p:spPr bwMode="auto">
            <a:xfrm>
              <a:off x="4869690" y="47084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5" name="Oval 2774"/>
            <p:cNvSpPr/>
            <p:nvPr/>
          </p:nvSpPr>
          <p:spPr bwMode="auto">
            <a:xfrm>
              <a:off x="4450209" y="520205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6" name="Oval 2775"/>
            <p:cNvSpPr/>
            <p:nvPr/>
          </p:nvSpPr>
          <p:spPr bwMode="auto">
            <a:xfrm>
              <a:off x="4232541" y="440727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7" name="Oval 2776"/>
            <p:cNvSpPr/>
            <p:nvPr/>
          </p:nvSpPr>
          <p:spPr bwMode="auto">
            <a:xfrm>
              <a:off x="4051488" y="413305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8" name="Oval 2777"/>
            <p:cNvSpPr/>
            <p:nvPr/>
          </p:nvSpPr>
          <p:spPr bwMode="auto">
            <a:xfrm>
              <a:off x="4239209" y="371036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79" name="Oval 2778"/>
            <p:cNvSpPr/>
            <p:nvPr/>
          </p:nvSpPr>
          <p:spPr bwMode="auto">
            <a:xfrm>
              <a:off x="4174756" y="463089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0" name="Oval 2779"/>
            <p:cNvSpPr/>
            <p:nvPr/>
          </p:nvSpPr>
          <p:spPr bwMode="auto">
            <a:xfrm>
              <a:off x="3764628" y="395329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1" name="Oval 2780"/>
            <p:cNvSpPr/>
            <p:nvPr/>
          </p:nvSpPr>
          <p:spPr bwMode="auto">
            <a:xfrm>
              <a:off x="3660355" y="384968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2" name="Oval 2781"/>
            <p:cNvSpPr/>
            <p:nvPr/>
          </p:nvSpPr>
          <p:spPr bwMode="auto">
            <a:xfrm>
              <a:off x="3829216" y="384292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3" name="Oval 2782"/>
            <p:cNvSpPr/>
            <p:nvPr/>
          </p:nvSpPr>
          <p:spPr bwMode="auto">
            <a:xfrm>
              <a:off x="4075092" y="37282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4" name="Oval 2783"/>
            <p:cNvSpPr/>
            <p:nvPr/>
          </p:nvSpPr>
          <p:spPr bwMode="auto">
            <a:xfrm>
              <a:off x="3469912" y="362081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5" name="Oval 2784"/>
            <p:cNvSpPr/>
            <p:nvPr/>
          </p:nvSpPr>
          <p:spPr bwMode="auto">
            <a:xfrm>
              <a:off x="4196249" y="42001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6" name="Oval 2785"/>
            <p:cNvSpPr/>
            <p:nvPr/>
          </p:nvSpPr>
          <p:spPr bwMode="auto">
            <a:xfrm>
              <a:off x="4736930" y="507131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7" name="Oval 2786"/>
            <p:cNvSpPr/>
            <p:nvPr/>
          </p:nvSpPr>
          <p:spPr bwMode="auto">
            <a:xfrm>
              <a:off x="4373590" y="48841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8" name="Oval 2787"/>
            <p:cNvSpPr/>
            <p:nvPr/>
          </p:nvSpPr>
          <p:spPr bwMode="auto">
            <a:xfrm>
              <a:off x="4294729" y="379242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89" name="Oval 2788"/>
            <p:cNvSpPr/>
            <p:nvPr/>
          </p:nvSpPr>
          <p:spPr bwMode="auto">
            <a:xfrm>
              <a:off x="4787631" y="423800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0" name="Oval 2789"/>
            <p:cNvSpPr/>
            <p:nvPr/>
          </p:nvSpPr>
          <p:spPr bwMode="auto">
            <a:xfrm>
              <a:off x="4866291" y="5488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1" name="Oval 2790"/>
            <p:cNvSpPr/>
            <p:nvPr/>
          </p:nvSpPr>
          <p:spPr bwMode="auto">
            <a:xfrm>
              <a:off x="4538051" y="423800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2" name="Oval 2791"/>
            <p:cNvSpPr/>
            <p:nvPr/>
          </p:nvSpPr>
          <p:spPr bwMode="auto">
            <a:xfrm>
              <a:off x="6499128" y="3620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3" name="Oval 2792"/>
            <p:cNvSpPr/>
            <p:nvPr/>
          </p:nvSpPr>
          <p:spPr bwMode="auto">
            <a:xfrm>
              <a:off x="6890446" y="474450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4" name="Oval 2793"/>
            <p:cNvSpPr/>
            <p:nvPr/>
          </p:nvSpPr>
          <p:spPr bwMode="auto">
            <a:xfrm>
              <a:off x="8007913" y="365508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5" name="Oval 2794"/>
            <p:cNvSpPr/>
            <p:nvPr/>
          </p:nvSpPr>
          <p:spPr bwMode="auto">
            <a:xfrm>
              <a:off x="7242319" y="3620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6" name="Oval 2795"/>
            <p:cNvSpPr/>
            <p:nvPr/>
          </p:nvSpPr>
          <p:spPr bwMode="auto">
            <a:xfrm>
              <a:off x="9167778" y="459082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7" name="Oval 2796"/>
            <p:cNvSpPr/>
            <p:nvPr/>
          </p:nvSpPr>
          <p:spPr bwMode="auto">
            <a:xfrm>
              <a:off x="7422898" y="348539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8" name="Oval 2797"/>
            <p:cNvSpPr/>
            <p:nvPr/>
          </p:nvSpPr>
          <p:spPr bwMode="auto">
            <a:xfrm>
              <a:off x="7578348" y="357376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99" name="Oval 2798"/>
            <p:cNvSpPr/>
            <p:nvPr/>
          </p:nvSpPr>
          <p:spPr bwMode="auto">
            <a:xfrm>
              <a:off x="7497903" y="444591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0" name="Oval 2799"/>
            <p:cNvSpPr/>
            <p:nvPr/>
          </p:nvSpPr>
          <p:spPr bwMode="auto">
            <a:xfrm>
              <a:off x="7852293" y="348976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1" name="Oval 2800"/>
            <p:cNvSpPr/>
            <p:nvPr/>
          </p:nvSpPr>
          <p:spPr bwMode="auto">
            <a:xfrm>
              <a:off x="7520470" y="334174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2" name="Oval 2801"/>
            <p:cNvSpPr/>
            <p:nvPr/>
          </p:nvSpPr>
          <p:spPr bwMode="auto">
            <a:xfrm>
              <a:off x="6993503" y="3620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3" name="Oval 2802"/>
            <p:cNvSpPr/>
            <p:nvPr/>
          </p:nvSpPr>
          <p:spPr bwMode="auto">
            <a:xfrm>
              <a:off x="6283169" y="350559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4" name="Oval 2803"/>
            <p:cNvSpPr/>
            <p:nvPr/>
          </p:nvSpPr>
          <p:spPr bwMode="auto">
            <a:xfrm>
              <a:off x="6702572" y="391650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5" name="Oval 2804"/>
            <p:cNvSpPr/>
            <p:nvPr/>
          </p:nvSpPr>
          <p:spPr bwMode="auto">
            <a:xfrm>
              <a:off x="7955976" y="381190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6" name="Oval 2805"/>
            <p:cNvSpPr/>
            <p:nvPr/>
          </p:nvSpPr>
          <p:spPr bwMode="auto">
            <a:xfrm>
              <a:off x="8373749" y="347605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7" name="Oval 2806"/>
            <p:cNvSpPr/>
            <p:nvPr/>
          </p:nvSpPr>
          <p:spPr bwMode="auto">
            <a:xfrm>
              <a:off x="7938280" y="356339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8" name="Oval 2807"/>
            <p:cNvSpPr/>
            <p:nvPr/>
          </p:nvSpPr>
          <p:spPr bwMode="auto">
            <a:xfrm>
              <a:off x="7209398" y="503591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09" name="Oval 2808"/>
            <p:cNvSpPr/>
            <p:nvPr/>
          </p:nvSpPr>
          <p:spPr bwMode="auto">
            <a:xfrm>
              <a:off x="7702777" y="41417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0" name="Oval 2809"/>
            <p:cNvSpPr/>
            <p:nvPr/>
          </p:nvSpPr>
          <p:spPr bwMode="auto">
            <a:xfrm>
              <a:off x="6643890" y="341322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1" name="Oval 2810"/>
            <p:cNvSpPr/>
            <p:nvPr/>
          </p:nvSpPr>
          <p:spPr bwMode="auto">
            <a:xfrm>
              <a:off x="7931825" y="332524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2" name="Oval 2811"/>
            <p:cNvSpPr/>
            <p:nvPr/>
          </p:nvSpPr>
          <p:spPr bwMode="auto">
            <a:xfrm>
              <a:off x="8098489" y="351055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3" name="Oval 2812"/>
            <p:cNvSpPr/>
            <p:nvPr/>
          </p:nvSpPr>
          <p:spPr bwMode="auto">
            <a:xfrm>
              <a:off x="6169140" y="40463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4" name="Oval 2813"/>
            <p:cNvSpPr/>
            <p:nvPr/>
          </p:nvSpPr>
          <p:spPr bwMode="auto">
            <a:xfrm>
              <a:off x="7136621" y="421913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5" name="Oval 2814"/>
            <p:cNvSpPr/>
            <p:nvPr/>
          </p:nvSpPr>
          <p:spPr bwMode="auto">
            <a:xfrm>
              <a:off x="6401613" y="26761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6" name="Oval 2815"/>
            <p:cNvSpPr/>
            <p:nvPr/>
          </p:nvSpPr>
          <p:spPr bwMode="auto">
            <a:xfrm>
              <a:off x="6616548" y="276935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7" name="Oval 2816"/>
            <p:cNvSpPr/>
            <p:nvPr/>
          </p:nvSpPr>
          <p:spPr bwMode="auto">
            <a:xfrm>
              <a:off x="6725512" y="256741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8" name="Oval 2817"/>
            <p:cNvSpPr/>
            <p:nvPr/>
          </p:nvSpPr>
          <p:spPr bwMode="auto">
            <a:xfrm>
              <a:off x="7217667" y="22324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19" name="Oval 2818"/>
            <p:cNvSpPr/>
            <p:nvPr/>
          </p:nvSpPr>
          <p:spPr bwMode="auto">
            <a:xfrm>
              <a:off x="6179885" y="26761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0" name="Oval 2819"/>
            <p:cNvSpPr/>
            <p:nvPr/>
          </p:nvSpPr>
          <p:spPr bwMode="auto">
            <a:xfrm>
              <a:off x="6837008" y="308748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1" name="Oval 2820"/>
            <p:cNvSpPr/>
            <p:nvPr/>
          </p:nvSpPr>
          <p:spPr bwMode="auto">
            <a:xfrm>
              <a:off x="6723650" y="286088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2" name="Oval 2821"/>
            <p:cNvSpPr/>
            <p:nvPr/>
          </p:nvSpPr>
          <p:spPr bwMode="auto">
            <a:xfrm>
              <a:off x="5935984" y="219902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3" name="Oval 2822"/>
            <p:cNvSpPr/>
            <p:nvPr/>
          </p:nvSpPr>
          <p:spPr bwMode="auto">
            <a:xfrm>
              <a:off x="6660423" y="26761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4" name="Oval 2823"/>
            <p:cNvSpPr/>
            <p:nvPr/>
          </p:nvSpPr>
          <p:spPr bwMode="auto">
            <a:xfrm>
              <a:off x="6808809" y="22324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5" name="Oval 2824"/>
            <p:cNvSpPr/>
            <p:nvPr/>
          </p:nvSpPr>
          <p:spPr bwMode="auto">
            <a:xfrm>
              <a:off x="7002273" y="214152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6" name="Oval 2825"/>
            <p:cNvSpPr/>
            <p:nvPr/>
          </p:nvSpPr>
          <p:spPr bwMode="auto">
            <a:xfrm>
              <a:off x="6827759" y="29073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7" name="Oval 2826"/>
            <p:cNvSpPr/>
            <p:nvPr/>
          </p:nvSpPr>
          <p:spPr bwMode="auto">
            <a:xfrm>
              <a:off x="6351153" y="31659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828" name="Oval 2827"/>
            <p:cNvSpPr/>
            <p:nvPr/>
          </p:nvSpPr>
          <p:spPr bwMode="auto">
            <a:xfrm>
              <a:off x="6192427" y="31659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grpSp>
        <p:nvGrpSpPr>
          <p:cNvPr id="2" name="CDN--Content Display Network"/>
          <p:cNvGrpSpPr/>
          <p:nvPr/>
        </p:nvGrpSpPr>
        <p:grpSpPr>
          <a:xfrm>
            <a:off x="2817638" y="2308231"/>
            <a:ext cx="7921377" cy="3263722"/>
            <a:chOff x="2874137" y="2354019"/>
            <a:chExt cx="8080217" cy="3329166"/>
          </a:xfrm>
        </p:grpSpPr>
        <p:sp>
          <p:nvSpPr>
            <p:cNvPr id="2513" name="Oval 2512"/>
            <p:cNvSpPr/>
            <p:nvPr/>
          </p:nvSpPr>
          <p:spPr bwMode="auto">
            <a:xfrm>
              <a:off x="10515735" y="2920400"/>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19" name="Oval 2518"/>
            <p:cNvSpPr/>
            <p:nvPr/>
          </p:nvSpPr>
          <p:spPr bwMode="auto">
            <a:xfrm>
              <a:off x="9696650" y="4387932"/>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0" name="Oval 2519"/>
            <p:cNvSpPr/>
            <p:nvPr/>
          </p:nvSpPr>
          <p:spPr bwMode="auto">
            <a:xfrm>
              <a:off x="10042146" y="3464191"/>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1" name="Oval 2520"/>
            <p:cNvSpPr/>
            <p:nvPr/>
          </p:nvSpPr>
          <p:spPr bwMode="auto">
            <a:xfrm>
              <a:off x="9988652" y="3975407"/>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2" name="Oval 2521"/>
            <p:cNvSpPr/>
            <p:nvPr/>
          </p:nvSpPr>
          <p:spPr bwMode="auto">
            <a:xfrm>
              <a:off x="10790237" y="5519068"/>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6" name="Oval 2525"/>
            <p:cNvSpPr/>
            <p:nvPr/>
          </p:nvSpPr>
          <p:spPr bwMode="auto">
            <a:xfrm>
              <a:off x="2956196" y="289491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7" name="Oval 2526"/>
            <p:cNvSpPr/>
            <p:nvPr/>
          </p:nvSpPr>
          <p:spPr bwMode="auto">
            <a:xfrm>
              <a:off x="3120313" y="3449881"/>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8" name="Oval 2527"/>
            <p:cNvSpPr/>
            <p:nvPr/>
          </p:nvSpPr>
          <p:spPr bwMode="auto">
            <a:xfrm>
              <a:off x="2874137" y="3079588"/>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29" name="Oval 2528"/>
            <p:cNvSpPr/>
            <p:nvPr/>
          </p:nvSpPr>
          <p:spPr bwMode="auto">
            <a:xfrm>
              <a:off x="3597993" y="3449840"/>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0" name="Oval 2529"/>
            <p:cNvSpPr/>
            <p:nvPr/>
          </p:nvSpPr>
          <p:spPr bwMode="auto">
            <a:xfrm>
              <a:off x="3767932" y="307311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1" name="Oval 2530"/>
            <p:cNvSpPr/>
            <p:nvPr/>
          </p:nvSpPr>
          <p:spPr bwMode="auto">
            <a:xfrm>
              <a:off x="4313237" y="3150599"/>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2" name="Oval 2531"/>
            <p:cNvSpPr/>
            <p:nvPr/>
          </p:nvSpPr>
          <p:spPr bwMode="auto">
            <a:xfrm>
              <a:off x="4068424" y="350773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3" name="Oval 2532"/>
            <p:cNvSpPr/>
            <p:nvPr/>
          </p:nvSpPr>
          <p:spPr bwMode="auto">
            <a:xfrm>
              <a:off x="4143298" y="3281763"/>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4" name="Oval 2533"/>
            <p:cNvSpPr/>
            <p:nvPr/>
          </p:nvSpPr>
          <p:spPr bwMode="auto">
            <a:xfrm>
              <a:off x="7754721" y="2398466"/>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5" name="Oval 2534"/>
            <p:cNvSpPr/>
            <p:nvPr/>
          </p:nvSpPr>
          <p:spPr bwMode="auto">
            <a:xfrm>
              <a:off x="6874989" y="2708274"/>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7" name="Oval 2536"/>
            <p:cNvSpPr/>
            <p:nvPr/>
          </p:nvSpPr>
          <p:spPr bwMode="auto">
            <a:xfrm>
              <a:off x="6710873" y="2563861"/>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38" name="Oval 2537"/>
            <p:cNvSpPr/>
            <p:nvPr/>
          </p:nvSpPr>
          <p:spPr bwMode="auto">
            <a:xfrm>
              <a:off x="6417070" y="2644642"/>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0" name="Oval 2539"/>
            <p:cNvSpPr/>
            <p:nvPr/>
          </p:nvSpPr>
          <p:spPr bwMode="auto">
            <a:xfrm>
              <a:off x="6310969" y="248052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1" name="Oval 2540"/>
            <p:cNvSpPr/>
            <p:nvPr/>
          </p:nvSpPr>
          <p:spPr bwMode="auto">
            <a:xfrm>
              <a:off x="6931853" y="2354019"/>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2" name="Oval 2541"/>
            <p:cNvSpPr/>
            <p:nvPr/>
          </p:nvSpPr>
          <p:spPr bwMode="auto">
            <a:xfrm>
              <a:off x="6741223" y="2865232"/>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3" name="Oval 2542"/>
            <p:cNvSpPr/>
            <p:nvPr/>
          </p:nvSpPr>
          <p:spPr bwMode="auto">
            <a:xfrm>
              <a:off x="7078534" y="2774413"/>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4" name="Oval 2543"/>
            <p:cNvSpPr/>
            <p:nvPr/>
          </p:nvSpPr>
          <p:spPr bwMode="auto">
            <a:xfrm>
              <a:off x="9777883" y="3651897"/>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6" name="Oval 2545"/>
            <p:cNvSpPr/>
            <p:nvPr/>
          </p:nvSpPr>
          <p:spPr bwMode="auto">
            <a:xfrm>
              <a:off x="10445081" y="3314716"/>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7" name="Oval 2546"/>
            <p:cNvSpPr/>
            <p:nvPr/>
          </p:nvSpPr>
          <p:spPr bwMode="auto">
            <a:xfrm>
              <a:off x="7836779" y="3628308"/>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45" name="Oval 2544"/>
            <p:cNvSpPr/>
            <p:nvPr/>
          </p:nvSpPr>
          <p:spPr bwMode="auto">
            <a:xfrm>
              <a:off x="5086619" y="5218930"/>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sp>
        <p:nvSpPr>
          <p:cNvPr id="2830" name="TextBox 2829"/>
          <p:cNvSpPr txBox="1"/>
          <p:nvPr/>
        </p:nvSpPr>
        <p:spPr>
          <a:xfrm>
            <a:off x="1" y="5424292"/>
            <a:ext cx="2817637" cy="376498"/>
          </a:xfrm>
          <a:prstGeom prst="rect">
            <a:avLst/>
          </a:prstGeom>
          <a:solidFill>
            <a:schemeClr val="tx2">
              <a:alpha val="95000"/>
            </a:schemeClr>
          </a:solidFill>
        </p:spPr>
        <p:txBody>
          <a:bodyPr wrap="square" lIns="313749"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24651">
              <a:spcBef>
                <a:spcPct val="20000"/>
              </a:spcBef>
              <a:buSzPct val="80000"/>
            </a:pPr>
            <a:r>
              <a:rPr lang="en-US" sz="1765" b="1" dirty="0">
                <a:gradFill>
                  <a:gsLst>
                    <a:gs pos="36283">
                      <a:srgbClr val="EFEFEF"/>
                    </a:gs>
                    <a:gs pos="28000">
                      <a:srgbClr val="EFEFEF"/>
                    </a:gs>
                  </a:gsLst>
                  <a:lin ang="5400000" scaled="0"/>
                </a:gradFill>
                <a:latin typeface="Segoe UI"/>
              </a:rPr>
              <a:t>Local </a:t>
            </a:r>
            <a:r>
              <a:rPr lang="en-US" sz="1765" b="1" dirty="0" smtClean="0">
                <a:gradFill>
                  <a:gsLst>
                    <a:gs pos="36283">
                      <a:srgbClr val="EFEFEF"/>
                    </a:gs>
                    <a:gs pos="28000">
                      <a:srgbClr val="EFEFEF"/>
                    </a:gs>
                  </a:gsLst>
                  <a:lin ang="5400000" scaled="0"/>
                </a:gradFill>
                <a:latin typeface="Segoe UI"/>
              </a:rPr>
              <a:t>currencies - RON</a:t>
            </a:r>
            <a:endParaRPr lang="en-US" sz="1765" b="1" dirty="0">
              <a:gradFill>
                <a:gsLst>
                  <a:gs pos="36283">
                    <a:srgbClr val="EFEFEF"/>
                  </a:gs>
                  <a:gs pos="28000">
                    <a:srgbClr val="EFEFEF"/>
                  </a:gs>
                </a:gsLst>
                <a:lin ang="5400000" scaled="0"/>
              </a:gradFill>
              <a:latin typeface="Segoe UI"/>
            </a:endParaRPr>
          </a:p>
        </p:txBody>
      </p:sp>
      <p:grpSp>
        <p:nvGrpSpPr>
          <p:cNvPr id="2838" name="TXT: Global Data Center"/>
          <p:cNvGrpSpPr/>
          <p:nvPr/>
        </p:nvGrpSpPr>
        <p:grpSpPr>
          <a:xfrm>
            <a:off x="1" y="3741602"/>
            <a:ext cx="2817637" cy="376498"/>
            <a:chOff x="0" y="4062992"/>
            <a:chExt cx="2874137" cy="384048"/>
          </a:xfrm>
        </p:grpSpPr>
        <p:sp>
          <p:nvSpPr>
            <p:cNvPr id="2829" name="TextBox 2828"/>
            <p:cNvSpPr txBox="1"/>
            <p:nvPr/>
          </p:nvSpPr>
          <p:spPr>
            <a:xfrm>
              <a:off x="0" y="4062992"/>
              <a:ext cx="2874137" cy="384048"/>
            </a:xfrm>
            <a:prstGeom prst="rect">
              <a:avLst/>
            </a:prstGeom>
            <a:solidFill>
              <a:schemeClr val="tx2">
                <a:alpha val="95000"/>
              </a:schemeClr>
            </a:solidFill>
          </p:spPr>
          <p:txBody>
            <a:bodyPr wrap="square" lIns="313749"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24651">
                <a:spcBef>
                  <a:spcPct val="20000"/>
                </a:spcBef>
                <a:buSzPct val="80000"/>
              </a:pPr>
              <a:r>
                <a:rPr lang="en-US" sz="1765" b="1" dirty="0">
                  <a:gradFill>
                    <a:gsLst>
                      <a:gs pos="36283">
                        <a:srgbClr val="EFEFEF"/>
                      </a:gs>
                      <a:gs pos="28000">
                        <a:srgbClr val="EFEFEF"/>
                      </a:gs>
                    </a:gsLst>
                    <a:lin ang="5400000" scaled="0"/>
                  </a:gradFill>
                  <a:latin typeface="Segoe UI"/>
                </a:rPr>
                <a:t>Global </a:t>
              </a:r>
              <a:r>
                <a:rPr lang="en-US" sz="1765" b="1" dirty="0" smtClean="0">
                  <a:gradFill>
                    <a:gsLst>
                      <a:gs pos="36283">
                        <a:srgbClr val="EFEFEF"/>
                      </a:gs>
                      <a:gs pos="28000">
                        <a:srgbClr val="EFEFEF"/>
                      </a:gs>
                    </a:gsLst>
                    <a:lin ang="5400000" scaled="0"/>
                  </a:gradFill>
                  <a:latin typeface="Segoe UI"/>
                </a:rPr>
                <a:t>datacenters</a:t>
              </a:r>
              <a:endParaRPr lang="en-US" sz="1765" b="1" dirty="0">
                <a:gradFill>
                  <a:gsLst>
                    <a:gs pos="36283">
                      <a:srgbClr val="EFEFEF"/>
                    </a:gs>
                    <a:gs pos="28000">
                      <a:srgbClr val="EFEFEF"/>
                    </a:gs>
                  </a:gsLst>
                  <a:lin ang="5400000" scaled="0"/>
                </a:gradFill>
                <a:latin typeface="Segoe UI"/>
              </a:endParaRPr>
            </a:p>
          </p:txBody>
        </p:sp>
        <p:sp>
          <p:nvSpPr>
            <p:cNvPr id="2835" name="Oval 2834"/>
            <p:cNvSpPr/>
            <p:nvPr/>
          </p:nvSpPr>
          <p:spPr bwMode="auto">
            <a:xfrm>
              <a:off x="2536863" y="4146933"/>
              <a:ext cx="216168" cy="216166"/>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grpSp>
        <p:nvGrpSpPr>
          <p:cNvPr id="2839" name="TXT: Global CDN"/>
          <p:cNvGrpSpPr/>
          <p:nvPr/>
        </p:nvGrpSpPr>
        <p:grpSpPr>
          <a:xfrm>
            <a:off x="1" y="4158363"/>
            <a:ext cx="2817637" cy="376498"/>
            <a:chOff x="0" y="4574115"/>
            <a:chExt cx="2874137" cy="384048"/>
          </a:xfrm>
        </p:grpSpPr>
        <p:sp>
          <p:nvSpPr>
            <p:cNvPr id="2831" name="TextBox 2830"/>
            <p:cNvSpPr txBox="1"/>
            <p:nvPr/>
          </p:nvSpPr>
          <p:spPr>
            <a:xfrm>
              <a:off x="0" y="4574115"/>
              <a:ext cx="2874137" cy="384048"/>
            </a:xfrm>
            <a:prstGeom prst="rect">
              <a:avLst/>
            </a:prstGeom>
            <a:solidFill>
              <a:schemeClr val="tx2">
                <a:alpha val="95000"/>
              </a:schemeClr>
            </a:solidFill>
          </p:spPr>
          <p:txBody>
            <a:bodyPr wrap="square" lIns="313749"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24651">
                <a:spcBef>
                  <a:spcPct val="20000"/>
                </a:spcBef>
                <a:buSzPct val="80000"/>
              </a:pPr>
              <a:r>
                <a:rPr lang="en-US" sz="1765" b="1" dirty="0">
                  <a:gradFill>
                    <a:gsLst>
                      <a:gs pos="36283">
                        <a:srgbClr val="EFEFEF"/>
                      </a:gs>
                      <a:gs pos="28000">
                        <a:srgbClr val="EFEFEF"/>
                      </a:gs>
                    </a:gsLst>
                    <a:lin ang="5400000" scaled="0"/>
                  </a:gradFill>
                  <a:latin typeface="Segoe UI"/>
                </a:rPr>
                <a:t>Global CDN</a:t>
              </a:r>
            </a:p>
          </p:txBody>
        </p:sp>
        <p:sp>
          <p:nvSpPr>
            <p:cNvPr id="2836" name="Oval 2835"/>
            <p:cNvSpPr/>
            <p:nvPr/>
          </p:nvSpPr>
          <p:spPr bwMode="auto">
            <a:xfrm>
              <a:off x="2536863" y="4658056"/>
              <a:ext cx="216168" cy="21616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grpSp>
        <p:nvGrpSpPr>
          <p:cNvPr id="2841" name="TXT: Azure countries"/>
          <p:cNvGrpSpPr/>
          <p:nvPr/>
        </p:nvGrpSpPr>
        <p:grpSpPr>
          <a:xfrm>
            <a:off x="1" y="4575124"/>
            <a:ext cx="2817637" cy="376498"/>
            <a:chOff x="0" y="5085238"/>
            <a:chExt cx="2874137" cy="384048"/>
          </a:xfrm>
        </p:grpSpPr>
        <p:sp>
          <p:nvSpPr>
            <p:cNvPr id="2832" name="TextBox 2831"/>
            <p:cNvSpPr txBox="1"/>
            <p:nvPr/>
          </p:nvSpPr>
          <p:spPr>
            <a:xfrm>
              <a:off x="0" y="5085238"/>
              <a:ext cx="2874137" cy="384048"/>
            </a:xfrm>
            <a:prstGeom prst="rect">
              <a:avLst/>
            </a:prstGeom>
            <a:solidFill>
              <a:schemeClr val="tx2">
                <a:alpha val="95000"/>
              </a:schemeClr>
            </a:solidFill>
          </p:spPr>
          <p:txBody>
            <a:bodyPr wrap="square" lIns="313749" rIns="0" anchor="ctr" anchorCtr="0">
              <a:noAutofit/>
            </a:bodyPr>
            <a:lstStyle>
              <a:defPPr>
                <a:defRPr lang="en-US"/>
              </a:defPPr>
              <a:lvl1pPr defTabSz="1657300">
                <a:spcBef>
                  <a:spcPct val="20000"/>
                </a:spcBef>
                <a:buSzPct val="80000"/>
                <a:defRPr sz="2200">
                  <a:gradFill>
                    <a:gsLst>
                      <a:gs pos="36283">
                        <a:schemeClr val="bg1"/>
                      </a:gs>
                      <a:gs pos="28000">
                        <a:schemeClr val="bg1"/>
                      </a:gs>
                    </a:gsLst>
                    <a:lin ang="5400000" scaled="0"/>
                  </a:gradFill>
                  <a:latin typeface="+mj-lt"/>
                </a:defRPr>
              </a:lvl1pPr>
            </a:lstStyle>
            <a:p>
              <a:r>
                <a:rPr lang="en-US" sz="1765" b="1" dirty="0">
                  <a:gradFill>
                    <a:gsLst>
                      <a:gs pos="36283">
                        <a:srgbClr val="EFEFEF"/>
                      </a:gs>
                      <a:gs pos="28000">
                        <a:srgbClr val="EFEFEF"/>
                      </a:gs>
                    </a:gsLst>
                    <a:lin ang="5400000" scaled="0"/>
                  </a:gradFill>
                  <a:latin typeface="Segoe UI"/>
                </a:rPr>
                <a:t>Global support</a:t>
              </a:r>
            </a:p>
          </p:txBody>
        </p:sp>
        <p:sp>
          <p:nvSpPr>
            <p:cNvPr id="2837" name="Oval 2836"/>
            <p:cNvSpPr/>
            <p:nvPr/>
          </p:nvSpPr>
          <p:spPr bwMode="auto">
            <a:xfrm>
              <a:off x="2536863" y="5169179"/>
              <a:ext cx="216168" cy="216166"/>
            </a:xfrm>
            <a:prstGeom prst="ellipse">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4906" y="1483653"/>
            <a:ext cx="1709452" cy="1465245"/>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205270" y="803968"/>
            <a:ext cx="1806033" cy="1475887"/>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82" y="1608446"/>
            <a:ext cx="1711357" cy="1466877"/>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069190" y="332502"/>
            <a:ext cx="1790133" cy="1479378"/>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sp>
        <p:nvSpPr>
          <p:cNvPr id="9" name="Rectangle 8"/>
          <p:cNvSpPr/>
          <p:nvPr/>
        </p:nvSpPr>
        <p:spPr>
          <a:xfrm>
            <a:off x="-588050" y="5960760"/>
            <a:ext cx="13236498" cy="851002"/>
          </a:xfrm>
          <a:prstGeom prst="rect">
            <a:avLst/>
          </a:prstGeom>
          <a:solidFill>
            <a:srgbClr val="FFFFFF">
              <a:alpha val="50000"/>
            </a:srgbClr>
          </a:solidFill>
        </p:spPr>
        <p:txBody>
          <a:bodyPr wrap="square">
            <a:spAutoFit/>
          </a:bodyPr>
          <a:lstStyle/>
          <a:p>
            <a:pPr lvl="1">
              <a:lnSpc>
                <a:spcPct val="90000"/>
              </a:lnSpc>
              <a:spcAft>
                <a:spcPts val="294"/>
              </a:spcAft>
            </a:pPr>
            <a:r>
              <a:rPr lang="en-US" sz="2400" b="1" dirty="0" smtClean="0">
                <a:gradFill>
                  <a:gsLst>
                    <a:gs pos="0">
                      <a:srgbClr val="00B0F0"/>
                    </a:gs>
                    <a:gs pos="100000">
                      <a:srgbClr val="00B0F0"/>
                    </a:gs>
                  </a:gsLst>
                  <a:lin ang="5400000" scaled="0"/>
                </a:gradFill>
              </a:rPr>
              <a:t> 24 </a:t>
            </a:r>
            <a:r>
              <a:rPr lang="en-US" sz="2400" b="1" dirty="0">
                <a:gradFill>
                  <a:gsLst>
                    <a:gs pos="0">
                      <a:srgbClr val="00B0F0"/>
                    </a:gs>
                    <a:gs pos="100000">
                      <a:srgbClr val="00B0F0"/>
                    </a:gs>
                  </a:gsLst>
                  <a:lin ang="5400000" scaled="0"/>
                </a:gradFill>
              </a:rPr>
              <a:t>x 7 x 365</a:t>
            </a:r>
            <a:r>
              <a:rPr lang="en-US" b="1" dirty="0">
                <a:gradFill>
                  <a:gsLst>
                    <a:gs pos="0">
                      <a:srgbClr val="00B0F0"/>
                    </a:gs>
                    <a:gs pos="100000">
                      <a:srgbClr val="00B0F0"/>
                    </a:gs>
                  </a:gsLst>
                  <a:lin ang="5400000" scaled="0"/>
                </a:gradFill>
              </a:rPr>
              <a:t> </a:t>
            </a:r>
            <a:r>
              <a:rPr lang="en-US" sz="2000" b="1" dirty="0">
                <a:gradFill>
                  <a:gsLst>
                    <a:gs pos="0">
                      <a:schemeClr val="tx1"/>
                    </a:gs>
                    <a:gs pos="100000">
                      <a:schemeClr val="tx1"/>
                    </a:gs>
                  </a:gsLst>
                </a:gradFill>
              </a:rPr>
              <a:t>support    </a:t>
            </a:r>
            <a:r>
              <a:rPr lang="en-US" sz="2000" b="1" dirty="0" smtClean="0">
                <a:gradFill>
                  <a:gsLst>
                    <a:gs pos="0">
                      <a:schemeClr val="tx1"/>
                    </a:gs>
                    <a:gs pos="100000">
                      <a:schemeClr val="tx1"/>
                    </a:gs>
                  </a:gsLst>
                </a:gradFill>
              </a:rPr>
              <a:t>  </a:t>
            </a:r>
            <a:r>
              <a:rPr lang="en-US" sz="2000" b="1" dirty="0">
                <a:gradFill>
                  <a:gsLst>
                    <a:gs pos="0">
                      <a:schemeClr val="tx1"/>
                    </a:gs>
                    <a:gs pos="100000">
                      <a:schemeClr val="tx1"/>
                    </a:gs>
                  </a:gsLst>
                </a:gradFill>
              </a:rPr>
              <a:t>Over </a:t>
            </a:r>
            <a:r>
              <a:rPr lang="en-US" sz="2400" b="1" dirty="0">
                <a:gradFill>
                  <a:gsLst>
                    <a:gs pos="0">
                      <a:srgbClr val="00B0F0"/>
                    </a:gs>
                    <a:gs pos="100000">
                      <a:srgbClr val="00B0F0"/>
                    </a:gs>
                  </a:gsLst>
                </a:gradFill>
              </a:rPr>
              <a:t>1 billion </a:t>
            </a:r>
            <a:r>
              <a:rPr lang="en-US" sz="2000" b="1" dirty="0">
                <a:gradFill>
                  <a:gsLst>
                    <a:gs pos="0">
                      <a:schemeClr val="tx1"/>
                    </a:gs>
                    <a:gs pos="100000">
                      <a:schemeClr val="tx1"/>
                    </a:gs>
                  </a:gsLst>
                </a:gradFill>
              </a:rPr>
              <a:t>customers</a:t>
            </a:r>
            <a:r>
              <a:rPr lang="en-US" sz="2800" b="1" dirty="0">
                <a:gradFill>
                  <a:gsLst>
                    <a:gs pos="0">
                      <a:schemeClr val="tx1"/>
                    </a:gs>
                    <a:gs pos="100000">
                      <a:schemeClr val="tx1"/>
                    </a:gs>
                  </a:gsLst>
                </a:gradFill>
              </a:rPr>
              <a:t>, </a:t>
            </a:r>
            <a:r>
              <a:rPr lang="en-US" sz="2400" b="1" dirty="0">
                <a:gradFill>
                  <a:gsLst>
                    <a:gs pos="0">
                      <a:srgbClr val="00B0F0"/>
                    </a:gs>
                    <a:gs pos="100000">
                      <a:srgbClr val="00B0F0"/>
                    </a:gs>
                  </a:gsLst>
                </a:gradFill>
              </a:rPr>
              <a:t>20 million </a:t>
            </a:r>
            <a:r>
              <a:rPr lang="en-US" sz="2000" b="1" dirty="0">
                <a:gradFill>
                  <a:gsLst>
                    <a:gs pos="0">
                      <a:schemeClr val="tx1"/>
                    </a:gs>
                    <a:gs pos="100000">
                      <a:schemeClr val="tx1"/>
                    </a:gs>
                  </a:gsLst>
                </a:gradFill>
              </a:rPr>
              <a:t>businesses</a:t>
            </a:r>
            <a:r>
              <a:rPr lang="en-US" sz="2000" b="1" dirty="0"/>
              <a:t> </a:t>
            </a:r>
            <a:r>
              <a:rPr lang="en-US" sz="2400" b="1" dirty="0" smtClean="0">
                <a:gradFill>
                  <a:gsLst>
                    <a:gs pos="0">
                      <a:srgbClr val="00B0F0"/>
                    </a:gs>
                    <a:gs pos="100000">
                      <a:srgbClr val="00B0F0"/>
                    </a:gs>
                  </a:gsLst>
                </a:gradFill>
              </a:rPr>
              <a:t>76</a:t>
            </a:r>
            <a:r>
              <a:rPr lang="en-US" b="1" dirty="0" smtClean="0"/>
              <a:t> </a:t>
            </a:r>
            <a:r>
              <a:rPr lang="en-US" sz="2000" b="1" dirty="0">
                <a:gradFill>
                  <a:gsLst>
                    <a:gs pos="0">
                      <a:schemeClr val="tx1"/>
                    </a:gs>
                    <a:gs pos="100000">
                      <a:schemeClr val="tx1"/>
                    </a:gs>
                  </a:gsLst>
                </a:gradFill>
              </a:rPr>
              <a:t>markets worldwide</a:t>
            </a:r>
          </a:p>
          <a:p>
            <a:pPr lvl="1">
              <a:lnSpc>
                <a:spcPct val="90000"/>
              </a:lnSpc>
              <a:spcAft>
                <a:spcPts val="294"/>
              </a:spcAft>
            </a:pPr>
            <a:r>
              <a:rPr lang="en-US" sz="2400" b="1" dirty="0">
                <a:gradFill>
                  <a:gsLst>
                    <a:gs pos="0">
                      <a:srgbClr val="00B0F0"/>
                    </a:gs>
                    <a:gs pos="100000">
                      <a:srgbClr val="00B0F0"/>
                    </a:gs>
                  </a:gsLst>
                </a:gradFill>
              </a:rPr>
              <a:t>  </a:t>
            </a:r>
            <a:r>
              <a:rPr lang="en-US" sz="2400" b="1" dirty="0" smtClean="0">
                <a:gradFill>
                  <a:gsLst>
                    <a:gs pos="0">
                      <a:srgbClr val="00B0F0"/>
                    </a:gs>
                    <a:gs pos="100000">
                      <a:srgbClr val="00B0F0"/>
                    </a:gs>
                  </a:gsLst>
                </a:gradFill>
              </a:rPr>
              <a:t>280 </a:t>
            </a:r>
            <a:r>
              <a:rPr lang="en-US" sz="2400" b="1" dirty="0">
                <a:gradFill>
                  <a:gsLst>
                    <a:gs pos="0">
                      <a:srgbClr val="00B0F0"/>
                    </a:gs>
                    <a:gs pos="100000">
                      <a:srgbClr val="00B0F0"/>
                    </a:gs>
                  </a:gsLst>
                </a:gradFill>
              </a:rPr>
              <a:t>years </a:t>
            </a:r>
            <a:r>
              <a:rPr lang="en-US" sz="2000" b="1" dirty="0">
                <a:gradFill>
                  <a:gsLst>
                    <a:gs pos="0">
                      <a:schemeClr val="tx1"/>
                    </a:gs>
                    <a:gs pos="100000">
                      <a:schemeClr val="tx1"/>
                    </a:gs>
                  </a:gsLst>
                  <a:lin ang="5400000" scaled="0"/>
                </a:gradFill>
              </a:rPr>
              <a:t>of combined industry experience in infrastructure, security, product dev, and global ops</a:t>
            </a:r>
          </a:p>
        </p:txBody>
      </p:sp>
      <p:grpSp>
        <p:nvGrpSpPr>
          <p:cNvPr id="10" name="Local acct icons"/>
          <p:cNvGrpSpPr/>
          <p:nvPr/>
        </p:nvGrpSpPr>
        <p:grpSpPr>
          <a:xfrm>
            <a:off x="3334834" y="2010754"/>
            <a:ext cx="8041368" cy="3858328"/>
            <a:chOff x="3401704" y="2050577"/>
            <a:chExt cx="8202614" cy="3935696"/>
          </a:xfrm>
        </p:grpSpPr>
        <p:sp>
          <p:nvSpPr>
            <p:cNvPr id="223" name="Freeform 237"/>
            <p:cNvSpPr>
              <a:spLocks noChangeAspect="1"/>
            </p:cNvSpPr>
            <p:nvPr/>
          </p:nvSpPr>
          <p:spPr bwMode="auto">
            <a:xfrm>
              <a:off x="7036003" y="415708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237"/>
            <p:cNvSpPr>
              <a:spLocks noChangeAspect="1"/>
            </p:cNvSpPr>
            <p:nvPr/>
          </p:nvSpPr>
          <p:spPr bwMode="auto">
            <a:xfrm>
              <a:off x="3452353" y="304565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6" name="Freeform 237"/>
            <p:cNvSpPr>
              <a:spLocks noChangeAspect="1"/>
            </p:cNvSpPr>
            <p:nvPr/>
          </p:nvSpPr>
          <p:spPr bwMode="auto">
            <a:xfrm>
              <a:off x="7036002" y="28785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237"/>
            <p:cNvSpPr>
              <a:spLocks noChangeAspect="1"/>
            </p:cNvSpPr>
            <p:nvPr/>
          </p:nvSpPr>
          <p:spPr bwMode="auto">
            <a:xfrm>
              <a:off x="6347271" y="359364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237"/>
            <p:cNvSpPr>
              <a:spLocks noChangeAspect="1"/>
            </p:cNvSpPr>
            <p:nvPr/>
          </p:nvSpPr>
          <p:spPr bwMode="auto">
            <a:xfrm>
              <a:off x="4514224" y="55998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237"/>
            <p:cNvSpPr>
              <a:spLocks noChangeAspect="1"/>
            </p:cNvSpPr>
            <p:nvPr/>
          </p:nvSpPr>
          <p:spPr bwMode="auto">
            <a:xfrm>
              <a:off x="7625282" y="310208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237"/>
            <p:cNvSpPr>
              <a:spLocks noChangeAspect="1"/>
            </p:cNvSpPr>
            <p:nvPr/>
          </p:nvSpPr>
          <p:spPr bwMode="auto">
            <a:xfrm>
              <a:off x="10219469" y="41536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237"/>
            <p:cNvSpPr>
              <a:spLocks noChangeAspect="1"/>
            </p:cNvSpPr>
            <p:nvPr/>
          </p:nvSpPr>
          <p:spPr bwMode="auto">
            <a:xfrm>
              <a:off x="10326149" y="515953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2" name="Freeform 237"/>
            <p:cNvSpPr>
              <a:spLocks noChangeAspect="1"/>
            </p:cNvSpPr>
            <p:nvPr/>
          </p:nvSpPr>
          <p:spPr bwMode="auto">
            <a:xfrm>
              <a:off x="7217189" y="252301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237"/>
            <p:cNvSpPr>
              <a:spLocks noChangeAspect="1"/>
            </p:cNvSpPr>
            <p:nvPr/>
          </p:nvSpPr>
          <p:spPr bwMode="auto">
            <a:xfrm>
              <a:off x="8112962" y="310208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4" name="Freeform 237"/>
            <p:cNvSpPr>
              <a:spLocks noChangeAspect="1"/>
            </p:cNvSpPr>
            <p:nvPr/>
          </p:nvSpPr>
          <p:spPr bwMode="auto">
            <a:xfrm>
              <a:off x="7625282" y="36050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237"/>
            <p:cNvSpPr>
              <a:spLocks noChangeAspect="1"/>
            </p:cNvSpPr>
            <p:nvPr/>
          </p:nvSpPr>
          <p:spPr bwMode="auto">
            <a:xfrm>
              <a:off x="7625282" y="27363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237"/>
            <p:cNvSpPr>
              <a:spLocks noChangeAspect="1"/>
            </p:cNvSpPr>
            <p:nvPr/>
          </p:nvSpPr>
          <p:spPr bwMode="auto">
            <a:xfrm>
              <a:off x="9042602" y="34983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237"/>
            <p:cNvSpPr>
              <a:spLocks noChangeAspect="1"/>
            </p:cNvSpPr>
            <p:nvPr/>
          </p:nvSpPr>
          <p:spPr bwMode="auto">
            <a:xfrm>
              <a:off x="7506749" y="244681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237"/>
            <p:cNvSpPr>
              <a:spLocks noChangeAspect="1"/>
            </p:cNvSpPr>
            <p:nvPr/>
          </p:nvSpPr>
          <p:spPr bwMode="auto">
            <a:xfrm>
              <a:off x="6670242" y="28023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237"/>
            <p:cNvSpPr>
              <a:spLocks noChangeAspect="1"/>
            </p:cNvSpPr>
            <p:nvPr/>
          </p:nvSpPr>
          <p:spPr bwMode="auto">
            <a:xfrm>
              <a:off x="4514224" y="49902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237"/>
            <p:cNvSpPr>
              <a:spLocks noChangeAspect="1"/>
            </p:cNvSpPr>
            <p:nvPr/>
          </p:nvSpPr>
          <p:spPr bwMode="auto">
            <a:xfrm>
              <a:off x="4956184" y="477684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237"/>
            <p:cNvSpPr>
              <a:spLocks noChangeAspect="1"/>
            </p:cNvSpPr>
            <p:nvPr/>
          </p:nvSpPr>
          <p:spPr bwMode="auto">
            <a:xfrm>
              <a:off x="7249362" y="28785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2" name="Freeform 237"/>
            <p:cNvSpPr>
              <a:spLocks noChangeAspect="1"/>
            </p:cNvSpPr>
            <p:nvPr/>
          </p:nvSpPr>
          <p:spPr bwMode="auto">
            <a:xfrm>
              <a:off x="3429204" y="24451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3" name="Freeform 237"/>
            <p:cNvSpPr>
              <a:spLocks noChangeAspect="1"/>
            </p:cNvSpPr>
            <p:nvPr/>
          </p:nvSpPr>
          <p:spPr bwMode="auto">
            <a:xfrm>
              <a:off x="4358844" y="53407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237"/>
            <p:cNvSpPr>
              <a:spLocks noChangeAspect="1"/>
            </p:cNvSpPr>
            <p:nvPr/>
          </p:nvSpPr>
          <p:spPr bwMode="auto">
            <a:xfrm>
              <a:off x="9442229" y="27820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237"/>
            <p:cNvSpPr>
              <a:spLocks noChangeAspect="1"/>
            </p:cNvSpPr>
            <p:nvPr/>
          </p:nvSpPr>
          <p:spPr bwMode="auto">
            <a:xfrm>
              <a:off x="4255144" y="44263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237"/>
            <p:cNvSpPr>
              <a:spLocks noChangeAspect="1"/>
            </p:cNvSpPr>
            <p:nvPr/>
          </p:nvSpPr>
          <p:spPr bwMode="auto">
            <a:xfrm>
              <a:off x="3858904" y="39996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237"/>
            <p:cNvSpPr>
              <a:spLocks noChangeAspect="1"/>
            </p:cNvSpPr>
            <p:nvPr/>
          </p:nvSpPr>
          <p:spPr bwMode="auto">
            <a:xfrm>
              <a:off x="7151826" y="29700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237"/>
            <p:cNvSpPr>
              <a:spLocks noChangeAspect="1"/>
            </p:cNvSpPr>
            <p:nvPr/>
          </p:nvSpPr>
          <p:spPr bwMode="auto">
            <a:xfrm>
              <a:off x="7151826" y="331747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237"/>
            <p:cNvSpPr>
              <a:spLocks noChangeAspect="1"/>
            </p:cNvSpPr>
            <p:nvPr/>
          </p:nvSpPr>
          <p:spPr bwMode="auto">
            <a:xfrm>
              <a:off x="7217189" y="266932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251"/>
            <p:cNvSpPr>
              <a:spLocks noChangeAspect="1"/>
            </p:cNvSpPr>
            <p:nvPr/>
          </p:nvSpPr>
          <p:spPr bwMode="auto">
            <a:xfrm>
              <a:off x="6670242" y="25280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237"/>
            <p:cNvSpPr>
              <a:spLocks noChangeAspect="1"/>
            </p:cNvSpPr>
            <p:nvPr/>
          </p:nvSpPr>
          <p:spPr bwMode="auto">
            <a:xfrm>
              <a:off x="4224664" y="360336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237"/>
            <p:cNvSpPr>
              <a:spLocks noChangeAspect="1"/>
            </p:cNvSpPr>
            <p:nvPr/>
          </p:nvSpPr>
          <p:spPr bwMode="auto">
            <a:xfrm>
              <a:off x="4224664" y="46092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237"/>
            <p:cNvSpPr>
              <a:spLocks noChangeAspect="1"/>
            </p:cNvSpPr>
            <p:nvPr/>
          </p:nvSpPr>
          <p:spPr bwMode="auto">
            <a:xfrm>
              <a:off x="7230610" y="360645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6" name="Freeform 237"/>
            <p:cNvSpPr>
              <a:spLocks noChangeAspect="1"/>
            </p:cNvSpPr>
            <p:nvPr/>
          </p:nvSpPr>
          <p:spPr bwMode="auto">
            <a:xfrm>
              <a:off x="3401704" y="375576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237"/>
            <p:cNvSpPr>
              <a:spLocks noChangeAspect="1"/>
            </p:cNvSpPr>
            <p:nvPr/>
          </p:nvSpPr>
          <p:spPr bwMode="auto">
            <a:xfrm>
              <a:off x="7217189" y="238585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237"/>
            <p:cNvSpPr>
              <a:spLocks noChangeAspect="1"/>
            </p:cNvSpPr>
            <p:nvPr/>
          </p:nvSpPr>
          <p:spPr bwMode="auto">
            <a:xfrm>
              <a:off x="7217189" y="205057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59" name="Freeform 258"/>
            <p:cNvSpPr>
              <a:spLocks noChangeAspect="1"/>
            </p:cNvSpPr>
            <p:nvPr/>
          </p:nvSpPr>
          <p:spPr bwMode="auto">
            <a:xfrm>
              <a:off x="6533082" y="27566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0" name="Freeform 259"/>
            <p:cNvSpPr>
              <a:spLocks noChangeAspect="1"/>
            </p:cNvSpPr>
            <p:nvPr/>
          </p:nvSpPr>
          <p:spPr bwMode="auto">
            <a:xfrm>
              <a:off x="6837882" y="26804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237"/>
            <p:cNvSpPr>
              <a:spLocks noChangeAspect="1"/>
            </p:cNvSpPr>
            <p:nvPr/>
          </p:nvSpPr>
          <p:spPr bwMode="auto">
            <a:xfrm>
              <a:off x="7625282" y="29192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237"/>
            <p:cNvSpPr>
              <a:spLocks noChangeAspect="1"/>
            </p:cNvSpPr>
            <p:nvPr/>
          </p:nvSpPr>
          <p:spPr bwMode="auto">
            <a:xfrm>
              <a:off x="7106106" y="31224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5" name="Freeform 237"/>
            <p:cNvSpPr>
              <a:spLocks noChangeAspect="1"/>
            </p:cNvSpPr>
            <p:nvPr/>
          </p:nvSpPr>
          <p:spPr bwMode="auto">
            <a:xfrm>
              <a:off x="3538864" y="383196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6" name="Freeform 237"/>
            <p:cNvSpPr>
              <a:spLocks noChangeAspect="1"/>
            </p:cNvSpPr>
            <p:nvPr/>
          </p:nvSpPr>
          <p:spPr bwMode="auto">
            <a:xfrm>
              <a:off x="3691264" y="38929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7" name="Freeform 237"/>
            <p:cNvSpPr>
              <a:spLocks noChangeAspect="1"/>
            </p:cNvSpPr>
            <p:nvPr/>
          </p:nvSpPr>
          <p:spPr bwMode="auto">
            <a:xfrm>
              <a:off x="9731789" y="352885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8" name="Freeform 237"/>
            <p:cNvSpPr>
              <a:spLocks noChangeAspect="1"/>
            </p:cNvSpPr>
            <p:nvPr/>
          </p:nvSpPr>
          <p:spPr bwMode="auto">
            <a:xfrm>
              <a:off x="7440709" y="279124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69" name="Freeform 237"/>
            <p:cNvSpPr>
              <a:spLocks noChangeAspect="1"/>
            </p:cNvSpPr>
            <p:nvPr/>
          </p:nvSpPr>
          <p:spPr bwMode="auto">
            <a:xfrm>
              <a:off x="8636202" y="36304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237"/>
            <p:cNvSpPr>
              <a:spLocks noChangeAspect="1"/>
            </p:cNvSpPr>
            <p:nvPr/>
          </p:nvSpPr>
          <p:spPr bwMode="auto">
            <a:xfrm>
              <a:off x="9837505" y="443148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272"/>
            <p:cNvSpPr>
              <a:spLocks noChangeAspect="1"/>
            </p:cNvSpPr>
            <p:nvPr/>
          </p:nvSpPr>
          <p:spPr bwMode="auto">
            <a:xfrm>
              <a:off x="6151117" y="25830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237"/>
            <p:cNvSpPr>
              <a:spLocks noChangeAspect="1"/>
            </p:cNvSpPr>
            <p:nvPr/>
          </p:nvSpPr>
          <p:spPr bwMode="auto">
            <a:xfrm>
              <a:off x="7496828" y="33981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237"/>
            <p:cNvSpPr>
              <a:spLocks noChangeAspect="1"/>
            </p:cNvSpPr>
            <p:nvPr/>
          </p:nvSpPr>
          <p:spPr bwMode="auto">
            <a:xfrm>
              <a:off x="7346357" y="345597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275"/>
            <p:cNvSpPr>
              <a:spLocks noChangeAspect="1"/>
            </p:cNvSpPr>
            <p:nvPr/>
          </p:nvSpPr>
          <p:spPr bwMode="auto">
            <a:xfrm>
              <a:off x="6787725" y="306916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237"/>
            <p:cNvSpPr>
              <a:spLocks noChangeAspect="1"/>
            </p:cNvSpPr>
            <p:nvPr/>
          </p:nvSpPr>
          <p:spPr bwMode="auto">
            <a:xfrm>
              <a:off x="4009185" y="376726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237"/>
            <p:cNvSpPr>
              <a:spLocks noChangeAspect="1"/>
            </p:cNvSpPr>
            <p:nvPr/>
          </p:nvSpPr>
          <p:spPr bwMode="auto">
            <a:xfrm>
              <a:off x="10460801" y="321036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237"/>
            <p:cNvSpPr>
              <a:spLocks noChangeAspect="1"/>
            </p:cNvSpPr>
            <p:nvPr/>
          </p:nvSpPr>
          <p:spPr bwMode="auto">
            <a:xfrm>
              <a:off x="7485252" y="353700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2" name="Freeform 237"/>
            <p:cNvSpPr>
              <a:spLocks noChangeAspect="1"/>
            </p:cNvSpPr>
            <p:nvPr/>
          </p:nvSpPr>
          <p:spPr bwMode="auto">
            <a:xfrm>
              <a:off x="7498990" y="430755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3" name="Freeform 237"/>
            <p:cNvSpPr>
              <a:spLocks noChangeAspect="1"/>
            </p:cNvSpPr>
            <p:nvPr/>
          </p:nvSpPr>
          <p:spPr bwMode="auto">
            <a:xfrm>
              <a:off x="10136711" y="308303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4" name="Freeform 237"/>
            <p:cNvSpPr>
              <a:spLocks noChangeAspect="1"/>
            </p:cNvSpPr>
            <p:nvPr/>
          </p:nvSpPr>
          <p:spPr bwMode="auto">
            <a:xfrm>
              <a:off x="8471777" y="282429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5" name="Freeform 237"/>
            <p:cNvSpPr>
              <a:spLocks noChangeAspect="1"/>
            </p:cNvSpPr>
            <p:nvPr/>
          </p:nvSpPr>
          <p:spPr bwMode="auto">
            <a:xfrm>
              <a:off x="7390810" y="251317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6" name="Freeform 237"/>
            <p:cNvSpPr>
              <a:spLocks noChangeAspect="1"/>
            </p:cNvSpPr>
            <p:nvPr/>
          </p:nvSpPr>
          <p:spPr bwMode="auto">
            <a:xfrm>
              <a:off x="7056989" y="360645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7" name="Freeform 237"/>
            <p:cNvSpPr>
              <a:spLocks noChangeAspect="1"/>
            </p:cNvSpPr>
            <p:nvPr/>
          </p:nvSpPr>
          <p:spPr bwMode="auto">
            <a:xfrm>
              <a:off x="7217189" y="251317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8" name="Freeform 237"/>
            <p:cNvSpPr>
              <a:spLocks noChangeAspect="1"/>
            </p:cNvSpPr>
            <p:nvPr/>
          </p:nvSpPr>
          <p:spPr bwMode="auto">
            <a:xfrm>
              <a:off x="7184310" y="346755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89" name="Freeform 237"/>
            <p:cNvSpPr>
              <a:spLocks noChangeAspect="1"/>
            </p:cNvSpPr>
            <p:nvPr/>
          </p:nvSpPr>
          <p:spPr bwMode="auto">
            <a:xfrm>
              <a:off x="6694512" y="358207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0" name="Freeform 289"/>
            <p:cNvSpPr>
              <a:spLocks noChangeAspect="1"/>
            </p:cNvSpPr>
            <p:nvPr/>
          </p:nvSpPr>
          <p:spPr bwMode="auto">
            <a:xfrm>
              <a:off x="7034652" y="258784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1" name="Freeform 290"/>
            <p:cNvSpPr>
              <a:spLocks noChangeAspect="1"/>
            </p:cNvSpPr>
            <p:nvPr/>
          </p:nvSpPr>
          <p:spPr bwMode="auto">
            <a:xfrm>
              <a:off x="7034652" y="273832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2" name="Freeform 237"/>
            <p:cNvSpPr>
              <a:spLocks noChangeAspect="1"/>
            </p:cNvSpPr>
            <p:nvPr/>
          </p:nvSpPr>
          <p:spPr bwMode="auto">
            <a:xfrm>
              <a:off x="7249362" y="312163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237"/>
            <p:cNvSpPr>
              <a:spLocks noChangeAspect="1"/>
            </p:cNvSpPr>
            <p:nvPr/>
          </p:nvSpPr>
          <p:spPr bwMode="auto">
            <a:xfrm>
              <a:off x="9675460" y="425786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237"/>
            <p:cNvSpPr>
              <a:spLocks noChangeAspect="1"/>
            </p:cNvSpPr>
            <p:nvPr/>
          </p:nvSpPr>
          <p:spPr bwMode="auto">
            <a:xfrm>
              <a:off x="3429204" y="349707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5" name="Freeform 237"/>
            <p:cNvSpPr>
              <a:spLocks noChangeAspect="1"/>
            </p:cNvSpPr>
            <p:nvPr/>
          </p:nvSpPr>
          <p:spPr bwMode="auto">
            <a:xfrm>
              <a:off x="7359686" y="279124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6" name="Freeform 237"/>
            <p:cNvSpPr>
              <a:spLocks noChangeAspect="1"/>
            </p:cNvSpPr>
            <p:nvPr/>
          </p:nvSpPr>
          <p:spPr bwMode="auto">
            <a:xfrm>
              <a:off x="6879706" y="347790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7" name="Freeform 237"/>
            <p:cNvSpPr>
              <a:spLocks noChangeAspect="1"/>
            </p:cNvSpPr>
            <p:nvPr/>
          </p:nvSpPr>
          <p:spPr bwMode="auto">
            <a:xfrm>
              <a:off x="6260091" y="34509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8" name="Freeform 297"/>
            <p:cNvSpPr>
              <a:spLocks noChangeAspect="1"/>
            </p:cNvSpPr>
            <p:nvPr/>
          </p:nvSpPr>
          <p:spPr bwMode="auto">
            <a:xfrm>
              <a:off x="6837882" y="281934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99" name="Freeform 237"/>
            <p:cNvSpPr>
              <a:spLocks noChangeAspect="1"/>
            </p:cNvSpPr>
            <p:nvPr/>
          </p:nvSpPr>
          <p:spPr bwMode="auto">
            <a:xfrm>
              <a:off x="11335959" y="574653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0" name="Freeform 237"/>
            <p:cNvSpPr>
              <a:spLocks noChangeAspect="1"/>
            </p:cNvSpPr>
            <p:nvPr/>
          </p:nvSpPr>
          <p:spPr bwMode="auto">
            <a:xfrm>
              <a:off x="6584591" y="390244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1" name="Freeform 237"/>
            <p:cNvSpPr>
              <a:spLocks noChangeAspect="1"/>
            </p:cNvSpPr>
            <p:nvPr/>
          </p:nvSpPr>
          <p:spPr bwMode="auto">
            <a:xfrm>
              <a:off x="6706086" y="210051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2" name="Freeform 237"/>
            <p:cNvSpPr>
              <a:spLocks noChangeAspect="1"/>
            </p:cNvSpPr>
            <p:nvPr/>
          </p:nvSpPr>
          <p:spPr bwMode="auto">
            <a:xfrm>
              <a:off x="8369984" y="349150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3" name="Freeform 237"/>
            <p:cNvSpPr>
              <a:spLocks noChangeAspect="1"/>
            </p:cNvSpPr>
            <p:nvPr/>
          </p:nvSpPr>
          <p:spPr bwMode="auto">
            <a:xfrm>
              <a:off x="4305687" y="48406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4" name="Freeform 237"/>
            <p:cNvSpPr>
              <a:spLocks noChangeAspect="1"/>
            </p:cNvSpPr>
            <p:nvPr/>
          </p:nvSpPr>
          <p:spPr bwMode="auto">
            <a:xfrm>
              <a:off x="4803591" y="511752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5" name="Freeform 237"/>
            <p:cNvSpPr>
              <a:spLocks noChangeAspect="1"/>
            </p:cNvSpPr>
            <p:nvPr/>
          </p:nvSpPr>
          <p:spPr bwMode="auto">
            <a:xfrm>
              <a:off x="4055674" y="415007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6" name="Freeform 237"/>
            <p:cNvSpPr>
              <a:spLocks noChangeAspect="1"/>
            </p:cNvSpPr>
            <p:nvPr/>
          </p:nvSpPr>
          <p:spPr bwMode="auto">
            <a:xfrm>
              <a:off x="10313141" y="35896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7" name="Freeform 306"/>
            <p:cNvSpPr>
              <a:spLocks noChangeAspect="1"/>
            </p:cNvSpPr>
            <p:nvPr/>
          </p:nvSpPr>
          <p:spPr bwMode="auto">
            <a:xfrm>
              <a:off x="6837882" y="252997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8" name="Freeform 307"/>
            <p:cNvSpPr>
              <a:spLocks noChangeAspect="1"/>
            </p:cNvSpPr>
            <p:nvPr/>
          </p:nvSpPr>
          <p:spPr bwMode="auto">
            <a:xfrm>
              <a:off x="6571665" y="252997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09" name="Freeform 237"/>
            <p:cNvSpPr>
              <a:spLocks noChangeAspect="1"/>
            </p:cNvSpPr>
            <p:nvPr/>
          </p:nvSpPr>
          <p:spPr bwMode="auto">
            <a:xfrm>
              <a:off x="9442229" y="215706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0" name="Freeform 237"/>
            <p:cNvSpPr>
              <a:spLocks noChangeAspect="1"/>
            </p:cNvSpPr>
            <p:nvPr/>
          </p:nvSpPr>
          <p:spPr bwMode="auto">
            <a:xfrm>
              <a:off x="7883847" y="349150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1" name="Freeform 237"/>
            <p:cNvSpPr>
              <a:spLocks noChangeAspect="1"/>
            </p:cNvSpPr>
            <p:nvPr/>
          </p:nvSpPr>
          <p:spPr bwMode="auto">
            <a:xfrm>
              <a:off x="7440087" y="29192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2" name="Freeform 237"/>
            <p:cNvSpPr>
              <a:spLocks noChangeAspect="1"/>
            </p:cNvSpPr>
            <p:nvPr/>
          </p:nvSpPr>
          <p:spPr bwMode="auto">
            <a:xfrm>
              <a:off x="10164060" y="445220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3" name="Freeform 237"/>
            <p:cNvSpPr>
              <a:spLocks noChangeAspect="1"/>
            </p:cNvSpPr>
            <p:nvPr/>
          </p:nvSpPr>
          <p:spPr bwMode="auto">
            <a:xfrm>
              <a:off x="7105451" y="534927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4" name="Freeform 237"/>
            <p:cNvSpPr>
              <a:spLocks noChangeAspect="1"/>
            </p:cNvSpPr>
            <p:nvPr/>
          </p:nvSpPr>
          <p:spPr bwMode="auto">
            <a:xfrm>
              <a:off x="7386136" y="234561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5" name="Freeform 314"/>
            <p:cNvSpPr>
              <a:spLocks noChangeAspect="1"/>
            </p:cNvSpPr>
            <p:nvPr/>
          </p:nvSpPr>
          <p:spPr bwMode="auto">
            <a:xfrm>
              <a:off x="6698987" y="265729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6" name="Freeform 237"/>
            <p:cNvSpPr>
              <a:spLocks noChangeAspect="1"/>
            </p:cNvSpPr>
            <p:nvPr/>
          </p:nvSpPr>
          <p:spPr bwMode="auto">
            <a:xfrm>
              <a:off x="8751950" y="413969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7" name="Freeform 237"/>
            <p:cNvSpPr>
              <a:spLocks noChangeAspect="1"/>
            </p:cNvSpPr>
            <p:nvPr/>
          </p:nvSpPr>
          <p:spPr bwMode="auto">
            <a:xfrm>
              <a:off x="6937580" y="210051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8" name="Freeform 317"/>
            <p:cNvSpPr>
              <a:spLocks noChangeAspect="1"/>
            </p:cNvSpPr>
            <p:nvPr/>
          </p:nvSpPr>
          <p:spPr bwMode="auto">
            <a:xfrm>
              <a:off x="7034652" y="243737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19" name="Freeform 237"/>
            <p:cNvSpPr>
              <a:spLocks noChangeAspect="1"/>
            </p:cNvSpPr>
            <p:nvPr/>
          </p:nvSpPr>
          <p:spPr bwMode="auto">
            <a:xfrm>
              <a:off x="9942751" y="34160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0" name="Freeform 237"/>
            <p:cNvSpPr>
              <a:spLocks noChangeAspect="1"/>
            </p:cNvSpPr>
            <p:nvPr/>
          </p:nvSpPr>
          <p:spPr bwMode="auto">
            <a:xfrm>
              <a:off x="9396124" y="387609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1" name="Freeform 237"/>
            <p:cNvSpPr>
              <a:spLocks noChangeAspect="1"/>
            </p:cNvSpPr>
            <p:nvPr/>
          </p:nvSpPr>
          <p:spPr bwMode="auto">
            <a:xfrm>
              <a:off x="4224664" y="396217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2" name="Freeform 237"/>
            <p:cNvSpPr>
              <a:spLocks noChangeAspect="1"/>
            </p:cNvSpPr>
            <p:nvPr/>
          </p:nvSpPr>
          <p:spPr bwMode="auto">
            <a:xfrm>
              <a:off x="6520891" y="332742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4" name="Freeform 237"/>
            <p:cNvSpPr>
              <a:spLocks noChangeAspect="1"/>
            </p:cNvSpPr>
            <p:nvPr/>
          </p:nvSpPr>
          <p:spPr bwMode="auto">
            <a:xfrm>
              <a:off x="7872273" y="248451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5" name="Freeform 324"/>
            <p:cNvSpPr>
              <a:spLocks noChangeAspect="1"/>
            </p:cNvSpPr>
            <p:nvPr/>
          </p:nvSpPr>
          <p:spPr bwMode="auto">
            <a:xfrm>
              <a:off x="6324738" y="25830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6" name="Freeform 237"/>
            <p:cNvSpPr>
              <a:spLocks noChangeAspect="1"/>
            </p:cNvSpPr>
            <p:nvPr/>
          </p:nvSpPr>
          <p:spPr bwMode="auto">
            <a:xfrm>
              <a:off x="4792016" y="539146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27" name="Freeform 237"/>
            <p:cNvSpPr>
              <a:spLocks noChangeAspect="1"/>
            </p:cNvSpPr>
            <p:nvPr/>
          </p:nvSpPr>
          <p:spPr bwMode="auto">
            <a:xfrm>
              <a:off x="4590810" y="428742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330" name="Freeform 237"/>
            <p:cNvSpPr>
              <a:spLocks noChangeAspect="1"/>
            </p:cNvSpPr>
            <p:nvPr/>
          </p:nvSpPr>
          <p:spPr bwMode="auto">
            <a:xfrm>
              <a:off x="9592894" y="366775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2705" name="Global currencies"/>
          <p:cNvGrpSpPr/>
          <p:nvPr/>
        </p:nvGrpSpPr>
        <p:grpSpPr>
          <a:xfrm>
            <a:off x="3085123" y="2064006"/>
            <a:ext cx="8260732" cy="3978270"/>
            <a:chOff x="3146985" y="2104896"/>
            <a:chExt cx="8426377" cy="4058043"/>
          </a:xfrm>
        </p:grpSpPr>
        <p:grpSp>
          <p:nvGrpSpPr>
            <p:cNvPr id="2655" name="Currency 3"/>
            <p:cNvGrpSpPr/>
            <p:nvPr/>
          </p:nvGrpSpPr>
          <p:grpSpPr>
            <a:xfrm>
              <a:off x="9992328" y="2993836"/>
              <a:ext cx="429768" cy="463532"/>
              <a:chOff x="10716435" y="2940624"/>
              <a:chExt cx="429768" cy="497935"/>
            </a:xfrm>
          </p:grpSpPr>
          <p:sp>
            <p:nvSpPr>
              <p:cNvPr id="2690" name="Oval 2689"/>
              <p:cNvSpPr/>
              <p:nvPr/>
            </p:nvSpPr>
            <p:spPr bwMode="auto">
              <a:xfrm>
                <a:off x="10716435" y="2952659"/>
                <a:ext cx="429768" cy="461665"/>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91" name="Rectangle 2690"/>
              <p:cNvSpPr/>
              <p:nvPr/>
            </p:nvSpPr>
            <p:spPr>
              <a:xfrm>
                <a:off x="10723480" y="2940624"/>
                <a:ext cx="417289" cy="497935"/>
              </a:xfrm>
              <a:prstGeom prst="rect">
                <a:avLst/>
              </a:prstGeom>
            </p:spPr>
            <p:txBody>
              <a:bodyPr wrap="none">
                <a:spAutoFit/>
              </a:bodyPr>
              <a:lstStyle/>
              <a:p>
                <a:pPr defTabSz="896171"/>
                <a:r>
                  <a:rPr lang="az-Cyrl-AZ" sz="2353" b="1" dirty="0">
                    <a:solidFill>
                      <a:srgbClr val="00188F"/>
                    </a:solidFill>
                  </a:rPr>
                  <a:t>₩</a:t>
                </a:r>
              </a:p>
            </p:txBody>
          </p:sp>
        </p:grpSp>
        <p:grpSp>
          <p:nvGrpSpPr>
            <p:cNvPr id="2656" name="Currency  5"/>
            <p:cNvGrpSpPr/>
            <p:nvPr/>
          </p:nvGrpSpPr>
          <p:grpSpPr>
            <a:xfrm>
              <a:off x="10367210" y="3080972"/>
              <a:ext cx="429768" cy="492443"/>
              <a:chOff x="9474553" y="5128663"/>
              <a:chExt cx="429768" cy="492443"/>
            </a:xfrm>
          </p:grpSpPr>
          <p:sp>
            <p:nvSpPr>
              <p:cNvPr id="2688" name="Oval 2687"/>
              <p:cNvSpPr>
                <a:spLocks/>
              </p:cNvSpPr>
              <p:nvPr/>
            </p:nvSpPr>
            <p:spPr bwMode="auto">
              <a:xfrm>
                <a:off x="9474553" y="5152217"/>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89" name="Rectangle 2688"/>
              <p:cNvSpPr/>
              <p:nvPr/>
            </p:nvSpPr>
            <p:spPr>
              <a:xfrm>
                <a:off x="9500357" y="5128663"/>
                <a:ext cx="377026" cy="492443"/>
              </a:xfrm>
              <a:prstGeom prst="rect">
                <a:avLst/>
              </a:prstGeom>
            </p:spPr>
            <p:txBody>
              <a:bodyPr wrap="none">
                <a:spAutoFit/>
              </a:bodyPr>
              <a:lstStyle/>
              <a:p>
                <a:pPr defTabSz="896171"/>
                <a:r>
                  <a:rPr lang="az-Cyrl-AZ" sz="2549" b="1" dirty="0">
                    <a:solidFill>
                      <a:srgbClr val="00188F"/>
                    </a:solidFill>
                  </a:rPr>
                  <a:t>¥</a:t>
                </a:r>
              </a:p>
            </p:txBody>
          </p:sp>
        </p:grpSp>
        <p:grpSp>
          <p:nvGrpSpPr>
            <p:cNvPr id="2658" name="Currency 7"/>
            <p:cNvGrpSpPr/>
            <p:nvPr/>
          </p:nvGrpSpPr>
          <p:grpSpPr>
            <a:xfrm>
              <a:off x="7339791" y="2442200"/>
              <a:ext cx="436135" cy="555819"/>
              <a:chOff x="6166360" y="4236410"/>
              <a:chExt cx="436135" cy="555819"/>
            </a:xfrm>
          </p:grpSpPr>
          <p:sp>
            <p:nvSpPr>
              <p:cNvPr id="2684" name="Oval 2683"/>
              <p:cNvSpPr>
                <a:spLocks noChangeAspect="1"/>
              </p:cNvSpPr>
              <p:nvPr/>
            </p:nvSpPr>
            <p:spPr bwMode="auto">
              <a:xfrm>
                <a:off x="6172729" y="4299105"/>
                <a:ext cx="429766"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85" name="Rectangle 2684"/>
              <p:cNvSpPr/>
              <p:nvPr/>
            </p:nvSpPr>
            <p:spPr>
              <a:xfrm>
                <a:off x="6166360" y="4236410"/>
                <a:ext cx="402574" cy="555819"/>
              </a:xfrm>
              <a:prstGeom prst="rect">
                <a:avLst/>
              </a:prstGeom>
              <a:ln>
                <a:noFill/>
              </a:ln>
            </p:spPr>
            <p:txBody>
              <a:bodyPr wrap="none">
                <a:spAutoFit/>
              </a:bodyPr>
              <a:lstStyle/>
              <a:p>
                <a:pPr defTabSz="896171"/>
                <a:r>
                  <a:rPr lang="en-US" sz="2941" dirty="0">
                    <a:solidFill>
                      <a:srgbClr val="00188F"/>
                    </a:solidFill>
                    <a:latin typeface="Segoe Semibold" panose="020B0702040504020203" pitchFamily="34" charset="0"/>
                  </a:rPr>
                  <a:t>€</a:t>
                </a:r>
              </a:p>
            </p:txBody>
          </p:sp>
        </p:grpSp>
        <p:grpSp>
          <p:nvGrpSpPr>
            <p:cNvPr id="2659" name="Currency 2"/>
            <p:cNvGrpSpPr/>
            <p:nvPr/>
          </p:nvGrpSpPr>
          <p:grpSpPr>
            <a:xfrm>
              <a:off x="8434238" y="2398466"/>
              <a:ext cx="494207" cy="429768"/>
              <a:chOff x="9995857" y="3425122"/>
              <a:chExt cx="494207" cy="429768"/>
            </a:xfrm>
          </p:grpSpPr>
          <p:sp>
            <p:nvSpPr>
              <p:cNvPr id="2682" name="Oval 2681"/>
              <p:cNvSpPr/>
              <p:nvPr/>
            </p:nvSpPr>
            <p:spPr bwMode="auto">
              <a:xfrm>
                <a:off x="10018990" y="3425122"/>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83" name="Rectangle 2682"/>
              <p:cNvSpPr/>
              <p:nvPr/>
            </p:nvSpPr>
            <p:spPr>
              <a:xfrm>
                <a:off x="9995857" y="3470913"/>
                <a:ext cx="494207" cy="309566"/>
              </a:xfrm>
              <a:prstGeom prst="rect">
                <a:avLst/>
              </a:prstGeom>
            </p:spPr>
            <p:txBody>
              <a:bodyPr wrap="none">
                <a:spAutoFit/>
              </a:bodyPr>
              <a:lstStyle/>
              <a:p>
                <a:pPr defTabSz="896171"/>
                <a:r>
                  <a:rPr lang="az-Cyrl-AZ" sz="1372" b="1" spc="-29" dirty="0">
                    <a:solidFill>
                      <a:srgbClr val="00188F"/>
                    </a:solidFill>
                  </a:rPr>
                  <a:t>руб</a:t>
                </a:r>
                <a:endParaRPr lang="en-US" sz="1372" b="1" spc="-29" dirty="0">
                  <a:solidFill>
                    <a:srgbClr val="00188F"/>
                  </a:solidFill>
                </a:endParaRPr>
              </a:p>
            </p:txBody>
          </p:sp>
        </p:grpSp>
        <p:grpSp>
          <p:nvGrpSpPr>
            <p:cNvPr id="2694" name="Group 2693"/>
            <p:cNvGrpSpPr/>
            <p:nvPr/>
          </p:nvGrpSpPr>
          <p:grpSpPr>
            <a:xfrm>
              <a:off x="3405997" y="2996088"/>
              <a:ext cx="429768" cy="523220"/>
              <a:chOff x="3405997" y="2996088"/>
              <a:chExt cx="429768" cy="523220"/>
            </a:xfrm>
          </p:grpSpPr>
          <p:sp>
            <p:nvSpPr>
              <p:cNvPr id="2676" name="Oval 2675"/>
              <p:cNvSpPr/>
              <p:nvPr/>
            </p:nvSpPr>
            <p:spPr bwMode="auto">
              <a:xfrm>
                <a:off x="3405997" y="3050005"/>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77" name="Rectangle 2676"/>
              <p:cNvSpPr/>
              <p:nvPr/>
            </p:nvSpPr>
            <p:spPr>
              <a:xfrm>
                <a:off x="3427883" y="2996088"/>
                <a:ext cx="377765" cy="523220"/>
              </a:xfrm>
              <a:prstGeom prst="rect">
                <a:avLst/>
              </a:prstGeom>
            </p:spPr>
            <p:txBody>
              <a:bodyPr wrap="square">
                <a:spAutoFit/>
              </a:bodyPr>
              <a:lstStyle/>
              <a:p>
                <a:pPr defTabSz="896171"/>
                <a:r>
                  <a:rPr lang="en-US" sz="2745" b="1" dirty="0">
                    <a:solidFill>
                      <a:srgbClr val="00188F"/>
                    </a:solidFill>
                  </a:rPr>
                  <a:t>$</a:t>
                </a:r>
                <a:endParaRPr lang="en-US" sz="2353" b="1" dirty="0">
                  <a:solidFill>
                    <a:srgbClr val="00188F"/>
                  </a:solidFill>
                </a:endParaRPr>
              </a:p>
            </p:txBody>
          </p:sp>
        </p:grpSp>
        <p:grpSp>
          <p:nvGrpSpPr>
            <p:cNvPr id="2695" name="Group 2694"/>
            <p:cNvGrpSpPr/>
            <p:nvPr/>
          </p:nvGrpSpPr>
          <p:grpSpPr>
            <a:xfrm>
              <a:off x="3146985" y="2325074"/>
              <a:ext cx="429768" cy="523220"/>
              <a:chOff x="3146985" y="2325074"/>
              <a:chExt cx="429768" cy="523220"/>
            </a:xfrm>
          </p:grpSpPr>
          <p:sp>
            <p:nvSpPr>
              <p:cNvPr id="2678" name="Oval 2677"/>
              <p:cNvSpPr/>
              <p:nvPr/>
            </p:nvSpPr>
            <p:spPr bwMode="auto">
              <a:xfrm>
                <a:off x="3146985" y="2378991"/>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79" name="Rectangle 2678"/>
              <p:cNvSpPr/>
              <p:nvPr/>
            </p:nvSpPr>
            <p:spPr>
              <a:xfrm>
                <a:off x="3168871" y="2325074"/>
                <a:ext cx="377765" cy="523220"/>
              </a:xfrm>
              <a:prstGeom prst="rect">
                <a:avLst/>
              </a:prstGeom>
            </p:spPr>
            <p:txBody>
              <a:bodyPr wrap="square">
                <a:spAutoFit/>
              </a:bodyPr>
              <a:lstStyle/>
              <a:p>
                <a:pPr defTabSz="896171"/>
                <a:r>
                  <a:rPr lang="en-US" sz="2745" b="1" dirty="0">
                    <a:solidFill>
                      <a:srgbClr val="00188F"/>
                    </a:solidFill>
                  </a:rPr>
                  <a:t>$</a:t>
                </a:r>
                <a:endParaRPr lang="en-US" sz="2353" b="1" dirty="0">
                  <a:solidFill>
                    <a:srgbClr val="00188F"/>
                  </a:solidFill>
                </a:endParaRPr>
              </a:p>
            </p:txBody>
          </p:sp>
        </p:grpSp>
        <p:sp>
          <p:nvSpPr>
            <p:cNvPr id="2680" name="Oval 2679"/>
            <p:cNvSpPr/>
            <p:nvPr/>
          </p:nvSpPr>
          <p:spPr bwMode="auto">
            <a:xfrm>
              <a:off x="6421576" y="2649820"/>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81" name="Rectangle 2680"/>
            <p:cNvSpPr/>
            <p:nvPr/>
          </p:nvSpPr>
          <p:spPr>
            <a:xfrm>
              <a:off x="6433936" y="2591139"/>
              <a:ext cx="377765" cy="523220"/>
            </a:xfrm>
            <a:prstGeom prst="rect">
              <a:avLst/>
            </a:prstGeom>
          </p:spPr>
          <p:txBody>
            <a:bodyPr wrap="square">
              <a:spAutoFit/>
            </a:bodyPr>
            <a:lstStyle/>
            <a:p>
              <a:pPr defTabSz="896171"/>
              <a:r>
                <a:rPr lang="en-US" sz="2745" dirty="0">
                  <a:solidFill>
                    <a:srgbClr val="00188F"/>
                  </a:solidFill>
                  <a:latin typeface="Segoe UI Semibold" panose="020B0702040204020203" pitchFamily="34" charset="0"/>
                  <a:cs typeface="Segoe UI Semibold" panose="020B0702040204020203" pitchFamily="34" charset="0"/>
                </a:rPr>
                <a:t>£</a:t>
              </a:r>
              <a:endParaRPr lang="en-US" sz="2353" dirty="0">
                <a:solidFill>
                  <a:srgbClr val="00188F"/>
                </a:solidFill>
                <a:latin typeface="Segoe UI Semibold" panose="020B0702040204020203" pitchFamily="34" charset="0"/>
                <a:cs typeface="Segoe UI Semibold" panose="020B0702040204020203" pitchFamily="34" charset="0"/>
              </a:endParaRPr>
            </a:p>
          </p:txBody>
        </p:sp>
        <p:grpSp>
          <p:nvGrpSpPr>
            <p:cNvPr id="2661" name="Currency 1122"/>
            <p:cNvGrpSpPr/>
            <p:nvPr/>
          </p:nvGrpSpPr>
          <p:grpSpPr>
            <a:xfrm>
              <a:off x="11143594" y="5639719"/>
              <a:ext cx="429768" cy="523220"/>
              <a:chOff x="10966484" y="5109339"/>
              <a:chExt cx="429768" cy="523220"/>
            </a:xfrm>
          </p:grpSpPr>
          <p:sp>
            <p:nvSpPr>
              <p:cNvPr id="2674" name="Oval 2673"/>
              <p:cNvSpPr/>
              <p:nvPr/>
            </p:nvSpPr>
            <p:spPr bwMode="auto">
              <a:xfrm>
                <a:off x="10966484" y="5160875"/>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75" name="Rectangle 2674"/>
              <p:cNvSpPr/>
              <p:nvPr/>
            </p:nvSpPr>
            <p:spPr>
              <a:xfrm>
                <a:off x="10993132" y="5109339"/>
                <a:ext cx="377765" cy="523220"/>
              </a:xfrm>
              <a:prstGeom prst="rect">
                <a:avLst/>
              </a:prstGeom>
            </p:spPr>
            <p:txBody>
              <a:bodyPr wrap="square">
                <a:spAutoFit/>
              </a:bodyPr>
              <a:lstStyle/>
              <a:p>
                <a:pPr defTabSz="896171"/>
                <a:r>
                  <a:rPr lang="en-US" sz="2745" b="1" dirty="0">
                    <a:solidFill>
                      <a:srgbClr val="00188F"/>
                    </a:solidFill>
                  </a:rPr>
                  <a:t>$</a:t>
                </a:r>
                <a:endParaRPr lang="en-US" sz="2353" b="1" dirty="0">
                  <a:solidFill>
                    <a:srgbClr val="00188F"/>
                  </a:solidFill>
                </a:endParaRPr>
              </a:p>
            </p:txBody>
          </p:sp>
        </p:grpSp>
        <p:grpSp>
          <p:nvGrpSpPr>
            <p:cNvPr id="2662" name="Currency 2"/>
            <p:cNvGrpSpPr/>
            <p:nvPr/>
          </p:nvGrpSpPr>
          <p:grpSpPr>
            <a:xfrm>
              <a:off x="9403568" y="4497891"/>
              <a:ext cx="438262" cy="429768"/>
              <a:chOff x="10965187" y="4570411"/>
              <a:chExt cx="438262" cy="429768"/>
            </a:xfrm>
          </p:grpSpPr>
          <p:sp>
            <p:nvSpPr>
              <p:cNvPr id="2672" name="Oval 2671"/>
              <p:cNvSpPr/>
              <p:nvPr/>
            </p:nvSpPr>
            <p:spPr bwMode="auto">
              <a:xfrm>
                <a:off x="10965187" y="4570411"/>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73" name="Rectangle 2672"/>
              <p:cNvSpPr/>
              <p:nvPr/>
            </p:nvSpPr>
            <p:spPr>
              <a:xfrm>
                <a:off x="10965187" y="4601913"/>
                <a:ext cx="438262" cy="338554"/>
              </a:xfrm>
              <a:prstGeom prst="rect">
                <a:avLst/>
              </a:prstGeom>
            </p:spPr>
            <p:txBody>
              <a:bodyPr wrap="none">
                <a:spAutoFit/>
              </a:bodyPr>
              <a:lstStyle/>
              <a:p>
                <a:pPr defTabSz="896171"/>
                <a:r>
                  <a:rPr lang="en-US" sz="1568" b="1" spc="-29" dirty="0" err="1">
                    <a:solidFill>
                      <a:srgbClr val="00188F"/>
                    </a:solidFill>
                  </a:rPr>
                  <a:t>Rp</a:t>
                </a:r>
                <a:endParaRPr lang="en-US" sz="1568" b="1" spc="-29" dirty="0">
                  <a:solidFill>
                    <a:srgbClr val="00188F"/>
                  </a:solidFill>
                </a:endParaRPr>
              </a:p>
            </p:txBody>
          </p:sp>
        </p:grpSp>
        <p:grpSp>
          <p:nvGrpSpPr>
            <p:cNvPr id="2663" name="Currency 2"/>
            <p:cNvGrpSpPr/>
            <p:nvPr/>
          </p:nvGrpSpPr>
          <p:grpSpPr>
            <a:xfrm>
              <a:off x="7323367" y="3188877"/>
              <a:ext cx="431354" cy="429768"/>
              <a:chOff x="9271390" y="1898444"/>
              <a:chExt cx="431354" cy="429768"/>
            </a:xfrm>
          </p:grpSpPr>
          <p:sp>
            <p:nvSpPr>
              <p:cNvPr id="2670" name="Oval 2669"/>
              <p:cNvSpPr/>
              <p:nvPr/>
            </p:nvSpPr>
            <p:spPr bwMode="auto">
              <a:xfrm>
                <a:off x="9272976" y="1898444"/>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71" name="Rectangle 2670"/>
              <p:cNvSpPr/>
              <p:nvPr/>
            </p:nvSpPr>
            <p:spPr>
              <a:xfrm>
                <a:off x="9271390" y="1923597"/>
                <a:ext cx="430246" cy="369332"/>
              </a:xfrm>
              <a:prstGeom prst="rect">
                <a:avLst/>
              </a:prstGeom>
            </p:spPr>
            <p:txBody>
              <a:bodyPr wrap="none">
                <a:spAutoFit/>
              </a:bodyPr>
              <a:lstStyle/>
              <a:p>
                <a:pPr defTabSz="896171"/>
                <a:r>
                  <a:rPr lang="en-US" sz="1765" b="1" spc="-29" dirty="0">
                    <a:solidFill>
                      <a:srgbClr val="00188F"/>
                    </a:solidFill>
                  </a:rPr>
                  <a:t>TL</a:t>
                </a:r>
                <a:endParaRPr lang="en-US" sz="1568" b="1" spc="-29" dirty="0">
                  <a:solidFill>
                    <a:srgbClr val="00188F"/>
                  </a:solidFill>
                </a:endParaRPr>
              </a:p>
            </p:txBody>
          </p:sp>
        </p:grpSp>
        <p:grpSp>
          <p:nvGrpSpPr>
            <p:cNvPr id="2664" name="Currency 2"/>
            <p:cNvGrpSpPr/>
            <p:nvPr/>
          </p:nvGrpSpPr>
          <p:grpSpPr>
            <a:xfrm>
              <a:off x="6920015" y="2643347"/>
              <a:ext cx="477856" cy="429768"/>
              <a:chOff x="9287265" y="1903207"/>
              <a:chExt cx="477856" cy="429768"/>
            </a:xfrm>
          </p:grpSpPr>
          <p:sp>
            <p:nvSpPr>
              <p:cNvPr id="2668" name="Oval 2667"/>
              <p:cNvSpPr/>
              <p:nvPr/>
            </p:nvSpPr>
            <p:spPr bwMode="auto">
              <a:xfrm>
                <a:off x="9311080" y="1903207"/>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69" name="Rectangle 2668"/>
              <p:cNvSpPr/>
              <p:nvPr/>
            </p:nvSpPr>
            <p:spPr>
              <a:xfrm>
                <a:off x="9287265" y="1939472"/>
                <a:ext cx="477856" cy="340306"/>
              </a:xfrm>
              <a:prstGeom prst="rect">
                <a:avLst/>
              </a:prstGeom>
            </p:spPr>
            <p:txBody>
              <a:bodyPr wrap="none">
                <a:spAutoFit/>
              </a:bodyPr>
              <a:lstStyle/>
              <a:p>
                <a:pPr defTabSz="896171"/>
                <a:r>
                  <a:rPr lang="en-US" sz="1568" b="1" spc="-29" dirty="0" err="1">
                    <a:solidFill>
                      <a:srgbClr val="00188F"/>
                    </a:solidFill>
                  </a:rPr>
                  <a:t>chf</a:t>
                </a:r>
                <a:endParaRPr lang="en-US" sz="1568" b="1" spc="-29" dirty="0">
                  <a:solidFill>
                    <a:srgbClr val="00188F"/>
                  </a:solidFill>
                </a:endParaRPr>
              </a:p>
            </p:txBody>
          </p:sp>
        </p:grpSp>
        <p:grpSp>
          <p:nvGrpSpPr>
            <p:cNvPr id="2665" name="Currency 2"/>
            <p:cNvGrpSpPr/>
            <p:nvPr/>
          </p:nvGrpSpPr>
          <p:grpSpPr>
            <a:xfrm>
              <a:off x="6789161" y="2104896"/>
              <a:ext cx="792772" cy="566293"/>
              <a:chOff x="7083385" y="2962283"/>
              <a:chExt cx="792772" cy="566293"/>
            </a:xfrm>
          </p:grpSpPr>
          <p:sp>
            <p:nvSpPr>
              <p:cNvPr id="2666" name="Oval 2665"/>
              <p:cNvSpPr/>
              <p:nvPr/>
            </p:nvSpPr>
            <p:spPr bwMode="auto">
              <a:xfrm>
                <a:off x="7083385" y="3098808"/>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67" name="Rectangle 2666"/>
              <p:cNvSpPr/>
              <p:nvPr/>
            </p:nvSpPr>
            <p:spPr>
              <a:xfrm>
                <a:off x="7104055" y="3119574"/>
                <a:ext cx="398186" cy="369332"/>
              </a:xfrm>
              <a:prstGeom prst="rect">
                <a:avLst/>
              </a:prstGeom>
            </p:spPr>
            <p:txBody>
              <a:bodyPr wrap="none">
                <a:spAutoFit/>
              </a:bodyPr>
              <a:lstStyle/>
              <a:p>
                <a:pPr defTabSz="896171"/>
                <a:r>
                  <a:rPr lang="en-US" sz="1765" b="1" spc="-29" dirty="0" err="1">
                    <a:solidFill>
                      <a:srgbClr val="00188F"/>
                    </a:solidFill>
                  </a:rPr>
                  <a:t>kr</a:t>
                </a:r>
                <a:endParaRPr lang="en-US" sz="1765" b="1" spc="-29" dirty="0">
                  <a:solidFill>
                    <a:srgbClr val="00188F"/>
                  </a:solidFill>
                </a:endParaRPr>
              </a:p>
            </p:txBody>
          </p:sp>
          <p:sp>
            <p:nvSpPr>
              <p:cNvPr id="2692" name="Oval 2691"/>
              <p:cNvSpPr/>
              <p:nvPr/>
            </p:nvSpPr>
            <p:spPr bwMode="auto">
              <a:xfrm>
                <a:off x="7446389" y="2962283"/>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93" name="Rectangle 2692"/>
              <p:cNvSpPr/>
              <p:nvPr/>
            </p:nvSpPr>
            <p:spPr>
              <a:xfrm>
                <a:off x="7467059" y="2983049"/>
                <a:ext cx="398186" cy="369332"/>
              </a:xfrm>
              <a:prstGeom prst="rect">
                <a:avLst/>
              </a:prstGeom>
            </p:spPr>
            <p:txBody>
              <a:bodyPr wrap="none">
                <a:spAutoFit/>
              </a:bodyPr>
              <a:lstStyle/>
              <a:p>
                <a:pPr defTabSz="896171"/>
                <a:r>
                  <a:rPr lang="en-US" sz="1765" b="1" spc="-29" dirty="0" err="1">
                    <a:solidFill>
                      <a:srgbClr val="00188F"/>
                    </a:solidFill>
                  </a:rPr>
                  <a:t>kr</a:t>
                </a:r>
                <a:endParaRPr lang="en-US" sz="1765" b="1" spc="-29" dirty="0">
                  <a:solidFill>
                    <a:srgbClr val="00188F"/>
                  </a:solidFill>
                </a:endParaRPr>
              </a:p>
            </p:txBody>
          </p:sp>
        </p:grpSp>
        <p:grpSp>
          <p:nvGrpSpPr>
            <p:cNvPr id="2696" name="Group 2695"/>
            <p:cNvGrpSpPr/>
            <p:nvPr/>
          </p:nvGrpSpPr>
          <p:grpSpPr>
            <a:xfrm>
              <a:off x="10230197" y="5116499"/>
              <a:ext cx="429768" cy="523220"/>
              <a:chOff x="3468438" y="2434893"/>
              <a:chExt cx="429768" cy="523220"/>
            </a:xfrm>
          </p:grpSpPr>
          <p:sp>
            <p:nvSpPr>
              <p:cNvPr id="2697" name="Oval 2696"/>
              <p:cNvSpPr/>
              <p:nvPr/>
            </p:nvSpPr>
            <p:spPr bwMode="auto">
              <a:xfrm>
                <a:off x="3468438" y="2488810"/>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98" name="Rectangle 2697"/>
              <p:cNvSpPr/>
              <p:nvPr/>
            </p:nvSpPr>
            <p:spPr>
              <a:xfrm>
                <a:off x="3490324" y="2434893"/>
                <a:ext cx="377765" cy="523220"/>
              </a:xfrm>
              <a:prstGeom prst="rect">
                <a:avLst/>
              </a:prstGeom>
            </p:spPr>
            <p:txBody>
              <a:bodyPr wrap="square">
                <a:spAutoFit/>
              </a:bodyPr>
              <a:lstStyle/>
              <a:p>
                <a:pPr defTabSz="896171"/>
                <a:r>
                  <a:rPr lang="en-US" sz="2745" b="1" dirty="0">
                    <a:solidFill>
                      <a:srgbClr val="00188F"/>
                    </a:solidFill>
                  </a:rPr>
                  <a:t>$</a:t>
                </a:r>
                <a:endParaRPr lang="en-US" sz="2353" b="1" dirty="0">
                  <a:solidFill>
                    <a:srgbClr val="00188F"/>
                  </a:solidFill>
                </a:endParaRPr>
              </a:p>
            </p:txBody>
          </p:sp>
        </p:grpSp>
        <p:grpSp>
          <p:nvGrpSpPr>
            <p:cNvPr id="2657" name="Currency 6"/>
            <p:cNvGrpSpPr/>
            <p:nvPr/>
          </p:nvGrpSpPr>
          <p:grpSpPr>
            <a:xfrm>
              <a:off x="6926200" y="5245399"/>
              <a:ext cx="429766" cy="478901"/>
              <a:chOff x="7042379" y="5131379"/>
              <a:chExt cx="429766" cy="478901"/>
            </a:xfrm>
          </p:grpSpPr>
          <p:sp>
            <p:nvSpPr>
              <p:cNvPr id="2686" name="Oval 2685"/>
              <p:cNvSpPr>
                <a:spLocks noChangeAspect="1"/>
              </p:cNvSpPr>
              <p:nvPr/>
            </p:nvSpPr>
            <p:spPr bwMode="auto">
              <a:xfrm>
                <a:off x="7042379" y="5160875"/>
                <a:ext cx="429766"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687" name="Rectangle 2686"/>
              <p:cNvSpPr/>
              <p:nvPr/>
            </p:nvSpPr>
            <p:spPr>
              <a:xfrm>
                <a:off x="7055001" y="5131379"/>
                <a:ext cx="397667" cy="478901"/>
              </a:xfrm>
              <a:prstGeom prst="rect">
                <a:avLst/>
              </a:prstGeom>
            </p:spPr>
            <p:txBody>
              <a:bodyPr wrap="none">
                <a:spAutoFit/>
              </a:bodyPr>
              <a:lstStyle/>
              <a:p>
                <a:pPr defTabSz="896171"/>
                <a:r>
                  <a:rPr lang="en-US" sz="2451" b="1" dirty="0">
                    <a:solidFill>
                      <a:srgbClr val="00188F"/>
                    </a:solidFill>
                  </a:rPr>
                  <a:t>R</a:t>
                </a:r>
                <a:endParaRPr lang="az-Cyrl-AZ" sz="2451" b="1" dirty="0">
                  <a:solidFill>
                    <a:srgbClr val="00188F"/>
                  </a:solidFill>
                </a:endParaRPr>
              </a:p>
            </p:txBody>
          </p:sp>
        </p:grpSp>
        <p:grpSp>
          <p:nvGrpSpPr>
            <p:cNvPr id="2699" name="Group 2698"/>
            <p:cNvGrpSpPr/>
            <p:nvPr/>
          </p:nvGrpSpPr>
          <p:grpSpPr>
            <a:xfrm>
              <a:off x="4526684" y="5452587"/>
              <a:ext cx="429768" cy="523220"/>
              <a:chOff x="3468438" y="2434893"/>
              <a:chExt cx="429768" cy="523220"/>
            </a:xfrm>
          </p:grpSpPr>
          <p:sp>
            <p:nvSpPr>
              <p:cNvPr id="2700" name="Oval 2699"/>
              <p:cNvSpPr/>
              <p:nvPr/>
            </p:nvSpPr>
            <p:spPr bwMode="auto">
              <a:xfrm>
                <a:off x="3468438" y="2488810"/>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01" name="Rectangle 2700"/>
              <p:cNvSpPr/>
              <p:nvPr/>
            </p:nvSpPr>
            <p:spPr>
              <a:xfrm>
                <a:off x="3490324" y="2434893"/>
                <a:ext cx="377765" cy="523220"/>
              </a:xfrm>
              <a:prstGeom prst="rect">
                <a:avLst/>
              </a:prstGeom>
            </p:spPr>
            <p:txBody>
              <a:bodyPr wrap="square">
                <a:spAutoFit/>
              </a:bodyPr>
              <a:lstStyle/>
              <a:p>
                <a:pPr defTabSz="896171"/>
                <a:r>
                  <a:rPr lang="en-US" sz="2745" b="1" dirty="0">
                    <a:solidFill>
                      <a:srgbClr val="00188F"/>
                    </a:solidFill>
                  </a:rPr>
                  <a:t>$</a:t>
                </a:r>
                <a:endParaRPr lang="en-US" sz="2353" b="1" dirty="0">
                  <a:solidFill>
                    <a:srgbClr val="00188F"/>
                  </a:solidFill>
                </a:endParaRPr>
              </a:p>
            </p:txBody>
          </p:sp>
        </p:grpSp>
        <p:grpSp>
          <p:nvGrpSpPr>
            <p:cNvPr id="2702" name="Currency 1122"/>
            <p:cNvGrpSpPr/>
            <p:nvPr/>
          </p:nvGrpSpPr>
          <p:grpSpPr>
            <a:xfrm>
              <a:off x="9777883" y="3518037"/>
              <a:ext cx="429768" cy="523220"/>
              <a:chOff x="10966484" y="5109339"/>
              <a:chExt cx="429768" cy="523220"/>
            </a:xfrm>
          </p:grpSpPr>
          <p:sp>
            <p:nvSpPr>
              <p:cNvPr id="2703" name="Oval 2702"/>
              <p:cNvSpPr/>
              <p:nvPr/>
            </p:nvSpPr>
            <p:spPr bwMode="auto">
              <a:xfrm>
                <a:off x="10966484" y="5160875"/>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704" name="Rectangle 2703"/>
              <p:cNvSpPr/>
              <p:nvPr/>
            </p:nvSpPr>
            <p:spPr>
              <a:xfrm>
                <a:off x="10993132" y="5109339"/>
                <a:ext cx="377765" cy="523220"/>
              </a:xfrm>
              <a:prstGeom prst="rect">
                <a:avLst/>
              </a:prstGeom>
            </p:spPr>
            <p:txBody>
              <a:bodyPr wrap="square">
                <a:spAutoFit/>
              </a:bodyPr>
              <a:lstStyle/>
              <a:p>
                <a:pPr defTabSz="896171"/>
                <a:r>
                  <a:rPr lang="en-US" sz="2745" b="1" dirty="0">
                    <a:solidFill>
                      <a:srgbClr val="00188F"/>
                    </a:solidFill>
                  </a:rPr>
                  <a:t>$</a:t>
                </a:r>
                <a:endParaRPr lang="en-US" sz="2353" b="1" dirty="0">
                  <a:solidFill>
                    <a:srgbClr val="00188F"/>
                  </a:solidFill>
                </a:endParaRPr>
              </a:p>
            </p:txBody>
          </p:sp>
        </p:grpSp>
      </p:grpSp>
      <p:grpSp>
        <p:nvGrpSpPr>
          <p:cNvPr id="11" name="Local acct teams txt"/>
          <p:cNvGrpSpPr/>
          <p:nvPr/>
        </p:nvGrpSpPr>
        <p:grpSpPr>
          <a:xfrm>
            <a:off x="1" y="4991885"/>
            <a:ext cx="2817637" cy="376498"/>
            <a:chOff x="0" y="5575896"/>
            <a:chExt cx="2874137" cy="384048"/>
          </a:xfrm>
        </p:grpSpPr>
        <p:sp>
          <p:nvSpPr>
            <p:cNvPr id="219" name="TextBox 218"/>
            <p:cNvSpPr txBox="1"/>
            <p:nvPr/>
          </p:nvSpPr>
          <p:spPr>
            <a:xfrm>
              <a:off x="0" y="5575896"/>
              <a:ext cx="2874137" cy="384048"/>
            </a:xfrm>
            <a:prstGeom prst="rect">
              <a:avLst/>
            </a:prstGeom>
            <a:solidFill>
              <a:schemeClr val="tx2">
                <a:alpha val="95000"/>
              </a:schemeClr>
            </a:solidFill>
          </p:spPr>
          <p:txBody>
            <a:bodyPr wrap="square" lIns="313749"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24651">
                <a:spcBef>
                  <a:spcPct val="20000"/>
                </a:spcBef>
                <a:buSzPct val="80000"/>
              </a:pPr>
              <a:r>
                <a:rPr lang="en-US" sz="1765" b="1" dirty="0">
                  <a:gradFill>
                    <a:gsLst>
                      <a:gs pos="36283">
                        <a:srgbClr val="EFEFEF"/>
                      </a:gs>
                      <a:gs pos="28000">
                        <a:srgbClr val="EFEFEF"/>
                      </a:gs>
                    </a:gsLst>
                    <a:lin ang="5400000" scaled="0"/>
                  </a:gradFill>
                  <a:latin typeface="Segoe UI"/>
                </a:rPr>
                <a:t>Local account teams</a:t>
              </a:r>
            </a:p>
          </p:txBody>
        </p:sp>
        <p:sp>
          <p:nvSpPr>
            <p:cNvPr id="332" name="Freeform 237"/>
            <p:cNvSpPr>
              <a:spLocks noChangeAspect="1"/>
            </p:cNvSpPr>
            <p:nvPr/>
          </p:nvSpPr>
          <p:spPr bwMode="auto">
            <a:xfrm>
              <a:off x="2499564" y="564044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solidFill>
                <a:schemeClr val="bg1"/>
              </a:solidFill>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13" name="Group 12"/>
          <p:cNvGrpSpPr/>
          <p:nvPr/>
        </p:nvGrpSpPr>
        <p:grpSpPr>
          <a:xfrm>
            <a:off x="2950375" y="2432250"/>
            <a:ext cx="7479272" cy="2036112"/>
            <a:chOff x="3009535" y="2480525"/>
            <a:chExt cx="7629247" cy="2076940"/>
          </a:xfrm>
        </p:grpSpPr>
        <p:sp>
          <p:nvSpPr>
            <p:cNvPr id="2550" name="Oval 2549"/>
            <p:cNvSpPr/>
            <p:nvPr/>
          </p:nvSpPr>
          <p:spPr bwMode="auto">
            <a:xfrm>
              <a:off x="9696650" y="4393348"/>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55" name="Oval 2554"/>
            <p:cNvSpPr/>
            <p:nvPr/>
          </p:nvSpPr>
          <p:spPr bwMode="auto">
            <a:xfrm>
              <a:off x="3009535" y="3275974"/>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57" name="Oval 2556"/>
            <p:cNvSpPr/>
            <p:nvPr/>
          </p:nvSpPr>
          <p:spPr bwMode="auto">
            <a:xfrm>
              <a:off x="3567781" y="3507735"/>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58" name="Oval 2557"/>
            <p:cNvSpPr/>
            <p:nvPr/>
          </p:nvSpPr>
          <p:spPr bwMode="auto">
            <a:xfrm>
              <a:off x="3767932" y="3078531"/>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61" name="Oval 2560"/>
            <p:cNvSpPr/>
            <p:nvPr/>
          </p:nvSpPr>
          <p:spPr bwMode="auto">
            <a:xfrm>
              <a:off x="4143298" y="3287179"/>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64" name="Oval 2563"/>
            <p:cNvSpPr/>
            <p:nvPr/>
          </p:nvSpPr>
          <p:spPr bwMode="auto">
            <a:xfrm>
              <a:off x="6710873" y="2564930"/>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66" name="Oval 2565"/>
            <p:cNvSpPr/>
            <p:nvPr/>
          </p:nvSpPr>
          <p:spPr bwMode="auto">
            <a:xfrm>
              <a:off x="6310969" y="2480525"/>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2570" name="Oval 2569"/>
            <p:cNvSpPr/>
            <p:nvPr/>
          </p:nvSpPr>
          <p:spPr bwMode="auto">
            <a:xfrm>
              <a:off x="9777883" y="3651897"/>
              <a:ext cx="164117" cy="1641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34" name="Oval 333"/>
            <p:cNvSpPr/>
            <p:nvPr/>
          </p:nvSpPr>
          <p:spPr bwMode="auto">
            <a:xfrm>
              <a:off x="10436983" y="3097578"/>
              <a:ext cx="164117" cy="164117"/>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35" name="Oval 334"/>
            <p:cNvSpPr/>
            <p:nvPr/>
          </p:nvSpPr>
          <p:spPr bwMode="auto">
            <a:xfrm>
              <a:off x="10474665" y="3400886"/>
              <a:ext cx="164117" cy="164117"/>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grpSp>
        <p:nvGrpSpPr>
          <p:cNvPr id="4" name="Group 3"/>
          <p:cNvGrpSpPr/>
          <p:nvPr/>
        </p:nvGrpSpPr>
        <p:grpSpPr>
          <a:xfrm>
            <a:off x="4951847" y="3143916"/>
            <a:ext cx="5668790" cy="2536179"/>
            <a:chOff x="5051141" y="3206461"/>
            <a:chExt cx="5782461" cy="2587035"/>
          </a:xfrm>
        </p:grpSpPr>
        <p:sp>
          <p:nvSpPr>
            <p:cNvPr id="323" name="Oval 322"/>
            <p:cNvSpPr/>
            <p:nvPr/>
          </p:nvSpPr>
          <p:spPr bwMode="auto">
            <a:xfrm>
              <a:off x="9286499" y="3206461"/>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28" name="Oval 327"/>
            <p:cNvSpPr/>
            <p:nvPr/>
          </p:nvSpPr>
          <p:spPr bwMode="auto">
            <a:xfrm>
              <a:off x="9825853" y="3428995"/>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31" name="Oval 330"/>
            <p:cNvSpPr/>
            <p:nvPr/>
          </p:nvSpPr>
          <p:spPr bwMode="auto">
            <a:xfrm>
              <a:off x="10587427" y="5629379"/>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29" name="Oval 328"/>
            <p:cNvSpPr/>
            <p:nvPr/>
          </p:nvSpPr>
          <p:spPr bwMode="auto">
            <a:xfrm>
              <a:off x="5051141" y="5139108"/>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sp>
          <p:nvSpPr>
            <p:cNvPr id="333" name="Oval 332"/>
            <p:cNvSpPr/>
            <p:nvPr/>
          </p:nvSpPr>
          <p:spPr bwMode="auto">
            <a:xfrm>
              <a:off x="10669485" y="5133247"/>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139" y="-74691"/>
            <a:ext cx="5822602" cy="1339435"/>
          </a:xfrm>
          <a:prstGeom prst="rect">
            <a:avLst/>
          </a:prstGeom>
        </p:spPr>
      </p:pic>
      <p:sp>
        <p:nvSpPr>
          <p:cNvPr id="336" name="Rectangle 335"/>
          <p:cNvSpPr/>
          <p:nvPr/>
        </p:nvSpPr>
        <p:spPr>
          <a:xfrm>
            <a:off x="2368268" y="5302499"/>
            <a:ext cx="370339" cy="454420"/>
          </a:xfrm>
          <a:prstGeom prst="rect">
            <a:avLst/>
          </a:prstGeom>
        </p:spPr>
        <p:txBody>
          <a:bodyPr wrap="square">
            <a:spAutoFit/>
          </a:bodyPr>
          <a:lstStyle/>
          <a:p>
            <a:pPr defTabSz="896171"/>
            <a:endParaRPr lang="en-US" sz="2353" dirty="0">
              <a:solidFill>
                <a:srgbClr val="00188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55500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rtual machines - Windows Azure - Internet Explor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81" y="0"/>
            <a:ext cx="10462437" cy="6858000"/>
          </a:xfrm>
          <a:prstGeom prst="rect">
            <a:avLst/>
          </a:prstGeom>
        </p:spPr>
      </p:pic>
    </p:spTree>
    <p:extLst>
      <p:ext uri="{BB962C8B-B14F-4D97-AF65-F5344CB8AC3E}">
        <p14:creationId xmlns:p14="http://schemas.microsoft.com/office/powerpoint/2010/main" val="71319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rtual machines - Windows Azure - Internet Explor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81" y="0"/>
            <a:ext cx="10462437" cy="6858000"/>
          </a:xfrm>
          <a:prstGeom prst="rect">
            <a:avLst/>
          </a:prstGeom>
        </p:spPr>
      </p:pic>
    </p:spTree>
    <p:extLst>
      <p:ext uri="{BB962C8B-B14F-4D97-AF65-F5344CB8AC3E}">
        <p14:creationId xmlns:p14="http://schemas.microsoft.com/office/powerpoint/2010/main" val="3142948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rtual machines - Windows Azure - Internet Explor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81" y="0"/>
            <a:ext cx="10462437" cy="6858000"/>
          </a:xfrm>
          <a:prstGeom prst="rect">
            <a:avLst/>
          </a:prstGeom>
        </p:spPr>
      </p:pic>
    </p:spTree>
    <p:extLst>
      <p:ext uri="{BB962C8B-B14F-4D97-AF65-F5344CB8AC3E}">
        <p14:creationId xmlns:p14="http://schemas.microsoft.com/office/powerpoint/2010/main" val="3805896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ppet Node Manager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1376918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rtual machines - Windows Azure - Internet Explor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81" y="0"/>
            <a:ext cx="10462437" cy="6858000"/>
          </a:xfrm>
          <a:prstGeom prst="rect">
            <a:avLst/>
          </a:prstGeom>
        </p:spPr>
      </p:pic>
    </p:spTree>
    <p:extLst>
      <p:ext uri="{BB962C8B-B14F-4D97-AF65-F5344CB8AC3E}">
        <p14:creationId xmlns:p14="http://schemas.microsoft.com/office/powerpoint/2010/main" val="22642244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rtual machines - Windows Azure - Internet Explor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81" y="0"/>
            <a:ext cx="10462437" cy="6858000"/>
          </a:xfrm>
          <a:prstGeom prst="rect">
            <a:avLst/>
          </a:prstGeom>
        </p:spPr>
      </p:pic>
    </p:spTree>
    <p:extLst>
      <p:ext uri="{BB962C8B-B14F-4D97-AF65-F5344CB8AC3E}">
        <p14:creationId xmlns:p14="http://schemas.microsoft.com/office/powerpoint/2010/main" val="748037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opentech/windowsazure · Puppet Forge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1066960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mbuntu.cloudapp.net - PuTT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98" y="0"/>
            <a:ext cx="9546404" cy="6858000"/>
          </a:xfrm>
          <a:prstGeom prst="rect">
            <a:avLst/>
          </a:prstGeom>
        </p:spPr>
      </p:pic>
    </p:spTree>
    <p:extLst>
      <p:ext uri="{BB962C8B-B14F-4D97-AF65-F5344CB8AC3E}">
        <p14:creationId xmlns:p14="http://schemas.microsoft.com/office/powerpoint/2010/main" val="1208722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ppet Enterprise Console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6474686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ppet Node Manager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3039566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545283" y="3869079"/>
            <a:ext cx="4825424" cy="174169"/>
          </a:xfrm>
          <a:prstGeom prst="rect">
            <a:avLst/>
          </a:prstGeom>
          <a:pattFill prst="dkUpDiag">
            <a:fgClr>
              <a:srgbClr val="00B0F0"/>
            </a:fgClr>
            <a:bgClr>
              <a:schemeClr val="bg1"/>
            </a:bgClr>
          </a:pattFill>
          <a:ln w="9525" cap="flat" cmpd="sng" algn="ctr">
            <a:noFill/>
            <a:prstDash val="sysDash"/>
          </a:ln>
          <a:effectLst/>
        </p:spPr>
        <p:txBody>
          <a:bodyPr lIns="217598" tIns="76189" rIns="108799" bIns="76189" rtlCol="0" anchor="b" anchorCtr="0"/>
          <a:lstStyle/>
          <a:p>
            <a:pPr algn="r" defTabSz="1450240"/>
            <a:endParaRPr lang="en-US" sz="1500" dirty="0">
              <a:solidFill>
                <a:srgbClr val="505050">
                  <a:alpha val="99000"/>
                </a:srgbClr>
              </a:solidFill>
              <a:ea typeface="Segoe UI" pitchFamily="34" charset="0"/>
              <a:cs typeface="Segoe UI" pitchFamily="34" charset="0"/>
            </a:endParaRPr>
          </a:p>
        </p:txBody>
      </p:sp>
      <p:sp>
        <p:nvSpPr>
          <p:cNvPr id="119" name="small box shadow"/>
          <p:cNvSpPr/>
          <p:nvPr/>
        </p:nvSpPr>
        <p:spPr bwMode="auto">
          <a:xfrm>
            <a:off x="9621614" y="10343302"/>
            <a:ext cx="3529155" cy="412962"/>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27" tIns="45714" rIns="91427" bIns="45714" numCol="1" rtlCol="0" anchor="ctr" anchorCtr="0" compatLnSpc="1">
            <a:prstTxWarp prst="textNoShape">
              <a:avLst/>
            </a:prstTxWarp>
          </a:bodyPr>
          <a:lstStyle/>
          <a:p>
            <a:pPr algn="ctr" defTabSz="913850" fontAlgn="base">
              <a:spcBef>
                <a:spcPct val="0"/>
              </a:spcBef>
              <a:spcAft>
                <a:spcPct val="0"/>
              </a:spcAft>
            </a:pPr>
            <a:endParaRPr lang="en-US" sz="2166" dirty="0">
              <a:gradFill>
                <a:gsLst>
                  <a:gs pos="0">
                    <a:srgbClr val="FFFFFF"/>
                  </a:gs>
                  <a:gs pos="100000">
                    <a:srgbClr val="FFFFFF"/>
                  </a:gs>
                </a:gsLst>
                <a:lin ang="5400000" scaled="0"/>
              </a:gradFill>
            </a:endParaRPr>
          </a:p>
        </p:txBody>
      </p:sp>
      <p:sp>
        <p:nvSpPr>
          <p:cNvPr id="96" name="AutoShape 59"/>
          <p:cNvSpPr>
            <a:spLocks noChangeAspect="1" noChangeArrowheads="1" noTextEdit="1"/>
          </p:cNvSpPr>
          <p:nvPr/>
        </p:nvSpPr>
        <p:spPr bwMode="auto">
          <a:xfrm>
            <a:off x="548311" y="4117203"/>
            <a:ext cx="4794746" cy="17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 name="Freeform 68"/>
          <p:cNvSpPr>
            <a:spLocks noEditPoints="1"/>
          </p:cNvSpPr>
          <p:nvPr/>
        </p:nvSpPr>
        <p:spPr bwMode="auto">
          <a:xfrm>
            <a:off x="4595510" y="5403839"/>
            <a:ext cx="192547" cy="335009"/>
          </a:xfrm>
          <a:custGeom>
            <a:avLst/>
            <a:gdLst>
              <a:gd name="T0" fmla="*/ 24 w 73"/>
              <a:gd name="T1" fmla="*/ 84 h 127"/>
              <a:gd name="T2" fmla="*/ 24 w 73"/>
              <a:gd name="T3" fmla="*/ 127 h 127"/>
              <a:gd name="T4" fmla="*/ 0 w 73"/>
              <a:gd name="T5" fmla="*/ 127 h 127"/>
              <a:gd name="T6" fmla="*/ 0 w 73"/>
              <a:gd name="T7" fmla="*/ 0 h 127"/>
              <a:gd name="T8" fmla="*/ 36 w 73"/>
              <a:gd name="T9" fmla="*/ 0 h 127"/>
              <a:gd name="T10" fmla="*/ 63 w 73"/>
              <a:gd name="T11" fmla="*/ 10 h 127"/>
              <a:gd name="T12" fmla="*/ 73 w 73"/>
              <a:gd name="T13" fmla="*/ 40 h 127"/>
              <a:gd name="T14" fmla="*/ 62 w 73"/>
              <a:gd name="T15" fmla="*/ 72 h 127"/>
              <a:gd name="T16" fmla="*/ 34 w 73"/>
              <a:gd name="T17" fmla="*/ 84 h 127"/>
              <a:gd name="T18" fmla="*/ 24 w 73"/>
              <a:gd name="T19" fmla="*/ 84 h 127"/>
              <a:gd name="T20" fmla="*/ 24 w 73"/>
              <a:gd name="T21" fmla="*/ 21 h 127"/>
              <a:gd name="T22" fmla="*/ 24 w 73"/>
              <a:gd name="T23" fmla="*/ 63 h 127"/>
              <a:gd name="T24" fmla="*/ 32 w 73"/>
              <a:gd name="T25" fmla="*/ 63 h 127"/>
              <a:gd name="T26" fmla="*/ 48 w 73"/>
              <a:gd name="T27" fmla="*/ 42 h 127"/>
              <a:gd name="T28" fmla="*/ 44 w 73"/>
              <a:gd name="T29" fmla="*/ 26 h 127"/>
              <a:gd name="T30" fmla="*/ 32 w 73"/>
              <a:gd name="T31" fmla="*/ 21 h 127"/>
              <a:gd name="T32" fmla="*/ 24 w 73"/>
              <a:gd name="T33"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27">
                <a:moveTo>
                  <a:pt x="24" y="84"/>
                </a:moveTo>
                <a:cubicBezTo>
                  <a:pt x="24" y="127"/>
                  <a:pt x="24" y="127"/>
                  <a:pt x="24" y="127"/>
                </a:cubicBezTo>
                <a:cubicBezTo>
                  <a:pt x="0" y="127"/>
                  <a:pt x="0" y="127"/>
                  <a:pt x="0" y="127"/>
                </a:cubicBezTo>
                <a:cubicBezTo>
                  <a:pt x="0" y="0"/>
                  <a:pt x="0" y="0"/>
                  <a:pt x="0" y="0"/>
                </a:cubicBezTo>
                <a:cubicBezTo>
                  <a:pt x="36" y="0"/>
                  <a:pt x="36" y="0"/>
                  <a:pt x="36" y="0"/>
                </a:cubicBezTo>
                <a:cubicBezTo>
                  <a:pt x="48" y="0"/>
                  <a:pt x="57" y="3"/>
                  <a:pt x="63" y="10"/>
                </a:cubicBezTo>
                <a:cubicBezTo>
                  <a:pt x="70" y="17"/>
                  <a:pt x="73" y="27"/>
                  <a:pt x="73" y="40"/>
                </a:cubicBezTo>
                <a:cubicBezTo>
                  <a:pt x="73" y="53"/>
                  <a:pt x="70" y="63"/>
                  <a:pt x="62" y="72"/>
                </a:cubicBezTo>
                <a:cubicBezTo>
                  <a:pt x="55" y="80"/>
                  <a:pt x="46" y="84"/>
                  <a:pt x="34" y="84"/>
                </a:cubicBezTo>
                <a:lnTo>
                  <a:pt x="24" y="84"/>
                </a:lnTo>
                <a:close/>
                <a:moveTo>
                  <a:pt x="24" y="21"/>
                </a:moveTo>
                <a:cubicBezTo>
                  <a:pt x="24" y="63"/>
                  <a:pt x="24" y="63"/>
                  <a:pt x="24" y="63"/>
                </a:cubicBezTo>
                <a:cubicBezTo>
                  <a:pt x="32" y="63"/>
                  <a:pt x="32" y="63"/>
                  <a:pt x="32" y="63"/>
                </a:cubicBezTo>
                <a:cubicBezTo>
                  <a:pt x="43" y="63"/>
                  <a:pt x="48" y="56"/>
                  <a:pt x="48" y="42"/>
                </a:cubicBezTo>
                <a:cubicBezTo>
                  <a:pt x="48" y="35"/>
                  <a:pt x="47" y="30"/>
                  <a:pt x="44" y="26"/>
                </a:cubicBezTo>
                <a:cubicBezTo>
                  <a:pt x="41" y="23"/>
                  <a:pt x="37" y="21"/>
                  <a:pt x="32" y="21"/>
                </a:cubicBezTo>
                <a:lnTo>
                  <a:pt x="24" y="21"/>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 name="Freeform 69"/>
          <p:cNvSpPr>
            <a:spLocks noEditPoints="1"/>
          </p:cNvSpPr>
          <p:nvPr/>
        </p:nvSpPr>
        <p:spPr bwMode="auto">
          <a:xfrm>
            <a:off x="4780265" y="5403839"/>
            <a:ext cx="252648" cy="335009"/>
          </a:xfrm>
          <a:custGeom>
            <a:avLst/>
            <a:gdLst>
              <a:gd name="T0" fmla="*/ 70 w 96"/>
              <a:gd name="T1" fmla="*/ 127 h 127"/>
              <a:gd name="T2" fmla="*/ 63 w 96"/>
              <a:gd name="T3" fmla="*/ 96 h 127"/>
              <a:gd name="T4" fmla="*/ 32 w 96"/>
              <a:gd name="T5" fmla="*/ 96 h 127"/>
              <a:gd name="T6" fmla="*/ 25 w 96"/>
              <a:gd name="T7" fmla="*/ 127 h 127"/>
              <a:gd name="T8" fmla="*/ 0 w 96"/>
              <a:gd name="T9" fmla="*/ 127 h 127"/>
              <a:gd name="T10" fmla="*/ 35 w 96"/>
              <a:gd name="T11" fmla="*/ 0 h 127"/>
              <a:gd name="T12" fmla="*/ 63 w 96"/>
              <a:gd name="T13" fmla="*/ 0 h 127"/>
              <a:gd name="T14" fmla="*/ 96 w 96"/>
              <a:gd name="T15" fmla="*/ 127 h 127"/>
              <a:gd name="T16" fmla="*/ 70 w 96"/>
              <a:gd name="T17" fmla="*/ 127 h 127"/>
              <a:gd name="T18" fmla="*/ 51 w 96"/>
              <a:gd name="T19" fmla="*/ 36 h 127"/>
              <a:gd name="T20" fmla="*/ 49 w 96"/>
              <a:gd name="T21" fmla="*/ 23 h 127"/>
              <a:gd name="T22" fmla="*/ 48 w 96"/>
              <a:gd name="T23" fmla="*/ 20 h 127"/>
              <a:gd name="T24" fmla="*/ 48 w 96"/>
              <a:gd name="T25" fmla="*/ 20 h 127"/>
              <a:gd name="T26" fmla="*/ 45 w 96"/>
              <a:gd name="T27" fmla="*/ 36 h 127"/>
              <a:gd name="T28" fmla="*/ 36 w 96"/>
              <a:gd name="T29" fmla="*/ 77 h 127"/>
              <a:gd name="T30" fmla="*/ 59 w 96"/>
              <a:gd name="T31" fmla="*/ 77 h 127"/>
              <a:gd name="T32" fmla="*/ 51 w 96"/>
              <a:gd name="T33" fmla="*/ 3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7">
                <a:moveTo>
                  <a:pt x="70" y="127"/>
                </a:moveTo>
                <a:cubicBezTo>
                  <a:pt x="63" y="96"/>
                  <a:pt x="63" y="96"/>
                  <a:pt x="63" y="96"/>
                </a:cubicBezTo>
                <a:cubicBezTo>
                  <a:pt x="32" y="96"/>
                  <a:pt x="32" y="96"/>
                  <a:pt x="32" y="96"/>
                </a:cubicBezTo>
                <a:cubicBezTo>
                  <a:pt x="25" y="127"/>
                  <a:pt x="25" y="127"/>
                  <a:pt x="25" y="127"/>
                </a:cubicBezTo>
                <a:cubicBezTo>
                  <a:pt x="0" y="127"/>
                  <a:pt x="0" y="127"/>
                  <a:pt x="0" y="127"/>
                </a:cubicBezTo>
                <a:cubicBezTo>
                  <a:pt x="35" y="0"/>
                  <a:pt x="35" y="0"/>
                  <a:pt x="35" y="0"/>
                </a:cubicBezTo>
                <a:cubicBezTo>
                  <a:pt x="63" y="0"/>
                  <a:pt x="63" y="0"/>
                  <a:pt x="63" y="0"/>
                </a:cubicBezTo>
                <a:cubicBezTo>
                  <a:pt x="96" y="127"/>
                  <a:pt x="96" y="127"/>
                  <a:pt x="96" y="127"/>
                </a:cubicBezTo>
                <a:lnTo>
                  <a:pt x="70" y="127"/>
                </a:lnTo>
                <a:close/>
                <a:moveTo>
                  <a:pt x="51" y="36"/>
                </a:moveTo>
                <a:cubicBezTo>
                  <a:pt x="50" y="34"/>
                  <a:pt x="49" y="29"/>
                  <a:pt x="49" y="23"/>
                </a:cubicBezTo>
                <a:cubicBezTo>
                  <a:pt x="49" y="22"/>
                  <a:pt x="48" y="21"/>
                  <a:pt x="48" y="20"/>
                </a:cubicBezTo>
                <a:cubicBezTo>
                  <a:pt x="48" y="20"/>
                  <a:pt x="48" y="20"/>
                  <a:pt x="48" y="20"/>
                </a:cubicBezTo>
                <a:cubicBezTo>
                  <a:pt x="47" y="28"/>
                  <a:pt x="46" y="33"/>
                  <a:pt x="45" y="36"/>
                </a:cubicBezTo>
                <a:cubicBezTo>
                  <a:pt x="36" y="77"/>
                  <a:pt x="36" y="77"/>
                  <a:pt x="36" y="77"/>
                </a:cubicBezTo>
                <a:cubicBezTo>
                  <a:pt x="59" y="77"/>
                  <a:pt x="59" y="77"/>
                  <a:pt x="59" y="77"/>
                </a:cubicBezTo>
                <a:lnTo>
                  <a:pt x="51" y="36"/>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 name="Rectangle 70"/>
          <p:cNvSpPr>
            <a:spLocks noChangeArrowheads="1"/>
          </p:cNvSpPr>
          <p:nvPr/>
        </p:nvSpPr>
        <p:spPr bwMode="auto">
          <a:xfrm>
            <a:off x="5064078" y="5403839"/>
            <a:ext cx="63441" cy="335009"/>
          </a:xfrm>
          <a:prstGeom prst="rect">
            <a:avLst/>
          </a:pr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 name="Freeform 71"/>
          <p:cNvSpPr>
            <a:spLocks noEditPoints="1"/>
          </p:cNvSpPr>
          <p:nvPr/>
        </p:nvSpPr>
        <p:spPr bwMode="auto">
          <a:xfrm>
            <a:off x="5183167" y="5403839"/>
            <a:ext cx="223711" cy="335009"/>
          </a:xfrm>
          <a:custGeom>
            <a:avLst/>
            <a:gdLst>
              <a:gd name="T0" fmla="*/ 0 w 85"/>
              <a:gd name="T1" fmla="*/ 127 h 127"/>
              <a:gd name="T2" fmla="*/ 0 w 85"/>
              <a:gd name="T3" fmla="*/ 0 h 127"/>
              <a:gd name="T4" fmla="*/ 33 w 85"/>
              <a:gd name="T5" fmla="*/ 0 h 127"/>
              <a:gd name="T6" fmla="*/ 85 w 85"/>
              <a:gd name="T7" fmla="*/ 62 h 127"/>
              <a:gd name="T8" fmla="*/ 71 w 85"/>
              <a:gd name="T9" fmla="*/ 110 h 127"/>
              <a:gd name="T10" fmla="*/ 33 w 85"/>
              <a:gd name="T11" fmla="*/ 127 h 127"/>
              <a:gd name="T12" fmla="*/ 0 w 85"/>
              <a:gd name="T13" fmla="*/ 127 h 127"/>
              <a:gd name="T14" fmla="*/ 23 w 85"/>
              <a:gd name="T15" fmla="*/ 21 h 127"/>
              <a:gd name="T16" fmla="*/ 23 w 85"/>
              <a:gd name="T17" fmla="*/ 106 h 127"/>
              <a:gd name="T18" fmla="*/ 33 w 85"/>
              <a:gd name="T19" fmla="*/ 106 h 127"/>
              <a:gd name="T20" fmla="*/ 53 w 85"/>
              <a:gd name="T21" fmla="*/ 95 h 127"/>
              <a:gd name="T22" fmla="*/ 60 w 85"/>
              <a:gd name="T23" fmla="*/ 62 h 127"/>
              <a:gd name="T24" fmla="*/ 53 w 85"/>
              <a:gd name="T25" fmla="*/ 32 h 127"/>
              <a:gd name="T26" fmla="*/ 33 w 85"/>
              <a:gd name="T27" fmla="*/ 21 h 127"/>
              <a:gd name="T28" fmla="*/ 23 w 85"/>
              <a:gd name="T2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27">
                <a:moveTo>
                  <a:pt x="0" y="127"/>
                </a:moveTo>
                <a:cubicBezTo>
                  <a:pt x="0" y="0"/>
                  <a:pt x="0" y="0"/>
                  <a:pt x="0" y="0"/>
                </a:cubicBezTo>
                <a:cubicBezTo>
                  <a:pt x="33" y="0"/>
                  <a:pt x="33" y="0"/>
                  <a:pt x="33" y="0"/>
                </a:cubicBezTo>
                <a:cubicBezTo>
                  <a:pt x="67" y="0"/>
                  <a:pt x="85" y="21"/>
                  <a:pt x="85" y="62"/>
                </a:cubicBezTo>
                <a:cubicBezTo>
                  <a:pt x="85" y="82"/>
                  <a:pt x="80" y="98"/>
                  <a:pt x="71" y="110"/>
                </a:cubicBezTo>
                <a:cubicBezTo>
                  <a:pt x="62" y="122"/>
                  <a:pt x="49" y="127"/>
                  <a:pt x="33" y="127"/>
                </a:cubicBezTo>
                <a:lnTo>
                  <a:pt x="0" y="127"/>
                </a:lnTo>
                <a:close/>
                <a:moveTo>
                  <a:pt x="23" y="21"/>
                </a:moveTo>
                <a:cubicBezTo>
                  <a:pt x="23" y="106"/>
                  <a:pt x="23" y="106"/>
                  <a:pt x="23" y="106"/>
                </a:cubicBezTo>
                <a:cubicBezTo>
                  <a:pt x="33" y="106"/>
                  <a:pt x="33" y="106"/>
                  <a:pt x="33" y="106"/>
                </a:cubicBezTo>
                <a:cubicBezTo>
                  <a:pt x="41" y="106"/>
                  <a:pt x="48" y="102"/>
                  <a:pt x="53" y="95"/>
                </a:cubicBezTo>
                <a:cubicBezTo>
                  <a:pt x="57" y="87"/>
                  <a:pt x="60" y="76"/>
                  <a:pt x="60" y="62"/>
                </a:cubicBezTo>
                <a:cubicBezTo>
                  <a:pt x="60" y="49"/>
                  <a:pt x="57" y="39"/>
                  <a:pt x="53" y="32"/>
                </a:cubicBezTo>
                <a:cubicBezTo>
                  <a:pt x="48" y="25"/>
                  <a:pt x="42" y="21"/>
                  <a:pt x="33" y="21"/>
                </a:cubicBezTo>
                <a:lnTo>
                  <a:pt x="23" y="21"/>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 name="Freeform 72"/>
          <p:cNvSpPr>
            <a:spLocks/>
          </p:cNvSpPr>
          <p:nvPr/>
        </p:nvSpPr>
        <p:spPr bwMode="auto">
          <a:xfrm>
            <a:off x="4593284" y="5771123"/>
            <a:ext cx="50085" cy="102395"/>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9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2" y="30"/>
                  <a:pt x="12" y="29"/>
                  <a:pt x="12" y="28"/>
                </a:cubicBezTo>
                <a:cubicBezTo>
                  <a:pt x="12" y="27"/>
                  <a:pt x="12"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4" y="6"/>
                  <a:pt x="11" y="6"/>
                </a:cubicBezTo>
                <a:cubicBezTo>
                  <a:pt x="10" y="6"/>
                  <a:pt x="9" y="7"/>
                  <a:pt x="9" y="8"/>
                </a:cubicBezTo>
                <a:cubicBezTo>
                  <a:pt x="8" y="8"/>
                  <a:pt x="7" y="9"/>
                  <a:pt x="7" y="10"/>
                </a:cubicBezTo>
                <a:cubicBezTo>
                  <a:pt x="7" y="13"/>
                  <a:pt x="9" y="15"/>
                  <a:pt x="12" y="16"/>
                </a:cubicBezTo>
                <a:cubicBezTo>
                  <a:pt x="15"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 name="Freeform 73"/>
          <p:cNvSpPr>
            <a:spLocks/>
          </p:cNvSpPr>
          <p:nvPr/>
        </p:nvSpPr>
        <p:spPr bwMode="auto">
          <a:xfrm>
            <a:off x="4655611" y="5773351"/>
            <a:ext cx="57875" cy="100168"/>
          </a:xfrm>
          <a:custGeom>
            <a:avLst/>
            <a:gdLst>
              <a:gd name="T0" fmla="*/ 22 w 22"/>
              <a:gd name="T1" fmla="*/ 21 h 38"/>
              <a:gd name="T2" fmla="*/ 11 w 22"/>
              <a:gd name="T3" fmla="*/ 38 h 38"/>
              <a:gd name="T4" fmla="*/ 0 w 22"/>
              <a:gd name="T5" fmla="*/ 22 h 38"/>
              <a:gd name="T6" fmla="*/ 0 w 22"/>
              <a:gd name="T7" fmla="*/ 0 h 38"/>
              <a:gd name="T8" fmla="*/ 7 w 22"/>
              <a:gd name="T9" fmla="*/ 0 h 38"/>
              <a:gd name="T10" fmla="*/ 7 w 22"/>
              <a:gd name="T11" fmla="*/ 22 h 38"/>
              <a:gd name="T12" fmla="*/ 11 w 22"/>
              <a:gd name="T13" fmla="*/ 31 h 38"/>
              <a:gd name="T14" fmla="*/ 14 w 22"/>
              <a:gd name="T15" fmla="*/ 29 h 38"/>
              <a:gd name="T16" fmla="*/ 15 w 22"/>
              <a:gd name="T17" fmla="*/ 23 h 38"/>
              <a:gd name="T18" fmla="*/ 15 w 22"/>
              <a:gd name="T19" fmla="*/ 0 h 38"/>
              <a:gd name="T20" fmla="*/ 22 w 22"/>
              <a:gd name="T21" fmla="*/ 0 h 38"/>
              <a:gd name="T22" fmla="*/ 22 w 22"/>
              <a:gd name="T2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8">
                <a:moveTo>
                  <a:pt x="22" y="21"/>
                </a:moveTo>
                <a:cubicBezTo>
                  <a:pt x="22" y="32"/>
                  <a:pt x="18" y="38"/>
                  <a:pt x="11" y="38"/>
                </a:cubicBezTo>
                <a:cubicBezTo>
                  <a:pt x="3" y="38"/>
                  <a:pt x="0" y="32"/>
                  <a:pt x="0" y="22"/>
                </a:cubicBezTo>
                <a:cubicBezTo>
                  <a:pt x="0" y="0"/>
                  <a:pt x="0" y="0"/>
                  <a:pt x="0" y="0"/>
                </a:cubicBezTo>
                <a:cubicBezTo>
                  <a:pt x="7" y="0"/>
                  <a:pt x="7" y="0"/>
                  <a:pt x="7" y="0"/>
                </a:cubicBezTo>
                <a:cubicBezTo>
                  <a:pt x="7" y="22"/>
                  <a:pt x="7" y="22"/>
                  <a:pt x="7" y="22"/>
                </a:cubicBezTo>
                <a:cubicBezTo>
                  <a:pt x="7" y="28"/>
                  <a:pt x="8" y="31"/>
                  <a:pt x="11" y="31"/>
                </a:cubicBezTo>
                <a:cubicBezTo>
                  <a:pt x="12" y="31"/>
                  <a:pt x="14" y="31"/>
                  <a:pt x="14" y="29"/>
                </a:cubicBezTo>
                <a:cubicBezTo>
                  <a:pt x="15" y="28"/>
                  <a:pt x="15" y="26"/>
                  <a:pt x="15" y="23"/>
                </a:cubicBezTo>
                <a:cubicBezTo>
                  <a:pt x="15" y="0"/>
                  <a:pt x="15" y="0"/>
                  <a:pt x="15" y="0"/>
                </a:cubicBezTo>
                <a:cubicBezTo>
                  <a:pt x="22" y="0"/>
                  <a:pt x="22" y="0"/>
                  <a:pt x="22" y="0"/>
                </a:cubicBezTo>
                <a:lnTo>
                  <a:pt x="22" y="21"/>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 name="Freeform 74"/>
          <p:cNvSpPr>
            <a:spLocks noEditPoints="1"/>
          </p:cNvSpPr>
          <p:nvPr/>
        </p:nvSpPr>
        <p:spPr bwMode="auto">
          <a:xfrm>
            <a:off x="4730181" y="5773350"/>
            <a:ext cx="57875" cy="97943"/>
          </a:xfrm>
          <a:custGeom>
            <a:avLst/>
            <a:gdLst>
              <a:gd name="T0" fmla="*/ 0 w 22"/>
              <a:gd name="T1" fmla="*/ 37 h 37"/>
              <a:gd name="T2" fmla="*/ 0 w 22"/>
              <a:gd name="T3" fmla="*/ 0 h 37"/>
              <a:gd name="T4" fmla="*/ 11 w 22"/>
              <a:gd name="T5" fmla="*/ 0 h 37"/>
              <a:gd name="T6" fmla="*/ 21 w 22"/>
              <a:gd name="T7" fmla="*/ 9 h 37"/>
              <a:gd name="T8" fmla="*/ 19 w 22"/>
              <a:gd name="T9" fmla="*/ 14 h 37"/>
              <a:gd name="T10" fmla="*/ 15 w 22"/>
              <a:gd name="T11" fmla="*/ 17 h 37"/>
              <a:gd name="T12" fmla="*/ 15 w 22"/>
              <a:gd name="T13" fmla="*/ 17 h 37"/>
              <a:gd name="T14" fmla="*/ 20 w 22"/>
              <a:gd name="T15" fmla="*/ 20 h 37"/>
              <a:gd name="T16" fmla="*/ 22 w 22"/>
              <a:gd name="T17" fmla="*/ 26 h 37"/>
              <a:gd name="T18" fmla="*/ 19 w 22"/>
              <a:gd name="T19" fmla="*/ 34 h 37"/>
              <a:gd name="T20" fmla="*/ 12 w 22"/>
              <a:gd name="T21" fmla="*/ 37 h 37"/>
              <a:gd name="T22" fmla="*/ 0 w 22"/>
              <a:gd name="T23" fmla="*/ 37 h 37"/>
              <a:gd name="T24" fmla="*/ 7 w 22"/>
              <a:gd name="T25" fmla="*/ 6 h 37"/>
              <a:gd name="T26" fmla="*/ 7 w 22"/>
              <a:gd name="T27" fmla="*/ 15 h 37"/>
              <a:gd name="T28" fmla="*/ 10 w 22"/>
              <a:gd name="T29" fmla="*/ 15 h 37"/>
              <a:gd name="T30" fmla="*/ 13 w 22"/>
              <a:gd name="T31" fmla="*/ 14 h 37"/>
              <a:gd name="T32" fmla="*/ 14 w 22"/>
              <a:gd name="T33" fmla="*/ 10 h 37"/>
              <a:gd name="T34" fmla="*/ 9 w 22"/>
              <a:gd name="T35" fmla="*/ 6 h 37"/>
              <a:gd name="T36" fmla="*/ 7 w 22"/>
              <a:gd name="T37" fmla="*/ 6 h 37"/>
              <a:gd name="T38" fmla="*/ 7 w 22"/>
              <a:gd name="T39" fmla="*/ 21 h 37"/>
              <a:gd name="T40" fmla="*/ 7 w 22"/>
              <a:gd name="T41" fmla="*/ 31 h 37"/>
              <a:gd name="T42" fmla="*/ 10 w 22"/>
              <a:gd name="T43" fmla="*/ 31 h 37"/>
              <a:gd name="T44" fmla="*/ 14 w 22"/>
              <a:gd name="T45" fmla="*/ 29 h 37"/>
              <a:gd name="T46" fmla="*/ 15 w 22"/>
              <a:gd name="T47" fmla="*/ 26 h 37"/>
              <a:gd name="T48" fmla="*/ 14 w 22"/>
              <a:gd name="T49" fmla="*/ 22 h 37"/>
              <a:gd name="T50" fmla="*/ 10 w 22"/>
              <a:gd name="T51" fmla="*/ 21 h 37"/>
              <a:gd name="T52" fmla="*/ 7 w 22"/>
              <a:gd name="T53"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37">
                <a:moveTo>
                  <a:pt x="0" y="37"/>
                </a:moveTo>
                <a:cubicBezTo>
                  <a:pt x="0" y="0"/>
                  <a:pt x="0" y="0"/>
                  <a:pt x="0" y="0"/>
                </a:cubicBezTo>
                <a:cubicBezTo>
                  <a:pt x="11" y="0"/>
                  <a:pt x="11" y="0"/>
                  <a:pt x="11" y="0"/>
                </a:cubicBezTo>
                <a:cubicBezTo>
                  <a:pt x="18" y="0"/>
                  <a:pt x="21" y="3"/>
                  <a:pt x="21" y="9"/>
                </a:cubicBezTo>
                <a:cubicBezTo>
                  <a:pt x="21" y="11"/>
                  <a:pt x="20" y="12"/>
                  <a:pt x="19" y="14"/>
                </a:cubicBezTo>
                <a:cubicBezTo>
                  <a:pt x="18" y="15"/>
                  <a:pt x="17" y="16"/>
                  <a:pt x="15" y="17"/>
                </a:cubicBezTo>
                <a:cubicBezTo>
                  <a:pt x="15" y="17"/>
                  <a:pt x="15" y="17"/>
                  <a:pt x="15" y="17"/>
                </a:cubicBezTo>
                <a:cubicBezTo>
                  <a:pt x="17" y="17"/>
                  <a:pt x="19" y="18"/>
                  <a:pt x="20" y="20"/>
                </a:cubicBezTo>
                <a:cubicBezTo>
                  <a:pt x="21" y="22"/>
                  <a:pt x="22" y="24"/>
                  <a:pt x="22" y="26"/>
                </a:cubicBezTo>
                <a:cubicBezTo>
                  <a:pt x="22" y="29"/>
                  <a:pt x="21" y="32"/>
                  <a:pt x="19" y="34"/>
                </a:cubicBezTo>
                <a:cubicBezTo>
                  <a:pt x="18" y="36"/>
                  <a:pt x="15" y="37"/>
                  <a:pt x="12" y="37"/>
                </a:cubicBezTo>
                <a:lnTo>
                  <a:pt x="0" y="37"/>
                </a:lnTo>
                <a:close/>
                <a:moveTo>
                  <a:pt x="7" y="6"/>
                </a:moveTo>
                <a:cubicBezTo>
                  <a:pt x="7" y="15"/>
                  <a:pt x="7" y="15"/>
                  <a:pt x="7" y="15"/>
                </a:cubicBezTo>
                <a:cubicBezTo>
                  <a:pt x="10" y="15"/>
                  <a:pt x="10" y="15"/>
                  <a:pt x="10" y="15"/>
                </a:cubicBezTo>
                <a:cubicBezTo>
                  <a:pt x="11" y="15"/>
                  <a:pt x="12" y="14"/>
                  <a:pt x="13" y="14"/>
                </a:cubicBezTo>
                <a:cubicBezTo>
                  <a:pt x="13" y="13"/>
                  <a:pt x="14" y="12"/>
                  <a:pt x="14" y="10"/>
                </a:cubicBezTo>
                <a:cubicBezTo>
                  <a:pt x="14" y="7"/>
                  <a:pt x="12" y="6"/>
                  <a:pt x="9" y="6"/>
                </a:cubicBezTo>
                <a:lnTo>
                  <a:pt x="7" y="6"/>
                </a:lnTo>
                <a:close/>
                <a:moveTo>
                  <a:pt x="7" y="21"/>
                </a:moveTo>
                <a:cubicBezTo>
                  <a:pt x="7" y="31"/>
                  <a:pt x="7" y="31"/>
                  <a:pt x="7" y="31"/>
                </a:cubicBezTo>
                <a:cubicBezTo>
                  <a:pt x="10" y="31"/>
                  <a:pt x="10" y="31"/>
                  <a:pt x="10" y="31"/>
                </a:cubicBezTo>
                <a:cubicBezTo>
                  <a:pt x="12" y="31"/>
                  <a:pt x="13" y="30"/>
                  <a:pt x="14" y="29"/>
                </a:cubicBezTo>
                <a:cubicBezTo>
                  <a:pt x="14" y="29"/>
                  <a:pt x="15" y="27"/>
                  <a:pt x="15" y="26"/>
                </a:cubicBezTo>
                <a:cubicBezTo>
                  <a:pt x="15" y="24"/>
                  <a:pt x="14" y="23"/>
                  <a:pt x="14" y="22"/>
                </a:cubicBezTo>
                <a:cubicBezTo>
                  <a:pt x="13" y="21"/>
                  <a:pt x="12" y="21"/>
                  <a:pt x="10" y="21"/>
                </a:cubicBezTo>
                <a:lnTo>
                  <a:pt x="7" y="21"/>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 name="Freeform 75"/>
          <p:cNvSpPr>
            <a:spLocks/>
          </p:cNvSpPr>
          <p:nvPr/>
        </p:nvSpPr>
        <p:spPr bwMode="auto">
          <a:xfrm>
            <a:off x="4798073" y="5771123"/>
            <a:ext cx="50085" cy="102395"/>
          </a:xfrm>
          <a:custGeom>
            <a:avLst/>
            <a:gdLst>
              <a:gd name="T0" fmla="*/ 0 w 19"/>
              <a:gd name="T1" fmla="*/ 37 h 39"/>
              <a:gd name="T2" fmla="*/ 0 w 19"/>
              <a:gd name="T3" fmla="*/ 29 h 39"/>
              <a:gd name="T4" fmla="*/ 7 w 19"/>
              <a:gd name="T5" fmla="*/ 32 h 39"/>
              <a:gd name="T6" fmla="*/ 10 w 19"/>
              <a:gd name="T7" fmla="*/ 31 h 39"/>
              <a:gd name="T8" fmla="*/ 11 w 19"/>
              <a:gd name="T9" fmla="*/ 28 h 39"/>
              <a:gd name="T10" fmla="*/ 10 w 19"/>
              <a:gd name="T11" fmla="*/ 25 h 39"/>
              <a:gd name="T12" fmla="*/ 6 w 19"/>
              <a:gd name="T13" fmla="*/ 22 h 39"/>
              <a:gd name="T14" fmla="*/ 0 w 19"/>
              <a:gd name="T15" fmla="*/ 11 h 39"/>
              <a:gd name="T16" fmla="*/ 2 w 19"/>
              <a:gd name="T17" fmla="*/ 3 h 39"/>
              <a:gd name="T18" fmla="*/ 10 w 19"/>
              <a:gd name="T19" fmla="*/ 0 h 39"/>
              <a:gd name="T20" fmla="*/ 17 w 19"/>
              <a:gd name="T21" fmla="*/ 1 h 39"/>
              <a:gd name="T22" fmla="*/ 17 w 19"/>
              <a:gd name="T23" fmla="*/ 8 h 39"/>
              <a:gd name="T24" fmla="*/ 11 w 19"/>
              <a:gd name="T25" fmla="*/ 6 h 39"/>
              <a:gd name="T26" fmla="*/ 8 w 19"/>
              <a:gd name="T27" fmla="*/ 8 h 39"/>
              <a:gd name="T28" fmla="*/ 7 w 19"/>
              <a:gd name="T29" fmla="*/ 10 h 39"/>
              <a:gd name="T30" fmla="*/ 11 w 19"/>
              <a:gd name="T31" fmla="*/ 16 h 39"/>
              <a:gd name="T32" fmla="*/ 17 w 19"/>
              <a:gd name="T33" fmla="*/ 22 h 39"/>
              <a:gd name="T34" fmla="*/ 19 w 19"/>
              <a:gd name="T35" fmla="*/ 28 h 39"/>
              <a:gd name="T36" fmla="*/ 16 w 19"/>
              <a:gd name="T37" fmla="*/ 36 h 39"/>
              <a:gd name="T38" fmla="*/ 8 w 19"/>
              <a:gd name="T39" fmla="*/ 39 h 39"/>
              <a:gd name="T40" fmla="*/ 3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2" y="31"/>
                  <a:pt x="5" y="32"/>
                  <a:pt x="7" y="32"/>
                </a:cubicBezTo>
                <a:cubicBezTo>
                  <a:pt x="9" y="32"/>
                  <a:pt x="10" y="32"/>
                  <a:pt x="10" y="31"/>
                </a:cubicBezTo>
                <a:cubicBezTo>
                  <a:pt x="11" y="30"/>
                  <a:pt x="11" y="29"/>
                  <a:pt x="11" y="28"/>
                </a:cubicBezTo>
                <a:cubicBezTo>
                  <a:pt x="11" y="27"/>
                  <a:pt x="11" y="26"/>
                  <a:pt x="10" y="25"/>
                </a:cubicBezTo>
                <a:cubicBezTo>
                  <a:pt x="10" y="24"/>
                  <a:pt x="8" y="23"/>
                  <a:pt x="6" y="22"/>
                </a:cubicBezTo>
                <a:cubicBezTo>
                  <a:pt x="2" y="19"/>
                  <a:pt x="0" y="16"/>
                  <a:pt x="0" y="11"/>
                </a:cubicBezTo>
                <a:cubicBezTo>
                  <a:pt x="0" y="8"/>
                  <a:pt x="1" y="5"/>
                  <a:pt x="2" y="3"/>
                </a:cubicBezTo>
                <a:cubicBezTo>
                  <a:pt x="4" y="1"/>
                  <a:pt x="7" y="0"/>
                  <a:pt x="10" y="0"/>
                </a:cubicBezTo>
                <a:cubicBezTo>
                  <a:pt x="13" y="0"/>
                  <a:pt x="15" y="1"/>
                  <a:pt x="17" y="1"/>
                </a:cubicBezTo>
                <a:cubicBezTo>
                  <a:pt x="17" y="8"/>
                  <a:pt x="17" y="8"/>
                  <a:pt x="17" y="8"/>
                </a:cubicBezTo>
                <a:cubicBezTo>
                  <a:pt x="15" y="7"/>
                  <a:pt x="13" y="6"/>
                  <a:pt x="11" y="6"/>
                </a:cubicBezTo>
                <a:cubicBezTo>
                  <a:pt x="10" y="6"/>
                  <a:pt x="9" y="7"/>
                  <a:pt x="8" y="8"/>
                </a:cubicBezTo>
                <a:cubicBezTo>
                  <a:pt x="7" y="8"/>
                  <a:pt x="7" y="9"/>
                  <a:pt x="7" y="10"/>
                </a:cubicBezTo>
                <a:cubicBezTo>
                  <a:pt x="7" y="13"/>
                  <a:pt x="8" y="15"/>
                  <a:pt x="11" y="16"/>
                </a:cubicBezTo>
                <a:cubicBezTo>
                  <a:pt x="14" y="18"/>
                  <a:pt x="16" y="20"/>
                  <a:pt x="17" y="22"/>
                </a:cubicBezTo>
                <a:cubicBezTo>
                  <a:pt x="18" y="23"/>
                  <a:pt x="19" y="25"/>
                  <a:pt x="19" y="28"/>
                </a:cubicBezTo>
                <a:cubicBezTo>
                  <a:pt x="19" y="31"/>
                  <a:pt x="18" y="34"/>
                  <a:pt x="16" y="36"/>
                </a:cubicBezTo>
                <a:cubicBezTo>
                  <a:pt x="14" y="38"/>
                  <a:pt x="11" y="39"/>
                  <a:pt x="8" y="39"/>
                </a:cubicBezTo>
                <a:cubicBezTo>
                  <a:pt x="6" y="39"/>
                  <a:pt x="5" y="38"/>
                  <a:pt x="3" y="38"/>
                </a:cubicBezTo>
                <a:cubicBezTo>
                  <a:pt x="2" y="38"/>
                  <a:pt x="1" y="37"/>
                  <a:pt x="0" y="37"/>
                </a:cubicBez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 name="Freeform 76"/>
          <p:cNvSpPr>
            <a:spLocks/>
          </p:cNvSpPr>
          <p:nvPr/>
        </p:nvSpPr>
        <p:spPr bwMode="auto">
          <a:xfrm>
            <a:off x="4855949" y="5771123"/>
            <a:ext cx="55649" cy="102395"/>
          </a:xfrm>
          <a:custGeom>
            <a:avLst/>
            <a:gdLst>
              <a:gd name="T0" fmla="*/ 21 w 21"/>
              <a:gd name="T1" fmla="*/ 37 h 39"/>
              <a:gd name="T2" fmla="*/ 14 w 21"/>
              <a:gd name="T3" fmla="*/ 39 h 39"/>
              <a:gd name="T4" fmla="*/ 4 w 21"/>
              <a:gd name="T5" fmla="*/ 34 h 39"/>
              <a:gd name="T6" fmla="*/ 0 w 21"/>
              <a:gd name="T7" fmla="*/ 20 h 39"/>
              <a:gd name="T8" fmla="*/ 4 w 21"/>
              <a:gd name="T9" fmla="*/ 5 h 39"/>
              <a:gd name="T10" fmla="*/ 15 w 21"/>
              <a:gd name="T11" fmla="*/ 0 h 39"/>
              <a:gd name="T12" fmla="*/ 21 w 21"/>
              <a:gd name="T13" fmla="*/ 1 h 39"/>
              <a:gd name="T14" fmla="*/ 21 w 21"/>
              <a:gd name="T15" fmla="*/ 8 h 39"/>
              <a:gd name="T16" fmla="*/ 15 w 21"/>
              <a:gd name="T17" fmla="*/ 6 h 39"/>
              <a:gd name="T18" fmla="*/ 9 w 21"/>
              <a:gd name="T19" fmla="*/ 10 h 39"/>
              <a:gd name="T20" fmla="*/ 7 w 21"/>
              <a:gd name="T21" fmla="*/ 20 h 39"/>
              <a:gd name="T22" fmla="*/ 9 w 21"/>
              <a:gd name="T23" fmla="*/ 29 h 39"/>
              <a:gd name="T24" fmla="*/ 15 w 21"/>
              <a:gd name="T25" fmla="*/ 32 h 39"/>
              <a:gd name="T26" fmla="*/ 21 w 21"/>
              <a:gd name="T27" fmla="*/ 30 h 39"/>
              <a:gd name="T28" fmla="*/ 21 w 21"/>
              <a:gd name="T2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9">
                <a:moveTo>
                  <a:pt x="21" y="37"/>
                </a:moveTo>
                <a:cubicBezTo>
                  <a:pt x="19" y="38"/>
                  <a:pt x="17" y="39"/>
                  <a:pt x="14" y="39"/>
                </a:cubicBezTo>
                <a:cubicBezTo>
                  <a:pt x="10" y="39"/>
                  <a:pt x="6" y="37"/>
                  <a:pt x="4" y="34"/>
                </a:cubicBezTo>
                <a:cubicBezTo>
                  <a:pt x="1" y="30"/>
                  <a:pt x="0" y="26"/>
                  <a:pt x="0" y="20"/>
                </a:cubicBezTo>
                <a:cubicBezTo>
                  <a:pt x="0" y="14"/>
                  <a:pt x="1" y="9"/>
                  <a:pt x="4" y="5"/>
                </a:cubicBezTo>
                <a:cubicBezTo>
                  <a:pt x="7" y="2"/>
                  <a:pt x="10" y="0"/>
                  <a:pt x="15" y="0"/>
                </a:cubicBezTo>
                <a:cubicBezTo>
                  <a:pt x="17" y="0"/>
                  <a:pt x="19" y="0"/>
                  <a:pt x="21" y="1"/>
                </a:cubicBezTo>
                <a:cubicBezTo>
                  <a:pt x="21" y="8"/>
                  <a:pt x="21" y="8"/>
                  <a:pt x="21" y="8"/>
                </a:cubicBezTo>
                <a:cubicBezTo>
                  <a:pt x="19" y="7"/>
                  <a:pt x="17" y="6"/>
                  <a:pt x="15" y="6"/>
                </a:cubicBezTo>
                <a:cubicBezTo>
                  <a:pt x="13" y="6"/>
                  <a:pt x="11" y="8"/>
                  <a:pt x="9" y="10"/>
                </a:cubicBezTo>
                <a:cubicBezTo>
                  <a:pt x="8" y="12"/>
                  <a:pt x="7" y="15"/>
                  <a:pt x="7" y="20"/>
                </a:cubicBezTo>
                <a:cubicBezTo>
                  <a:pt x="7" y="24"/>
                  <a:pt x="8" y="27"/>
                  <a:pt x="9" y="29"/>
                </a:cubicBezTo>
                <a:cubicBezTo>
                  <a:pt x="11" y="31"/>
                  <a:pt x="13" y="32"/>
                  <a:pt x="15" y="32"/>
                </a:cubicBezTo>
                <a:cubicBezTo>
                  <a:pt x="17" y="32"/>
                  <a:pt x="19" y="32"/>
                  <a:pt x="21" y="30"/>
                </a:cubicBezTo>
                <a:lnTo>
                  <a:pt x="21" y="37"/>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 name="Freeform 77"/>
          <p:cNvSpPr>
            <a:spLocks noEditPoints="1"/>
          </p:cNvSpPr>
          <p:nvPr/>
        </p:nvSpPr>
        <p:spPr bwMode="auto">
          <a:xfrm>
            <a:off x="4924954" y="5773350"/>
            <a:ext cx="60101" cy="97943"/>
          </a:xfrm>
          <a:custGeom>
            <a:avLst/>
            <a:gdLst>
              <a:gd name="T0" fmla="*/ 15 w 23"/>
              <a:gd name="T1" fmla="*/ 37 h 37"/>
              <a:gd name="T2" fmla="*/ 12 w 23"/>
              <a:gd name="T3" fmla="*/ 28 h 37"/>
              <a:gd name="T4" fmla="*/ 8 w 23"/>
              <a:gd name="T5" fmla="*/ 23 h 37"/>
              <a:gd name="T6" fmla="*/ 7 w 23"/>
              <a:gd name="T7" fmla="*/ 23 h 37"/>
              <a:gd name="T8" fmla="*/ 7 w 23"/>
              <a:gd name="T9" fmla="*/ 37 h 37"/>
              <a:gd name="T10" fmla="*/ 0 w 23"/>
              <a:gd name="T11" fmla="*/ 37 h 37"/>
              <a:gd name="T12" fmla="*/ 0 w 23"/>
              <a:gd name="T13" fmla="*/ 0 h 37"/>
              <a:gd name="T14" fmla="*/ 10 w 23"/>
              <a:gd name="T15" fmla="*/ 0 h 37"/>
              <a:gd name="T16" fmla="*/ 21 w 23"/>
              <a:gd name="T17" fmla="*/ 10 h 37"/>
              <a:gd name="T18" fmla="*/ 15 w 23"/>
              <a:gd name="T19" fmla="*/ 20 h 37"/>
              <a:gd name="T20" fmla="*/ 15 w 23"/>
              <a:gd name="T21" fmla="*/ 20 h 37"/>
              <a:gd name="T22" fmla="*/ 19 w 23"/>
              <a:gd name="T23" fmla="*/ 27 h 37"/>
              <a:gd name="T24" fmla="*/ 23 w 23"/>
              <a:gd name="T25" fmla="*/ 37 h 37"/>
              <a:gd name="T26" fmla="*/ 15 w 23"/>
              <a:gd name="T27" fmla="*/ 37 h 37"/>
              <a:gd name="T28" fmla="*/ 7 w 23"/>
              <a:gd name="T29" fmla="*/ 6 h 37"/>
              <a:gd name="T30" fmla="*/ 7 w 23"/>
              <a:gd name="T31" fmla="*/ 17 h 37"/>
              <a:gd name="T32" fmla="*/ 9 w 23"/>
              <a:gd name="T33" fmla="*/ 17 h 37"/>
              <a:gd name="T34" fmla="*/ 13 w 23"/>
              <a:gd name="T35" fmla="*/ 15 h 37"/>
              <a:gd name="T36" fmla="*/ 14 w 23"/>
              <a:gd name="T37" fmla="*/ 11 h 37"/>
              <a:gd name="T38" fmla="*/ 13 w 23"/>
              <a:gd name="T39" fmla="*/ 7 h 37"/>
              <a:gd name="T40" fmla="*/ 9 w 23"/>
              <a:gd name="T41" fmla="*/ 6 h 37"/>
              <a:gd name="T42" fmla="*/ 7 w 23"/>
              <a:gd name="T4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7">
                <a:moveTo>
                  <a:pt x="15" y="37"/>
                </a:moveTo>
                <a:cubicBezTo>
                  <a:pt x="12" y="28"/>
                  <a:pt x="12" y="28"/>
                  <a:pt x="12" y="28"/>
                </a:cubicBezTo>
                <a:cubicBezTo>
                  <a:pt x="11" y="24"/>
                  <a:pt x="10" y="23"/>
                  <a:pt x="8" y="23"/>
                </a:cubicBezTo>
                <a:cubicBezTo>
                  <a:pt x="7" y="23"/>
                  <a:pt x="7" y="23"/>
                  <a:pt x="7" y="23"/>
                </a:cubicBezTo>
                <a:cubicBezTo>
                  <a:pt x="7" y="37"/>
                  <a:pt x="7" y="37"/>
                  <a:pt x="7" y="37"/>
                </a:cubicBezTo>
                <a:cubicBezTo>
                  <a:pt x="0" y="37"/>
                  <a:pt x="0" y="37"/>
                  <a:pt x="0" y="37"/>
                </a:cubicBezTo>
                <a:cubicBezTo>
                  <a:pt x="0" y="0"/>
                  <a:pt x="0" y="0"/>
                  <a:pt x="0" y="0"/>
                </a:cubicBezTo>
                <a:cubicBezTo>
                  <a:pt x="10" y="0"/>
                  <a:pt x="10" y="0"/>
                  <a:pt x="10" y="0"/>
                </a:cubicBezTo>
                <a:cubicBezTo>
                  <a:pt x="17" y="0"/>
                  <a:pt x="21" y="3"/>
                  <a:pt x="21" y="10"/>
                </a:cubicBezTo>
                <a:cubicBezTo>
                  <a:pt x="21" y="15"/>
                  <a:pt x="19" y="18"/>
                  <a:pt x="15" y="20"/>
                </a:cubicBezTo>
                <a:cubicBezTo>
                  <a:pt x="15" y="20"/>
                  <a:pt x="15" y="20"/>
                  <a:pt x="15" y="20"/>
                </a:cubicBezTo>
                <a:cubicBezTo>
                  <a:pt x="17" y="21"/>
                  <a:pt x="18" y="23"/>
                  <a:pt x="19" y="27"/>
                </a:cubicBezTo>
                <a:cubicBezTo>
                  <a:pt x="23" y="37"/>
                  <a:pt x="23" y="37"/>
                  <a:pt x="23" y="37"/>
                </a:cubicBezTo>
                <a:lnTo>
                  <a:pt x="15" y="37"/>
                </a:lnTo>
                <a:close/>
                <a:moveTo>
                  <a:pt x="7" y="6"/>
                </a:moveTo>
                <a:cubicBezTo>
                  <a:pt x="7" y="17"/>
                  <a:pt x="7" y="17"/>
                  <a:pt x="7" y="17"/>
                </a:cubicBezTo>
                <a:cubicBezTo>
                  <a:pt x="9" y="17"/>
                  <a:pt x="9" y="17"/>
                  <a:pt x="9" y="17"/>
                </a:cubicBezTo>
                <a:cubicBezTo>
                  <a:pt x="11" y="17"/>
                  <a:pt x="12" y="16"/>
                  <a:pt x="13" y="15"/>
                </a:cubicBezTo>
                <a:cubicBezTo>
                  <a:pt x="13" y="14"/>
                  <a:pt x="14" y="12"/>
                  <a:pt x="14" y="11"/>
                </a:cubicBezTo>
                <a:cubicBezTo>
                  <a:pt x="14" y="9"/>
                  <a:pt x="13" y="8"/>
                  <a:pt x="13" y="7"/>
                </a:cubicBezTo>
                <a:cubicBezTo>
                  <a:pt x="12" y="6"/>
                  <a:pt x="11" y="6"/>
                  <a:pt x="9" y="6"/>
                </a:cubicBezTo>
                <a:lnTo>
                  <a:pt x="7" y="6"/>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 name="Rectangle 78"/>
          <p:cNvSpPr>
            <a:spLocks noChangeArrowheads="1"/>
          </p:cNvSpPr>
          <p:nvPr/>
        </p:nvSpPr>
        <p:spPr bwMode="auto">
          <a:xfrm>
            <a:off x="4992846" y="5773350"/>
            <a:ext cx="18922" cy="97943"/>
          </a:xfrm>
          <a:prstGeom prst="rect">
            <a:avLst/>
          </a:pr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 name="Freeform 79"/>
          <p:cNvSpPr>
            <a:spLocks noEditPoints="1"/>
          </p:cNvSpPr>
          <p:nvPr/>
        </p:nvSpPr>
        <p:spPr bwMode="auto">
          <a:xfrm>
            <a:off x="5029576" y="5773350"/>
            <a:ext cx="55649" cy="97943"/>
          </a:xfrm>
          <a:custGeom>
            <a:avLst/>
            <a:gdLst>
              <a:gd name="T0" fmla="*/ 7 w 21"/>
              <a:gd name="T1" fmla="*/ 24 h 37"/>
              <a:gd name="T2" fmla="*/ 7 w 21"/>
              <a:gd name="T3" fmla="*/ 37 h 37"/>
              <a:gd name="T4" fmla="*/ 0 w 21"/>
              <a:gd name="T5" fmla="*/ 37 h 37"/>
              <a:gd name="T6" fmla="*/ 0 w 21"/>
              <a:gd name="T7" fmla="*/ 0 h 37"/>
              <a:gd name="T8" fmla="*/ 10 w 21"/>
              <a:gd name="T9" fmla="*/ 0 h 37"/>
              <a:gd name="T10" fmla="*/ 18 w 21"/>
              <a:gd name="T11" fmla="*/ 3 h 37"/>
              <a:gd name="T12" fmla="*/ 21 w 21"/>
              <a:gd name="T13" fmla="*/ 12 h 37"/>
              <a:gd name="T14" fmla="*/ 18 w 21"/>
              <a:gd name="T15" fmla="*/ 21 h 37"/>
              <a:gd name="T16" fmla="*/ 10 w 21"/>
              <a:gd name="T17" fmla="*/ 24 h 37"/>
              <a:gd name="T18" fmla="*/ 7 w 21"/>
              <a:gd name="T19" fmla="*/ 24 h 37"/>
              <a:gd name="T20" fmla="*/ 7 w 21"/>
              <a:gd name="T21" fmla="*/ 6 h 37"/>
              <a:gd name="T22" fmla="*/ 7 w 21"/>
              <a:gd name="T23" fmla="*/ 18 h 37"/>
              <a:gd name="T24" fmla="*/ 9 w 21"/>
              <a:gd name="T25" fmla="*/ 18 h 37"/>
              <a:gd name="T26" fmla="*/ 14 w 21"/>
              <a:gd name="T27" fmla="*/ 12 h 37"/>
              <a:gd name="T28" fmla="*/ 12 w 21"/>
              <a:gd name="T29" fmla="*/ 7 h 37"/>
              <a:gd name="T30" fmla="*/ 9 w 21"/>
              <a:gd name="T31" fmla="*/ 6 h 37"/>
              <a:gd name="T32" fmla="*/ 7 w 21"/>
              <a:gd name="T3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7">
                <a:moveTo>
                  <a:pt x="7" y="24"/>
                </a:moveTo>
                <a:cubicBezTo>
                  <a:pt x="7" y="37"/>
                  <a:pt x="7" y="37"/>
                  <a:pt x="7" y="37"/>
                </a:cubicBezTo>
                <a:cubicBezTo>
                  <a:pt x="0" y="37"/>
                  <a:pt x="0" y="37"/>
                  <a:pt x="0" y="37"/>
                </a:cubicBezTo>
                <a:cubicBezTo>
                  <a:pt x="0" y="0"/>
                  <a:pt x="0" y="0"/>
                  <a:pt x="0" y="0"/>
                </a:cubicBezTo>
                <a:cubicBezTo>
                  <a:pt x="10" y="0"/>
                  <a:pt x="10" y="0"/>
                  <a:pt x="10" y="0"/>
                </a:cubicBezTo>
                <a:cubicBezTo>
                  <a:pt x="14" y="0"/>
                  <a:pt x="16" y="1"/>
                  <a:pt x="18" y="3"/>
                </a:cubicBezTo>
                <a:cubicBezTo>
                  <a:pt x="20" y="5"/>
                  <a:pt x="21" y="8"/>
                  <a:pt x="21" y="12"/>
                </a:cubicBezTo>
                <a:cubicBezTo>
                  <a:pt x="21" y="15"/>
                  <a:pt x="20" y="18"/>
                  <a:pt x="18" y="21"/>
                </a:cubicBezTo>
                <a:cubicBezTo>
                  <a:pt x="16" y="23"/>
                  <a:pt x="13" y="24"/>
                  <a:pt x="10" y="24"/>
                </a:cubicBezTo>
                <a:lnTo>
                  <a:pt x="7" y="24"/>
                </a:lnTo>
                <a:close/>
                <a:moveTo>
                  <a:pt x="7" y="6"/>
                </a:moveTo>
                <a:cubicBezTo>
                  <a:pt x="7" y="18"/>
                  <a:pt x="7" y="18"/>
                  <a:pt x="7" y="18"/>
                </a:cubicBezTo>
                <a:cubicBezTo>
                  <a:pt x="9" y="18"/>
                  <a:pt x="9" y="18"/>
                  <a:pt x="9" y="18"/>
                </a:cubicBezTo>
                <a:cubicBezTo>
                  <a:pt x="12" y="18"/>
                  <a:pt x="14" y="16"/>
                  <a:pt x="14" y="12"/>
                </a:cubicBezTo>
                <a:cubicBezTo>
                  <a:pt x="14" y="10"/>
                  <a:pt x="13" y="8"/>
                  <a:pt x="12" y="7"/>
                </a:cubicBezTo>
                <a:cubicBezTo>
                  <a:pt x="12" y="6"/>
                  <a:pt x="10" y="6"/>
                  <a:pt x="9" y="6"/>
                </a:cubicBezTo>
                <a:lnTo>
                  <a:pt x="7" y="6"/>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 name="Freeform 80"/>
          <p:cNvSpPr>
            <a:spLocks/>
          </p:cNvSpPr>
          <p:nvPr/>
        </p:nvSpPr>
        <p:spPr bwMode="auto">
          <a:xfrm>
            <a:off x="5090789" y="5773350"/>
            <a:ext cx="57875" cy="97943"/>
          </a:xfrm>
          <a:custGeom>
            <a:avLst/>
            <a:gdLst>
              <a:gd name="T0" fmla="*/ 35 w 52"/>
              <a:gd name="T1" fmla="*/ 14 h 88"/>
              <a:gd name="T2" fmla="*/ 35 w 52"/>
              <a:gd name="T3" fmla="*/ 88 h 88"/>
              <a:gd name="T4" fmla="*/ 19 w 52"/>
              <a:gd name="T5" fmla="*/ 88 h 88"/>
              <a:gd name="T6" fmla="*/ 19 w 52"/>
              <a:gd name="T7" fmla="*/ 14 h 88"/>
              <a:gd name="T8" fmla="*/ 0 w 52"/>
              <a:gd name="T9" fmla="*/ 14 h 88"/>
              <a:gd name="T10" fmla="*/ 0 w 52"/>
              <a:gd name="T11" fmla="*/ 0 h 88"/>
              <a:gd name="T12" fmla="*/ 52 w 52"/>
              <a:gd name="T13" fmla="*/ 0 h 88"/>
              <a:gd name="T14" fmla="*/ 52 w 52"/>
              <a:gd name="T15" fmla="*/ 14 h 88"/>
              <a:gd name="T16" fmla="*/ 35 w 52"/>
              <a:gd name="T17"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8">
                <a:moveTo>
                  <a:pt x="35" y="14"/>
                </a:moveTo>
                <a:lnTo>
                  <a:pt x="35" y="88"/>
                </a:lnTo>
                <a:lnTo>
                  <a:pt x="19" y="88"/>
                </a:lnTo>
                <a:lnTo>
                  <a:pt x="19" y="14"/>
                </a:lnTo>
                <a:lnTo>
                  <a:pt x="0" y="14"/>
                </a:lnTo>
                <a:lnTo>
                  <a:pt x="0" y="0"/>
                </a:lnTo>
                <a:lnTo>
                  <a:pt x="52" y="0"/>
                </a:lnTo>
                <a:lnTo>
                  <a:pt x="52" y="14"/>
                </a:lnTo>
                <a:lnTo>
                  <a:pt x="35" y="14"/>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 name="Rectangle 81"/>
          <p:cNvSpPr>
            <a:spLocks noChangeArrowheads="1"/>
          </p:cNvSpPr>
          <p:nvPr/>
        </p:nvSpPr>
        <p:spPr bwMode="auto">
          <a:xfrm>
            <a:off x="5158681" y="5773350"/>
            <a:ext cx="18922" cy="97943"/>
          </a:xfrm>
          <a:prstGeom prst="rect">
            <a:avLst/>
          </a:pr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 name="Freeform 82"/>
          <p:cNvSpPr>
            <a:spLocks noEditPoints="1"/>
          </p:cNvSpPr>
          <p:nvPr/>
        </p:nvSpPr>
        <p:spPr bwMode="auto">
          <a:xfrm>
            <a:off x="5190957" y="5771123"/>
            <a:ext cx="67893" cy="102395"/>
          </a:xfrm>
          <a:custGeom>
            <a:avLst/>
            <a:gdLst>
              <a:gd name="T0" fmla="*/ 13 w 26"/>
              <a:gd name="T1" fmla="*/ 39 h 39"/>
              <a:gd name="T2" fmla="*/ 3 w 26"/>
              <a:gd name="T3" fmla="*/ 34 h 39"/>
              <a:gd name="T4" fmla="*/ 0 w 26"/>
              <a:gd name="T5" fmla="*/ 20 h 39"/>
              <a:gd name="T6" fmla="*/ 3 w 26"/>
              <a:gd name="T7" fmla="*/ 5 h 39"/>
              <a:gd name="T8" fmla="*/ 13 w 26"/>
              <a:gd name="T9" fmla="*/ 0 h 39"/>
              <a:gd name="T10" fmla="*/ 23 w 26"/>
              <a:gd name="T11" fmla="*/ 5 h 39"/>
              <a:gd name="T12" fmla="*/ 26 w 26"/>
              <a:gd name="T13" fmla="*/ 19 h 39"/>
              <a:gd name="T14" fmla="*/ 22 w 26"/>
              <a:gd name="T15" fmla="*/ 34 h 39"/>
              <a:gd name="T16" fmla="*/ 13 w 26"/>
              <a:gd name="T17" fmla="*/ 39 h 39"/>
              <a:gd name="T18" fmla="*/ 13 w 26"/>
              <a:gd name="T19" fmla="*/ 6 h 39"/>
              <a:gd name="T20" fmla="*/ 7 w 26"/>
              <a:gd name="T21" fmla="*/ 19 h 39"/>
              <a:gd name="T22" fmla="*/ 13 w 26"/>
              <a:gd name="T23" fmla="*/ 32 h 39"/>
              <a:gd name="T24" fmla="*/ 17 w 26"/>
              <a:gd name="T25" fmla="*/ 29 h 39"/>
              <a:gd name="T26" fmla="*/ 19 w 26"/>
              <a:gd name="T27" fmla="*/ 20 h 39"/>
              <a:gd name="T28" fmla="*/ 13 w 26"/>
              <a:gd name="T2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9">
                <a:moveTo>
                  <a:pt x="13" y="39"/>
                </a:moveTo>
                <a:cubicBezTo>
                  <a:pt x="9" y="39"/>
                  <a:pt x="5" y="37"/>
                  <a:pt x="3" y="34"/>
                </a:cubicBezTo>
                <a:cubicBezTo>
                  <a:pt x="1" y="30"/>
                  <a:pt x="0" y="26"/>
                  <a:pt x="0" y="20"/>
                </a:cubicBezTo>
                <a:cubicBezTo>
                  <a:pt x="0" y="14"/>
                  <a:pt x="1" y="9"/>
                  <a:pt x="3" y="5"/>
                </a:cubicBezTo>
                <a:cubicBezTo>
                  <a:pt x="6" y="2"/>
                  <a:pt x="9" y="0"/>
                  <a:pt x="13" y="0"/>
                </a:cubicBezTo>
                <a:cubicBezTo>
                  <a:pt x="17" y="0"/>
                  <a:pt x="20" y="2"/>
                  <a:pt x="23" y="5"/>
                </a:cubicBezTo>
                <a:cubicBezTo>
                  <a:pt x="25" y="8"/>
                  <a:pt x="26" y="13"/>
                  <a:pt x="26" y="19"/>
                </a:cubicBezTo>
                <a:cubicBezTo>
                  <a:pt x="26" y="25"/>
                  <a:pt x="25" y="30"/>
                  <a:pt x="22" y="34"/>
                </a:cubicBezTo>
                <a:cubicBezTo>
                  <a:pt x="20" y="37"/>
                  <a:pt x="17" y="39"/>
                  <a:pt x="13" y="39"/>
                </a:cubicBezTo>
                <a:close/>
                <a:moveTo>
                  <a:pt x="13" y="6"/>
                </a:moveTo>
                <a:cubicBezTo>
                  <a:pt x="9" y="6"/>
                  <a:pt x="7" y="11"/>
                  <a:pt x="7" y="19"/>
                </a:cubicBezTo>
                <a:cubicBezTo>
                  <a:pt x="7" y="28"/>
                  <a:pt x="9" y="32"/>
                  <a:pt x="13" y="32"/>
                </a:cubicBezTo>
                <a:cubicBezTo>
                  <a:pt x="15" y="32"/>
                  <a:pt x="16" y="31"/>
                  <a:pt x="17" y="29"/>
                </a:cubicBezTo>
                <a:cubicBezTo>
                  <a:pt x="18" y="27"/>
                  <a:pt x="19" y="24"/>
                  <a:pt x="19" y="20"/>
                </a:cubicBezTo>
                <a:cubicBezTo>
                  <a:pt x="19" y="11"/>
                  <a:pt x="17" y="6"/>
                  <a:pt x="13" y="6"/>
                </a:cubicBez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 name="Freeform 83"/>
          <p:cNvSpPr>
            <a:spLocks/>
          </p:cNvSpPr>
          <p:nvPr/>
        </p:nvSpPr>
        <p:spPr bwMode="auto">
          <a:xfrm>
            <a:off x="5272206" y="5773350"/>
            <a:ext cx="60101" cy="97943"/>
          </a:xfrm>
          <a:custGeom>
            <a:avLst/>
            <a:gdLst>
              <a:gd name="T0" fmla="*/ 15 w 23"/>
              <a:gd name="T1" fmla="*/ 37 h 37"/>
              <a:gd name="T2" fmla="*/ 7 w 23"/>
              <a:gd name="T3" fmla="*/ 16 h 37"/>
              <a:gd name="T4" fmla="*/ 6 w 23"/>
              <a:gd name="T5" fmla="*/ 11 h 37"/>
              <a:gd name="T6" fmla="*/ 6 w 23"/>
              <a:gd name="T7" fmla="*/ 10 h 37"/>
              <a:gd name="T8" fmla="*/ 6 w 23"/>
              <a:gd name="T9" fmla="*/ 10 h 37"/>
              <a:gd name="T10" fmla="*/ 6 w 23"/>
              <a:gd name="T11" fmla="*/ 18 h 37"/>
              <a:gd name="T12" fmla="*/ 6 w 23"/>
              <a:gd name="T13" fmla="*/ 37 h 37"/>
              <a:gd name="T14" fmla="*/ 0 w 23"/>
              <a:gd name="T15" fmla="*/ 37 h 37"/>
              <a:gd name="T16" fmla="*/ 0 w 23"/>
              <a:gd name="T17" fmla="*/ 0 h 37"/>
              <a:gd name="T18" fmla="*/ 8 w 23"/>
              <a:gd name="T19" fmla="*/ 0 h 37"/>
              <a:gd name="T20" fmla="*/ 16 w 23"/>
              <a:gd name="T21" fmla="*/ 22 h 37"/>
              <a:gd name="T22" fmla="*/ 17 w 23"/>
              <a:gd name="T23" fmla="*/ 27 h 37"/>
              <a:gd name="T24" fmla="*/ 17 w 23"/>
              <a:gd name="T25" fmla="*/ 27 h 37"/>
              <a:gd name="T26" fmla="*/ 17 w 23"/>
              <a:gd name="T27" fmla="*/ 21 h 37"/>
              <a:gd name="T28" fmla="*/ 17 w 23"/>
              <a:gd name="T29" fmla="*/ 0 h 37"/>
              <a:gd name="T30" fmla="*/ 23 w 23"/>
              <a:gd name="T31" fmla="*/ 0 h 37"/>
              <a:gd name="T32" fmla="*/ 23 w 23"/>
              <a:gd name="T33" fmla="*/ 37 h 37"/>
              <a:gd name="T34" fmla="*/ 15 w 23"/>
              <a:gd name="T3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7">
                <a:moveTo>
                  <a:pt x="15" y="37"/>
                </a:moveTo>
                <a:cubicBezTo>
                  <a:pt x="7" y="16"/>
                  <a:pt x="7" y="16"/>
                  <a:pt x="7" y="16"/>
                </a:cubicBezTo>
                <a:cubicBezTo>
                  <a:pt x="7" y="15"/>
                  <a:pt x="7" y="13"/>
                  <a:pt x="6" y="11"/>
                </a:cubicBezTo>
                <a:cubicBezTo>
                  <a:pt x="6" y="11"/>
                  <a:pt x="6" y="11"/>
                  <a:pt x="6" y="10"/>
                </a:cubicBezTo>
                <a:cubicBezTo>
                  <a:pt x="6" y="10"/>
                  <a:pt x="6" y="10"/>
                  <a:pt x="6" y="10"/>
                </a:cubicBezTo>
                <a:cubicBezTo>
                  <a:pt x="6" y="13"/>
                  <a:pt x="6" y="16"/>
                  <a:pt x="6" y="18"/>
                </a:cubicBezTo>
                <a:cubicBezTo>
                  <a:pt x="6" y="37"/>
                  <a:pt x="6" y="37"/>
                  <a:pt x="6" y="37"/>
                </a:cubicBezTo>
                <a:cubicBezTo>
                  <a:pt x="0" y="37"/>
                  <a:pt x="0" y="37"/>
                  <a:pt x="0" y="37"/>
                </a:cubicBezTo>
                <a:cubicBezTo>
                  <a:pt x="0" y="0"/>
                  <a:pt x="0" y="0"/>
                  <a:pt x="0" y="0"/>
                </a:cubicBezTo>
                <a:cubicBezTo>
                  <a:pt x="8" y="0"/>
                  <a:pt x="8" y="0"/>
                  <a:pt x="8" y="0"/>
                </a:cubicBezTo>
                <a:cubicBezTo>
                  <a:pt x="16" y="22"/>
                  <a:pt x="16" y="22"/>
                  <a:pt x="16" y="22"/>
                </a:cubicBezTo>
                <a:cubicBezTo>
                  <a:pt x="16" y="22"/>
                  <a:pt x="17" y="24"/>
                  <a:pt x="17" y="27"/>
                </a:cubicBezTo>
                <a:cubicBezTo>
                  <a:pt x="17" y="27"/>
                  <a:pt x="17" y="27"/>
                  <a:pt x="17" y="27"/>
                </a:cubicBezTo>
                <a:cubicBezTo>
                  <a:pt x="17" y="21"/>
                  <a:pt x="17" y="21"/>
                  <a:pt x="17" y="21"/>
                </a:cubicBezTo>
                <a:cubicBezTo>
                  <a:pt x="17" y="0"/>
                  <a:pt x="17" y="0"/>
                  <a:pt x="17" y="0"/>
                </a:cubicBezTo>
                <a:cubicBezTo>
                  <a:pt x="23" y="0"/>
                  <a:pt x="23" y="0"/>
                  <a:pt x="23" y="0"/>
                </a:cubicBezTo>
                <a:cubicBezTo>
                  <a:pt x="23" y="37"/>
                  <a:pt x="23" y="37"/>
                  <a:pt x="23" y="37"/>
                </a:cubicBezTo>
                <a:lnTo>
                  <a:pt x="15" y="37"/>
                </a:ln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 name="Freeform 84"/>
          <p:cNvSpPr>
            <a:spLocks/>
          </p:cNvSpPr>
          <p:nvPr/>
        </p:nvSpPr>
        <p:spPr bwMode="auto">
          <a:xfrm>
            <a:off x="5345663" y="5771123"/>
            <a:ext cx="50085" cy="102395"/>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8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1" y="30"/>
                  <a:pt x="12" y="29"/>
                  <a:pt x="12" y="28"/>
                </a:cubicBezTo>
                <a:cubicBezTo>
                  <a:pt x="12" y="27"/>
                  <a:pt x="11"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3" y="6"/>
                  <a:pt x="11" y="6"/>
                </a:cubicBezTo>
                <a:cubicBezTo>
                  <a:pt x="10" y="6"/>
                  <a:pt x="9" y="7"/>
                  <a:pt x="8" y="8"/>
                </a:cubicBezTo>
                <a:cubicBezTo>
                  <a:pt x="8" y="8"/>
                  <a:pt x="7" y="9"/>
                  <a:pt x="7" y="10"/>
                </a:cubicBezTo>
                <a:cubicBezTo>
                  <a:pt x="7" y="13"/>
                  <a:pt x="9" y="15"/>
                  <a:pt x="12" y="16"/>
                </a:cubicBezTo>
                <a:cubicBezTo>
                  <a:pt x="14"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solidFill>
            <a:schemeClr val="accent2"/>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 name="Freeform 85"/>
          <p:cNvSpPr>
            <a:spLocks noEditPoints="1"/>
          </p:cNvSpPr>
          <p:nvPr/>
        </p:nvSpPr>
        <p:spPr bwMode="auto">
          <a:xfrm>
            <a:off x="612130" y="4140598"/>
            <a:ext cx="1748503" cy="1719565"/>
          </a:xfrm>
          <a:custGeom>
            <a:avLst/>
            <a:gdLst>
              <a:gd name="T0" fmla="*/ 664 w 664"/>
              <a:gd name="T1" fmla="*/ 72 h 651"/>
              <a:gd name="T2" fmla="*/ 91 w 664"/>
              <a:gd name="T3" fmla="*/ 72 h 651"/>
              <a:gd name="T4" fmla="*/ 133 w 664"/>
              <a:gd name="T5" fmla="*/ 72 h 651"/>
              <a:gd name="T6" fmla="*/ 196 w 664"/>
              <a:gd name="T7" fmla="*/ 65 h 651"/>
              <a:gd name="T8" fmla="*/ 238 w 664"/>
              <a:gd name="T9" fmla="*/ 44 h 651"/>
              <a:gd name="T10" fmla="*/ 280 w 664"/>
              <a:gd name="T11" fmla="*/ 65 h 651"/>
              <a:gd name="T12" fmla="*/ 343 w 664"/>
              <a:gd name="T13" fmla="*/ 72 h 651"/>
              <a:gd name="T14" fmla="*/ 385 w 664"/>
              <a:gd name="T15" fmla="*/ 72 h 651"/>
              <a:gd name="T16" fmla="*/ 448 w 664"/>
              <a:gd name="T17" fmla="*/ 65 h 651"/>
              <a:gd name="T18" fmla="*/ 490 w 664"/>
              <a:gd name="T19" fmla="*/ 44 h 651"/>
              <a:gd name="T20" fmla="*/ 532 w 664"/>
              <a:gd name="T21" fmla="*/ 65 h 651"/>
              <a:gd name="T22" fmla="*/ 574 w 664"/>
              <a:gd name="T23" fmla="*/ 72 h 651"/>
              <a:gd name="T24" fmla="*/ 505 w 664"/>
              <a:gd name="T25" fmla="*/ 527 h 651"/>
              <a:gd name="T26" fmla="*/ 626 w 664"/>
              <a:gd name="T27" fmla="*/ 527 h 651"/>
              <a:gd name="T28" fmla="*/ 521 w 664"/>
              <a:gd name="T29" fmla="*/ 527 h 651"/>
              <a:gd name="T30" fmla="*/ 279 w 664"/>
              <a:gd name="T31" fmla="*/ 542 h 651"/>
              <a:gd name="T32" fmla="*/ 160 w 664"/>
              <a:gd name="T33" fmla="*/ 542 h 651"/>
              <a:gd name="T34" fmla="*/ 264 w 664"/>
              <a:gd name="T35" fmla="*/ 542 h 651"/>
              <a:gd name="T36" fmla="*/ 400 w 664"/>
              <a:gd name="T37" fmla="*/ 542 h 651"/>
              <a:gd name="T38" fmla="*/ 279 w 664"/>
              <a:gd name="T39" fmla="*/ 439 h 651"/>
              <a:gd name="T40" fmla="*/ 385 w 664"/>
              <a:gd name="T41" fmla="*/ 439 h 651"/>
              <a:gd name="T42" fmla="*/ 264 w 664"/>
              <a:gd name="T43" fmla="*/ 527 h 651"/>
              <a:gd name="T44" fmla="*/ 39 w 664"/>
              <a:gd name="T45" fmla="*/ 439 h 651"/>
              <a:gd name="T46" fmla="*/ 144 w 664"/>
              <a:gd name="T47" fmla="*/ 439 h 651"/>
              <a:gd name="T48" fmla="*/ 144 w 664"/>
              <a:gd name="T49" fmla="*/ 542 h 651"/>
              <a:gd name="T50" fmla="*/ 626 w 664"/>
              <a:gd name="T51" fmla="*/ 542 h 651"/>
              <a:gd name="T52" fmla="*/ 626 w 664"/>
              <a:gd name="T53" fmla="*/ 620 h 651"/>
              <a:gd name="T54" fmla="*/ 626 w 664"/>
              <a:gd name="T55" fmla="*/ 423 h 651"/>
              <a:gd name="T56" fmla="*/ 400 w 664"/>
              <a:gd name="T57" fmla="*/ 335 h 651"/>
              <a:gd name="T58" fmla="*/ 505 w 664"/>
              <a:gd name="T59" fmla="*/ 335 h 651"/>
              <a:gd name="T60" fmla="*/ 385 w 664"/>
              <a:gd name="T61" fmla="*/ 423 h 651"/>
              <a:gd name="T62" fmla="*/ 160 w 664"/>
              <a:gd name="T63" fmla="*/ 335 h 651"/>
              <a:gd name="T64" fmla="*/ 264 w 664"/>
              <a:gd name="T65" fmla="*/ 335 h 651"/>
              <a:gd name="T66" fmla="*/ 144 w 664"/>
              <a:gd name="T67" fmla="*/ 423 h 651"/>
              <a:gd name="T68" fmla="*/ 521 w 664"/>
              <a:gd name="T69" fmla="*/ 232 h 651"/>
              <a:gd name="T70" fmla="*/ 626 w 664"/>
              <a:gd name="T71" fmla="*/ 232 h 651"/>
              <a:gd name="T72" fmla="*/ 505 w 664"/>
              <a:gd name="T73" fmla="*/ 319 h 651"/>
              <a:gd name="T74" fmla="*/ 279 w 664"/>
              <a:gd name="T75" fmla="*/ 232 h 651"/>
              <a:gd name="T76" fmla="*/ 385 w 664"/>
              <a:gd name="T77" fmla="*/ 232 h 651"/>
              <a:gd name="T78" fmla="*/ 264 w 664"/>
              <a:gd name="T79" fmla="*/ 319 h 651"/>
              <a:gd name="T80" fmla="*/ 39 w 664"/>
              <a:gd name="T81" fmla="*/ 232 h 651"/>
              <a:gd name="T82" fmla="*/ 144 w 664"/>
              <a:gd name="T83" fmla="*/ 232 h 651"/>
              <a:gd name="T84" fmla="*/ 532 w 664"/>
              <a:gd name="T85" fmla="*/ 117 h 651"/>
              <a:gd name="T86" fmla="*/ 490 w 664"/>
              <a:gd name="T87" fmla="*/ 138 h 651"/>
              <a:gd name="T88" fmla="*/ 448 w 664"/>
              <a:gd name="T89" fmla="*/ 117 h 651"/>
              <a:gd name="T90" fmla="*/ 385 w 664"/>
              <a:gd name="T91" fmla="*/ 103 h 651"/>
              <a:gd name="T92" fmla="*/ 343 w 664"/>
              <a:gd name="T93" fmla="*/ 103 h 651"/>
              <a:gd name="T94" fmla="*/ 280 w 664"/>
              <a:gd name="T95" fmla="*/ 117 h 651"/>
              <a:gd name="T96" fmla="*/ 238 w 664"/>
              <a:gd name="T97" fmla="*/ 138 h 651"/>
              <a:gd name="T98" fmla="*/ 196 w 664"/>
              <a:gd name="T99" fmla="*/ 117 h 651"/>
              <a:gd name="T100" fmla="*/ 133 w 664"/>
              <a:gd name="T101" fmla="*/ 103 h 651"/>
              <a:gd name="T102" fmla="*/ 91 w 664"/>
              <a:gd name="T103" fmla="*/ 103 h 651"/>
              <a:gd name="T104" fmla="*/ 634 w 664"/>
              <a:gd name="T105" fmla="*/ 103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4" h="651">
                <a:moveTo>
                  <a:pt x="509" y="0"/>
                </a:moveTo>
                <a:cubicBezTo>
                  <a:pt x="509" y="0"/>
                  <a:pt x="509" y="0"/>
                  <a:pt x="509" y="0"/>
                </a:cubicBezTo>
                <a:moveTo>
                  <a:pt x="574" y="72"/>
                </a:moveTo>
                <a:cubicBezTo>
                  <a:pt x="664" y="72"/>
                  <a:pt x="664" y="72"/>
                  <a:pt x="664" y="72"/>
                </a:cubicBezTo>
                <a:cubicBezTo>
                  <a:pt x="664" y="651"/>
                  <a:pt x="664" y="651"/>
                  <a:pt x="664" y="651"/>
                </a:cubicBezTo>
                <a:cubicBezTo>
                  <a:pt x="0" y="651"/>
                  <a:pt x="0" y="651"/>
                  <a:pt x="0" y="651"/>
                </a:cubicBezTo>
                <a:cubicBezTo>
                  <a:pt x="0" y="72"/>
                  <a:pt x="0" y="72"/>
                  <a:pt x="0" y="72"/>
                </a:cubicBezTo>
                <a:cubicBezTo>
                  <a:pt x="91" y="72"/>
                  <a:pt x="91" y="72"/>
                  <a:pt x="91" y="72"/>
                </a:cubicBezTo>
                <a:cubicBezTo>
                  <a:pt x="91" y="65"/>
                  <a:pt x="91" y="65"/>
                  <a:pt x="91" y="65"/>
                </a:cubicBezTo>
                <a:cubicBezTo>
                  <a:pt x="91" y="53"/>
                  <a:pt x="100" y="44"/>
                  <a:pt x="111" y="44"/>
                </a:cubicBezTo>
                <a:cubicBezTo>
                  <a:pt x="123" y="44"/>
                  <a:pt x="133" y="53"/>
                  <a:pt x="133" y="65"/>
                </a:cubicBezTo>
                <a:cubicBezTo>
                  <a:pt x="133" y="72"/>
                  <a:pt x="133" y="72"/>
                  <a:pt x="133" y="72"/>
                </a:cubicBezTo>
                <a:cubicBezTo>
                  <a:pt x="154" y="72"/>
                  <a:pt x="154" y="72"/>
                  <a:pt x="154" y="72"/>
                </a:cubicBezTo>
                <a:cubicBezTo>
                  <a:pt x="154" y="65"/>
                  <a:pt x="154" y="65"/>
                  <a:pt x="154" y="65"/>
                </a:cubicBezTo>
                <a:cubicBezTo>
                  <a:pt x="154" y="53"/>
                  <a:pt x="163" y="44"/>
                  <a:pt x="175" y="44"/>
                </a:cubicBezTo>
                <a:cubicBezTo>
                  <a:pt x="186" y="44"/>
                  <a:pt x="196" y="53"/>
                  <a:pt x="196" y="65"/>
                </a:cubicBezTo>
                <a:cubicBezTo>
                  <a:pt x="196" y="72"/>
                  <a:pt x="196" y="72"/>
                  <a:pt x="196" y="72"/>
                </a:cubicBezTo>
                <a:cubicBezTo>
                  <a:pt x="216" y="72"/>
                  <a:pt x="216" y="72"/>
                  <a:pt x="216" y="72"/>
                </a:cubicBezTo>
                <a:cubicBezTo>
                  <a:pt x="216" y="65"/>
                  <a:pt x="216" y="65"/>
                  <a:pt x="216" y="65"/>
                </a:cubicBezTo>
                <a:cubicBezTo>
                  <a:pt x="216" y="53"/>
                  <a:pt x="226" y="44"/>
                  <a:pt x="238" y="44"/>
                </a:cubicBezTo>
                <a:cubicBezTo>
                  <a:pt x="249" y="44"/>
                  <a:pt x="259" y="53"/>
                  <a:pt x="259" y="65"/>
                </a:cubicBezTo>
                <a:cubicBezTo>
                  <a:pt x="259" y="72"/>
                  <a:pt x="259" y="72"/>
                  <a:pt x="259" y="72"/>
                </a:cubicBezTo>
                <a:cubicBezTo>
                  <a:pt x="280" y="72"/>
                  <a:pt x="280" y="72"/>
                  <a:pt x="280" y="72"/>
                </a:cubicBezTo>
                <a:cubicBezTo>
                  <a:pt x="280" y="65"/>
                  <a:pt x="280" y="65"/>
                  <a:pt x="280" y="65"/>
                </a:cubicBezTo>
                <a:cubicBezTo>
                  <a:pt x="280" y="53"/>
                  <a:pt x="289" y="44"/>
                  <a:pt x="301" y="44"/>
                </a:cubicBezTo>
                <a:cubicBezTo>
                  <a:pt x="312" y="44"/>
                  <a:pt x="322" y="53"/>
                  <a:pt x="322" y="65"/>
                </a:cubicBezTo>
                <a:cubicBezTo>
                  <a:pt x="322" y="72"/>
                  <a:pt x="322" y="72"/>
                  <a:pt x="322" y="72"/>
                </a:cubicBezTo>
                <a:cubicBezTo>
                  <a:pt x="343" y="72"/>
                  <a:pt x="343" y="72"/>
                  <a:pt x="343" y="72"/>
                </a:cubicBezTo>
                <a:cubicBezTo>
                  <a:pt x="343" y="65"/>
                  <a:pt x="343" y="65"/>
                  <a:pt x="343" y="65"/>
                </a:cubicBezTo>
                <a:cubicBezTo>
                  <a:pt x="343" y="53"/>
                  <a:pt x="352" y="44"/>
                  <a:pt x="364" y="44"/>
                </a:cubicBezTo>
                <a:cubicBezTo>
                  <a:pt x="376" y="44"/>
                  <a:pt x="385" y="53"/>
                  <a:pt x="385" y="65"/>
                </a:cubicBezTo>
                <a:cubicBezTo>
                  <a:pt x="385" y="72"/>
                  <a:pt x="385" y="72"/>
                  <a:pt x="385" y="72"/>
                </a:cubicBezTo>
                <a:cubicBezTo>
                  <a:pt x="406" y="72"/>
                  <a:pt x="406" y="72"/>
                  <a:pt x="406" y="72"/>
                </a:cubicBezTo>
                <a:cubicBezTo>
                  <a:pt x="406" y="65"/>
                  <a:pt x="406" y="65"/>
                  <a:pt x="406" y="65"/>
                </a:cubicBezTo>
                <a:cubicBezTo>
                  <a:pt x="406" y="53"/>
                  <a:pt x="416" y="44"/>
                  <a:pt x="427" y="44"/>
                </a:cubicBezTo>
                <a:cubicBezTo>
                  <a:pt x="439" y="44"/>
                  <a:pt x="448" y="53"/>
                  <a:pt x="448" y="65"/>
                </a:cubicBezTo>
                <a:cubicBezTo>
                  <a:pt x="448" y="72"/>
                  <a:pt x="448" y="72"/>
                  <a:pt x="448" y="72"/>
                </a:cubicBezTo>
                <a:cubicBezTo>
                  <a:pt x="469" y="72"/>
                  <a:pt x="469" y="72"/>
                  <a:pt x="469" y="72"/>
                </a:cubicBezTo>
                <a:cubicBezTo>
                  <a:pt x="469" y="65"/>
                  <a:pt x="469" y="65"/>
                  <a:pt x="469" y="65"/>
                </a:cubicBezTo>
                <a:cubicBezTo>
                  <a:pt x="469" y="53"/>
                  <a:pt x="478" y="44"/>
                  <a:pt x="490" y="44"/>
                </a:cubicBezTo>
                <a:cubicBezTo>
                  <a:pt x="502" y="44"/>
                  <a:pt x="511" y="53"/>
                  <a:pt x="511" y="65"/>
                </a:cubicBezTo>
                <a:cubicBezTo>
                  <a:pt x="511" y="72"/>
                  <a:pt x="511" y="72"/>
                  <a:pt x="511" y="72"/>
                </a:cubicBezTo>
                <a:cubicBezTo>
                  <a:pt x="532" y="72"/>
                  <a:pt x="532" y="72"/>
                  <a:pt x="532" y="72"/>
                </a:cubicBezTo>
                <a:cubicBezTo>
                  <a:pt x="532" y="65"/>
                  <a:pt x="532" y="65"/>
                  <a:pt x="532" y="65"/>
                </a:cubicBezTo>
                <a:cubicBezTo>
                  <a:pt x="532" y="53"/>
                  <a:pt x="541" y="44"/>
                  <a:pt x="554" y="44"/>
                </a:cubicBezTo>
                <a:cubicBezTo>
                  <a:pt x="565" y="44"/>
                  <a:pt x="574" y="53"/>
                  <a:pt x="574" y="65"/>
                </a:cubicBezTo>
                <a:cubicBezTo>
                  <a:pt x="574" y="72"/>
                  <a:pt x="574" y="72"/>
                  <a:pt x="574" y="72"/>
                </a:cubicBezTo>
                <a:cubicBezTo>
                  <a:pt x="574" y="72"/>
                  <a:pt x="574" y="72"/>
                  <a:pt x="574" y="72"/>
                </a:cubicBezTo>
                <a:close/>
                <a:moveTo>
                  <a:pt x="505" y="439"/>
                </a:moveTo>
                <a:cubicBezTo>
                  <a:pt x="400" y="439"/>
                  <a:pt x="400" y="439"/>
                  <a:pt x="400" y="439"/>
                </a:cubicBezTo>
                <a:cubicBezTo>
                  <a:pt x="400" y="527"/>
                  <a:pt x="400" y="527"/>
                  <a:pt x="400" y="527"/>
                </a:cubicBezTo>
                <a:cubicBezTo>
                  <a:pt x="505" y="527"/>
                  <a:pt x="505" y="527"/>
                  <a:pt x="505" y="527"/>
                </a:cubicBezTo>
                <a:cubicBezTo>
                  <a:pt x="505" y="439"/>
                  <a:pt x="505" y="439"/>
                  <a:pt x="505" y="439"/>
                </a:cubicBezTo>
                <a:cubicBezTo>
                  <a:pt x="505" y="439"/>
                  <a:pt x="505" y="439"/>
                  <a:pt x="505" y="439"/>
                </a:cubicBezTo>
                <a:close/>
                <a:moveTo>
                  <a:pt x="521" y="527"/>
                </a:moveTo>
                <a:cubicBezTo>
                  <a:pt x="626" y="527"/>
                  <a:pt x="626" y="527"/>
                  <a:pt x="626" y="527"/>
                </a:cubicBezTo>
                <a:cubicBezTo>
                  <a:pt x="626" y="439"/>
                  <a:pt x="626" y="439"/>
                  <a:pt x="626" y="439"/>
                </a:cubicBezTo>
                <a:cubicBezTo>
                  <a:pt x="521" y="439"/>
                  <a:pt x="521" y="439"/>
                  <a:pt x="521" y="439"/>
                </a:cubicBezTo>
                <a:cubicBezTo>
                  <a:pt x="521" y="527"/>
                  <a:pt x="521" y="527"/>
                  <a:pt x="521" y="527"/>
                </a:cubicBezTo>
                <a:cubicBezTo>
                  <a:pt x="521" y="527"/>
                  <a:pt x="521" y="527"/>
                  <a:pt x="521" y="527"/>
                </a:cubicBezTo>
                <a:close/>
                <a:moveTo>
                  <a:pt x="279" y="620"/>
                </a:moveTo>
                <a:cubicBezTo>
                  <a:pt x="385" y="620"/>
                  <a:pt x="385" y="620"/>
                  <a:pt x="385" y="620"/>
                </a:cubicBezTo>
                <a:cubicBezTo>
                  <a:pt x="385" y="542"/>
                  <a:pt x="385" y="542"/>
                  <a:pt x="385" y="542"/>
                </a:cubicBezTo>
                <a:cubicBezTo>
                  <a:pt x="279" y="542"/>
                  <a:pt x="279" y="542"/>
                  <a:pt x="279" y="542"/>
                </a:cubicBezTo>
                <a:cubicBezTo>
                  <a:pt x="279" y="620"/>
                  <a:pt x="279" y="620"/>
                  <a:pt x="279" y="620"/>
                </a:cubicBezTo>
                <a:cubicBezTo>
                  <a:pt x="279" y="620"/>
                  <a:pt x="279" y="620"/>
                  <a:pt x="279" y="620"/>
                </a:cubicBezTo>
                <a:close/>
                <a:moveTo>
                  <a:pt x="264" y="542"/>
                </a:moveTo>
                <a:cubicBezTo>
                  <a:pt x="160" y="542"/>
                  <a:pt x="160" y="542"/>
                  <a:pt x="160" y="542"/>
                </a:cubicBezTo>
                <a:cubicBezTo>
                  <a:pt x="160" y="620"/>
                  <a:pt x="160" y="620"/>
                  <a:pt x="160" y="620"/>
                </a:cubicBezTo>
                <a:cubicBezTo>
                  <a:pt x="264" y="620"/>
                  <a:pt x="264" y="620"/>
                  <a:pt x="264" y="620"/>
                </a:cubicBezTo>
                <a:cubicBezTo>
                  <a:pt x="264" y="542"/>
                  <a:pt x="264" y="542"/>
                  <a:pt x="264" y="542"/>
                </a:cubicBezTo>
                <a:cubicBezTo>
                  <a:pt x="264" y="542"/>
                  <a:pt x="264" y="542"/>
                  <a:pt x="264" y="542"/>
                </a:cubicBezTo>
                <a:close/>
                <a:moveTo>
                  <a:pt x="400" y="620"/>
                </a:moveTo>
                <a:cubicBezTo>
                  <a:pt x="505" y="620"/>
                  <a:pt x="505" y="620"/>
                  <a:pt x="505" y="620"/>
                </a:cubicBezTo>
                <a:cubicBezTo>
                  <a:pt x="505" y="542"/>
                  <a:pt x="505" y="542"/>
                  <a:pt x="505" y="542"/>
                </a:cubicBezTo>
                <a:cubicBezTo>
                  <a:pt x="400" y="542"/>
                  <a:pt x="400" y="542"/>
                  <a:pt x="400" y="542"/>
                </a:cubicBezTo>
                <a:cubicBezTo>
                  <a:pt x="400" y="620"/>
                  <a:pt x="400" y="620"/>
                  <a:pt x="400" y="620"/>
                </a:cubicBezTo>
                <a:cubicBezTo>
                  <a:pt x="400" y="620"/>
                  <a:pt x="400" y="620"/>
                  <a:pt x="400" y="620"/>
                </a:cubicBezTo>
                <a:close/>
                <a:moveTo>
                  <a:pt x="385" y="439"/>
                </a:moveTo>
                <a:cubicBezTo>
                  <a:pt x="279" y="439"/>
                  <a:pt x="279" y="439"/>
                  <a:pt x="279" y="439"/>
                </a:cubicBezTo>
                <a:cubicBezTo>
                  <a:pt x="279" y="527"/>
                  <a:pt x="279" y="527"/>
                  <a:pt x="279" y="527"/>
                </a:cubicBezTo>
                <a:cubicBezTo>
                  <a:pt x="385" y="527"/>
                  <a:pt x="385" y="527"/>
                  <a:pt x="385" y="527"/>
                </a:cubicBezTo>
                <a:cubicBezTo>
                  <a:pt x="385" y="439"/>
                  <a:pt x="385" y="439"/>
                  <a:pt x="385" y="439"/>
                </a:cubicBezTo>
                <a:cubicBezTo>
                  <a:pt x="385" y="439"/>
                  <a:pt x="385" y="439"/>
                  <a:pt x="385" y="439"/>
                </a:cubicBezTo>
                <a:close/>
                <a:moveTo>
                  <a:pt x="264" y="439"/>
                </a:moveTo>
                <a:cubicBezTo>
                  <a:pt x="160" y="439"/>
                  <a:pt x="160" y="439"/>
                  <a:pt x="160" y="439"/>
                </a:cubicBezTo>
                <a:cubicBezTo>
                  <a:pt x="160" y="527"/>
                  <a:pt x="160" y="527"/>
                  <a:pt x="160" y="527"/>
                </a:cubicBezTo>
                <a:cubicBezTo>
                  <a:pt x="264" y="527"/>
                  <a:pt x="264" y="527"/>
                  <a:pt x="264" y="527"/>
                </a:cubicBezTo>
                <a:cubicBezTo>
                  <a:pt x="264" y="439"/>
                  <a:pt x="264" y="439"/>
                  <a:pt x="264" y="439"/>
                </a:cubicBezTo>
                <a:cubicBezTo>
                  <a:pt x="264" y="439"/>
                  <a:pt x="264" y="439"/>
                  <a:pt x="264" y="439"/>
                </a:cubicBezTo>
                <a:close/>
                <a:moveTo>
                  <a:pt x="144" y="439"/>
                </a:moveTo>
                <a:cubicBezTo>
                  <a:pt x="39" y="439"/>
                  <a:pt x="39" y="439"/>
                  <a:pt x="39" y="439"/>
                </a:cubicBezTo>
                <a:cubicBezTo>
                  <a:pt x="39" y="527"/>
                  <a:pt x="39" y="527"/>
                  <a:pt x="39" y="527"/>
                </a:cubicBezTo>
                <a:cubicBezTo>
                  <a:pt x="144" y="527"/>
                  <a:pt x="144" y="527"/>
                  <a:pt x="144" y="527"/>
                </a:cubicBezTo>
                <a:cubicBezTo>
                  <a:pt x="144" y="439"/>
                  <a:pt x="144" y="439"/>
                  <a:pt x="144" y="439"/>
                </a:cubicBezTo>
                <a:cubicBezTo>
                  <a:pt x="144" y="439"/>
                  <a:pt x="144" y="439"/>
                  <a:pt x="144" y="439"/>
                </a:cubicBezTo>
                <a:close/>
                <a:moveTo>
                  <a:pt x="39" y="542"/>
                </a:moveTo>
                <a:cubicBezTo>
                  <a:pt x="39" y="620"/>
                  <a:pt x="39" y="620"/>
                  <a:pt x="39" y="620"/>
                </a:cubicBezTo>
                <a:cubicBezTo>
                  <a:pt x="144" y="620"/>
                  <a:pt x="144" y="620"/>
                  <a:pt x="144" y="620"/>
                </a:cubicBezTo>
                <a:cubicBezTo>
                  <a:pt x="144" y="542"/>
                  <a:pt x="144" y="542"/>
                  <a:pt x="144" y="542"/>
                </a:cubicBezTo>
                <a:cubicBezTo>
                  <a:pt x="39" y="542"/>
                  <a:pt x="39" y="542"/>
                  <a:pt x="39" y="542"/>
                </a:cubicBezTo>
                <a:cubicBezTo>
                  <a:pt x="39" y="542"/>
                  <a:pt x="39" y="542"/>
                  <a:pt x="39" y="542"/>
                </a:cubicBezTo>
                <a:close/>
                <a:moveTo>
                  <a:pt x="626" y="620"/>
                </a:moveTo>
                <a:cubicBezTo>
                  <a:pt x="626" y="542"/>
                  <a:pt x="626" y="542"/>
                  <a:pt x="626" y="542"/>
                </a:cubicBezTo>
                <a:cubicBezTo>
                  <a:pt x="521" y="542"/>
                  <a:pt x="521" y="542"/>
                  <a:pt x="521" y="542"/>
                </a:cubicBezTo>
                <a:cubicBezTo>
                  <a:pt x="521" y="620"/>
                  <a:pt x="521" y="620"/>
                  <a:pt x="521" y="620"/>
                </a:cubicBezTo>
                <a:cubicBezTo>
                  <a:pt x="626" y="620"/>
                  <a:pt x="626" y="620"/>
                  <a:pt x="626" y="620"/>
                </a:cubicBezTo>
                <a:cubicBezTo>
                  <a:pt x="626" y="620"/>
                  <a:pt x="626" y="620"/>
                  <a:pt x="626" y="620"/>
                </a:cubicBezTo>
                <a:close/>
                <a:moveTo>
                  <a:pt x="626" y="335"/>
                </a:moveTo>
                <a:cubicBezTo>
                  <a:pt x="521" y="335"/>
                  <a:pt x="521" y="335"/>
                  <a:pt x="521" y="335"/>
                </a:cubicBezTo>
                <a:cubicBezTo>
                  <a:pt x="521" y="423"/>
                  <a:pt x="521" y="423"/>
                  <a:pt x="521" y="423"/>
                </a:cubicBezTo>
                <a:cubicBezTo>
                  <a:pt x="626" y="423"/>
                  <a:pt x="626" y="423"/>
                  <a:pt x="626" y="423"/>
                </a:cubicBezTo>
                <a:cubicBezTo>
                  <a:pt x="626" y="335"/>
                  <a:pt x="626" y="335"/>
                  <a:pt x="626" y="335"/>
                </a:cubicBezTo>
                <a:cubicBezTo>
                  <a:pt x="626" y="335"/>
                  <a:pt x="626" y="335"/>
                  <a:pt x="626" y="335"/>
                </a:cubicBezTo>
                <a:close/>
                <a:moveTo>
                  <a:pt x="505" y="335"/>
                </a:moveTo>
                <a:cubicBezTo>
                  <a:pt x="400" y="335"/>
                  <a:pt x="400" y="335"/>
                  <a:pt x="400" y="335"/>
                </a:cubicBezTo>
                <a:cubicBezTo>
                  <a:pt x="400" y="423"/>
                  <a:pt x="400" y="423"/>
                  <a:pt x="400" y="423"/>
                </a:cubicBezTo>
                <a:cubicBezTo>
                  <a:pt x="505" y="423"/>
                  <a:pt x="505" y="423"/>
                  <a:pt x="505" y="423"/>
                </a:cubicBezTo>
                <a:cubicBezTo>
                  <a:pt x="505" y="335"/>
                  <a:pt x="505" y="335"/>
                  <a:pt x="505" y="335"/>
                </a:cubicBezTo>
                <a:cubicBezTo>
                  <a:pt x="505" y="335"/>
                  <a:pt x="505" y="335"/>
                  <a:pt x="505" y="335"/>
                </a:cubicBezTo>
                <a:close/>
                <a:moveTo>
                  <a:pt x="385" y="335"/>
                </a:moveTo>
                <a:cubicBezTo>
                  <a:pt x="279" y="335"/>
                  <a:pt x="279" y="335"/>
                  <a:pt x="279" y="335"/>
                </a:cubicBezTo>
                <a:cubicBezTo>
                  <a:pt x="279" y="423"/>
                  <a:pt x="279" y="423"/>
                  <a:pt x="279" y="423"/>
                </a:cubicBezTo>
                <a:cubicBezTo>
                  <a:pt x="385" y="423"/>
                  <a:pt x="385" y="423"/>
                  <a:pt x="385" y="423"/>
                </a:cubicBezTo>
                <a:cubicBezTo>
                  <a:pt x="385" y="335"/>
                  <a:pt x="385" y="335"/>
                  <a:pt x="385" y="335"/>
                </a:cubicBezTo>
                <a:cubicBezTo>
                  <a:pt x="385" y="335"/>
                  <a:pt x="385" y="335"/>
                  <a:pt x="385" y="335"/>
                </a:cubicBezTo>
                <a:close/>
                <a:moveTo>
                  <a:pt x="264" y="335"/>
                </a:moveTo>
                <a:cubicBezTo>
                  <a:pt x="160" y="335"/>
                  <a:pt x="160" y="335"/>
                  <a:pt x="160" y="335"/>
                </a:cubicBezTo>
                <a:cubicBezTo>
                  <a:pt x="160" y="423"/>
                  <a:pt x="160" y="423"/>
                  <a:pt x="160" y="423"/>
                </a:cubicBezTo>
                <a:cubicBezTo>
                  <a:pt x="264" y="423"/>
                  <a:pt x="264" y="423"/>
                  <a:pt x="264" y="423"/>
                </a:cubicBezTo>
                <a:cubicBezTo>
                  <a:pt x="264" y="335"/>
                  <a:pt x="264" y="335"/>
                  <a:pt x="264" y="335"/>
                </a:cubicBezTo>
                <a:cubicBezTo>
                  <a:pt x="264" y="335"/>
                  <a:pt x="264" y="335"/>
                  <a:pt x="264" y="335"/>
                </a:cubicBezTo>
                <a:close/>
                <a:moveTo>
                  <a:pt x="144" y="335"/>
                </a:moveTo>
                <a:cubicBezTo>
                  <a:pt x="39" y="335"/>
                  <a:pt x="39" y="335"/>
                  <a:pt x="39" y="335"/>
                </a:cubicBezTo>
                <a:cubicBezTo>
                  <a:pt x="39" y="423"/>
                  <a:pt x="39" y="423"/>
                  <a:pt x="39" y="423"/>
                </a:cubicBezTo>
                <a:cubicBezTo>
                  <a:pt x="144" y="423"/>
                  <a:pt x="144" y="423"/>
                  <a:pt x="144" y="423"/>
                </a:cubicBezTo>
                <a:cubicBezTo>
                  <a:pt x="144" y="335"/>
                  <a:pt x="144" y="335"/>
                  <a:pt x="144" y="335"/>
                </a:cubicBezTo>
                <a:cubicBezTo>
                  <a:pt x="144" y="335"/>
                  <a:pt x="144" y="335"/>
                  <a:pt x="144" y="335"/>
                </a:cubicBezTo>
                <a:close/>
                <a:moveTo>
                  <a:pt x="626" y="232"/>
                </a:moveTo>
                <a:cubicBezTo>
                  <a:pt x="521" y="232"/>
                  <a:pt x="521" y="232"/>
                  <a:pt x="521" y="232"/>
                </a:cubicBezTo>
                <a:cubicBezTo>
                  <a:pt x="521" y="319"/>
                  <a:pt x="521" y="319"/>
                  <a:pt x="521" y="319"/>
                </a:cubicBezTo>
                <a:cubicBezTo>
                  <a:pt x="626" y="319"/>
                  <a:pt x="626" y="319"/>
                  <a:pt x="626" y="319"/>
                </a:cubicBezTo>
                <a:cubicBezTo>
                  <a:pt x="626" y="232"/>
                  <a:pt x="626" y="232"/>
                  <a:pt x="626" y="232"/>
                </a:cubicBezTo>
                <a:cubicBezTo>
                  <a:pt x="626" y="232"/>
                  <a:pt x="626" y="232"/>
                  <a:pt x="626" y="232"/>
                </a:cubicBezTo>
                <a:close/>
                <a:moveTo>
                  <a:pt x="505" y="232"/>
                </a:moveTo>
                <a:cubicBezTo>
                  <a:pt x="400" y="232"/>
                  <a:pt x="400" y="232"/>
                  <a:pt x="400" y="232"/>
                </a:cubicBezTo>
                <a:cubicBezTo>
                  <a:pt x="400" y="319"/>
                  <a:pt x="400" y="319"/>
                  <a:pt x="400" y="319"/>
                </a:cubicBezTo>
                <a:cubicBezTo>
                  <a:pt x="505" y="319"/>
                  <a:pt x="505" y="319"/>
                  <a:pt x="505" y="319"/>
                </a:cubicBezTo>
                <a:cubicBezTo>
                  <a:pt x="505" y="232"/>
                  <a:pt x="505" y="232"/>
                  <a:pt x="505" y="232"/>
                </a:cubicBezTo>
                <a:cubicBezTo>
                  <a:pt x="505" y="232"/>
                  <a:pt x="505" y="232"/>
                  <a:pt x="505" y="232"/>
                </a:cubicBezTo>
                <a:close/>
                <a:moveTo>
                  <a:pt x="385" y="232"/>
                </a:moveTo>
                <a:cubicBezTo>
                  <a:pt x="279" y="232"/>
                  <a:pt x="279" y="232"/>
                  <a:pt x="279" y="232"/>
                </a:cubicBezTo>
                <a:cubicBezTo>
                  <a:pt x="279" y="319"/>
                  <a:pt x="279" y="319"/>
                  <a:pt x="279" y="319"/>
                </a:cubicBezTo>
                <a:cubicBezTo>
                  <a:pt x="385" y="319"/>
                  <a:pt x="385" y="319"/>
                  <a:pt x="385" y="319"/>
                </a:cubicBezTo>
                <a:cubicBezTo>
                  <a:pt x="385" y="232"/>
                  <a:pt x="385" y="232"/>
                  <a:pt x="385" y="232"/>
                </a:cubicBezTo>
                <a:cubicBezTo>
                  <a:pt x="385" y="232"/>
                  <a:pt x="385" y="232"/>
                  <a:pt x="385" y="232"/>
                </a:cubicBezTo>
                <a:close/>
                <a:moveTo>
                  <a:pt x="264" y="232"/>
                </a:moveTo>
                <a:cubicBezTo>
                  <a:pt x="160" y="232"/>
                  <a:pt x="160" y="232"/>
                  <a:pt x="160" y="232"/>
                </a:cubicBezTo>
                <a:cubicBezTo>
                  <a:pt x="160" y="319"/>
                  <a:pt x="160" y="319"/>
                  <a:pt x="160" y="319"/>
                </a:cubicBezTo>
                <a:cubicBezTo>
                  <a:pt x="264" y="319"/>
                  <a:pt x="264" y="319"/>
                  <a:pt x="264" y="319"/>
                </a:cubicBezTo>
                <a:cubicBezTo>
                  <a:pt x="264" y="232"/>
                  <a:pt x="264" y="232"/>
                  <a:pt x="264" y="232"/>
                </a:cubicBezTo>
                <a:cubicBezTo>
                  <a:pt x="264" y="232"/>
                  <a:pt x="264" y="232"/>
                  <a:pt x="264" y="232"/>
                </a:cubicBezTo>
                <a:close/>
                <a:moveTo>
                  <a:pt x="144" y="232"/>
                </a:moveTo>
                <a:cubicBezTo>
                  <a:pt x="39" y="232"/>
                  <a:pt x="39" y="232"/>
                  <a:pt x="39" y="232"/>
                </a:cubicBezTo>
                <a:cubicBezTo>
                  <a:pt x="39" y="319"/>
                  <a:pt x="39" y="319"/>
                  <a:pt x="39" y="319"/>
                </a:cubicBezTo>
                <a:cubicBezTo>
                  <a:pt x="144" y="319"/>
                  <a:pt x="144" y="319"/>
                  <a:pt x="144" y="319"/>
                </a:cubicBezTo>
                <a:cubicBezTo>
                  <a:pt x="144" y="232"/>
                  <a:pt x="144" y="232"/>
                  <a:pt x="144" y="232"/>
                </a:cubicBezTo>
                <a:cubicBezTo>
                  <a:pt x="144" y="232"/>
                  <a:pt x="144" y="232"/>
                  <a:pt x="144" y="232"/>
                </a:cubicBezTo>
                <a:close/>
                <a:moveTo>
                  <a:pt x="574" y="103"/>
                </a:moveTo>
                <a:cubicBezTo>
                  <a:pt x="574" y="117"/>
                  <a:pt x="574" y="117"/>
                  <a:pt x="574" y="117"/>
                </a:cubicBezTo>
                <a:cubicBezTo>
                  <a:pt x="574" y="128"/>
                  <a:pt x="565" y="138"/>
                  <a:pt x="554" y="138"/>
                </a:cubicBezTo>
                <a:cubicBezTo>
                  <a:pt x="541" y="138"/>
                  <a:pt x="532" y="128"/>
                  <a:pt x="532" y="117"/>
                </a:cubicBezTo>
                <a:cubicBezTo>
                  <a:pt x="532" y="103"/>
                  <a:pt x="532" y="103"/>
                  <a:pt x="532" y="103"/>
                </a:cubicBezTo>
                <a:cubicBezTo>
                  <a:pt x="511" y="103"/>
                  <a:pt x="511" y="103"/>
                  <a:pt x="511" y="103"/>
                </a:cubicBezTo>
                <a:cubicBezTo>
                  <a:pt x="511" y="117"/>
                  <a:pt x="511" y="117"/>
                  <a:pt x="511" y="117"/>
                </a:cubicBezTo>
                <a:cubicBezTo>
                  <a:pt x="511" y="128"/>
                  <a:pt x="502" y="138"/>
                  <a:pt x="490" y="138"/>
                </a:cubicBezTo>
                <a:cubicBezTo>
                  <a:pt x="478" y="138"/>
                  <a:pt x="469" y="128"/>
                  <a:pt x="469" y="117"/>
                </a:cubicBezTo>
                <a:cubicBezTo>
                  <a:pt x="469" y="103"/>
                  <a:pt x="469" y="103"/>
                  <a:pt x="469" y="103"/>
                </a:cubicBezTo>
                <a:cubicBezTo>
                  <a:pt x="448" y="103"/>
                  <a:pt x="448" y="103"/>
                  <a:pt x="448" y="103"/>
                </a:cubicBezTo>
                <a:cubicBezTo>
                  <a:pt x="448" y="117"/>
                  <a:pt x="448" y="117"/>
                  <a:pt x="448" y="117"/>
                </a:cubicBezTo>
                <a:cubicBezTo>
                  <a:pt x="448" y="128"/>
                  <a:pt x="439" y="138"/>
                  <a:pt x="427" y="138"/>
                </a:cubicBezTo>
                <a:cubicBezTo>
                  <a:pt x="416" y="138"/>
                  <a:pt x="406" y="128"/>
                  <a:pt x="406" y="117"/>
                </a:cubicBezTo>
                <a:cubicBezTo>
                  <a:pt x="406" y="103"/>
                  <a:pt x="406" y="103"/>
                  <a:pt x="406" y="103"/>
                </a:cubicBezTo>
                <a:cubicBezTo>
                  <a:pt x="385" y="103"/>
                  <a:pt x="385" y="103"/>
                  <a:pt x="385" y="103"/>
                </a:cubicBezTo>
                <a:cubicBezTo>
                  <a:pt x="385" y="117"/>
                  <a:pt x="385" y="117"/>
                  <a:pt x="385" y="117"/>
                </a:cubicBezTo>
                <a:cubicBezTo>
                  <a:pt x="385" y="128"/>
                  <a:pt x="376" y="138"/>
                  <a:pt x="364" y="138"/>
                </a:cubicBezTo>
                <a:cubicBezTo>
                  <a:pt x="352" y="138"/>
                  <a:pt x="343" y="128"/>
                  <a:pt x="343" y="117"/>
                </a:cubicBezTo>
                <a:cubicBezTo>
                  <a:pt x="343" y="103"/>
                  <a:pt x="343" y="103"/>
                  <a:pt x="343" y="103"/>
                </a:cubicBezTo>
                <a:cubicBezTo>
                  <a:pt x="322" y="103"/>
                  <a:pt x="322" y="103"/>
                  <a:pt x="322" y="103"/>
                </a:cubicBezTo>
                <a:cubicBezTo>
                  <a:pt x="322" y="117"/>
                  <a:pt x="322" y="117"/>
                  <a:pt x="322" y="117"/>
                </a:cubicBezTo>
                <a:cubicBezTo>
                  <a:pt x="322" y="128"/>
                  <a:pt x="312" y="138"/>
                  <a:pt x="301" y="138"/>
                </a:cubicBezTo>
                <a:cubicBezTo>
                  <a:pt x="289" y="138"/>
                  <a:pt x="280" y="128"/>
                  <a:pt x="280" y="117"/>
                </a:cubicBezTo>
                <a:cubicBezTo>
                  <a:pt x="280" y="103"/>
                  <a:pt x="280" y="103"/>
                  <a:pt x="280" y="103"/>
                </a:cubicBezTo>
                <a:cubicBezTo>
                  <a:pt x="259" y="103"/>
                  <a:pt x="259" y="103"/>
                  <a:pt x="259" y="103"/>
                </a:cubicBezTo>
                <a:cubicBezTo>
                  <a:pt x="259" y="117"/>
                  <a:pt x="259" y="117"/>
                  <a:pt x="259" y="117"/>
                </a:cubicBezTo>
                <a:cubicBezTo>
                  <a:pt x="259" y="128"/>
                  <a:pt x="249" y="138"/>
                  <a:pt x="238" y="138"/>
                </a:cubicBezTo>
                <a:cubicBezTo>
                  <a:pt x="226" y="138"/>
                  <a:pt x="216" y="128"/>
                  <a:pt x="216" y="117"/>
                </a:cubicBezTo>
                <a:cubicBezTo>
                  <a:pt x="216" y="103"/>
                  <a:pt x="216" y="103"/>
                  <a:pt x="216" y="103"/>
                </a:cubicBezTo>
                <a:cubicBezTo>
                  <a:pt x="196" y="103"/>
                  <a:pt x="196" y="103"/>
                  <a:pt x="196" y="103"/>
                </a:cubicBezTo>
                <a:cubicBezTo>
                  <a:pt x="196" y="117"/>
                  <a:pt x="196" y="117"/>
                  <a:pt x="196" y="117"/>
                </a:cubicBezTo>
                <a:cubicBezTo>
                  <a:pt x="196" y="128"/>
                  <a:pt x="186" y="138"/>
                  <a:pt x="175" y="138"/>
                </a:cubicBezTo>
                <a:cubicBezTo>
                  <a:pt x="163" y="138"/>
                  <a:pt x="154" y="128"/>
                  <a:pt x="154" y="117"/>
                </a:cubicBezTo>
                <a:cubicBezTo>
                  <a:pt x="154" y="103"/>
                  <a:pt x="154" y="103"/>
                  <a:pt x="154" y="103"/>
                </a:cubicBezTo>
                <a:cubicBezTo>
                  <a:pt x="133" y="103"/>
                  <a:pt x="133" y="103"/>
                  <a:pt x="133" y="103"/>
                </a:cubicBezTo>
                <a:cubicBezTo>
                  <a:pt x="133" y="117"/>
                  <a:pt x="133" y="117"/>
                  <a:pt x="133" y="117"/>
                </a:cubicBezTo>
                <a:cubicBezTo>
                  <a:pt x="133" y="128"/>
                  <a:pt x="123" y="138"/>
                  <a:pt x="111" y="138"/>
                </a:cubicBezTo>
                <a:cubicBezTo>
                  <a:pt x="100" y="138"/>
                  <a:pt x="91" y="128"/>
                  <a:pt x="91" y="117"/>
                </a:cubicBezTo>
                <a:cubicBezTo>
                  <a:pt x="91" y="103"/>
                  <a:pt x="91" y="103"/>
                  <a:pt x="91" y="103"/>
                </a:cubicBezTo>
                <a:cubicBezTo>
                  <a:pt x="32" y="103"/>
                  <a:pt x="32" y="103"/>
                  <a:pt x="32" y="103"/>
                </a:cubicBezTo>
                <a:cubicBezTo>
                  <a:pt x="32" y="217"/>
                  <a:pt x="32" y="217"/>
                  <a:pt x="32" y="217"/>
                </a:cubicBezTo>
                <a:cubicBezTo>
                  <a:pt x="634" y="217"/>
                  <a:pt x="634" y="217"/>
                  <a:pt x="634" y="217"/>
                </a:cubicBezTo>
                <a:cubicBezTo>
                  <a:pt x="634" y="103"/>
                  <a:pt x="634" y="103"/>
                  <a:pt x="634" y="103"/>
                </a:cubicBezTo>
                <a:cubicBezTo>
                  <a:pt x="574" y="103"/>
                  <a:pt x="574" y="103"/>
                  <a:pt x="574" y="103"/>
                </a:cubicBezTo>
                <a:cubicBezTo>
                  <a:pt x="574" y="103"/>
                  <a:pt x="574" y="103"/>
                  <a:pt x="574" y="10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dirty="0">
              <a:solidFill>
                <a:srgbClr val="505050"/>
              </a:solidFill>
            </a:endParaRPr>
          </a:p>
        </p:txBody>
      </p:sp>
      <p:grpSp>
        <p:nvGrpSpPr>
          <p:cNvPr id="313" name="Group 312"/>
          <p:cNvGrpSpPr/>
          <p:nvPr/>
        </p:nvGrpSpPr>
        <p:grpSpPr>
          <a:xfrm>
            <a:off x="3455811" y="4338709"/>
            <a:ext cx="1926580" cy="1542600"/>
            <a:chOff x="7948613" y="3155950"/>
            <a:chExt cx="2747962" cy="2200275"/>
          </a:xfrm>
          <a:solidFill>
            <a:schemeClr val="tx1">
              <a:lumMod val="75000"/>
            </a:schemeClr>
          </a:solidFill>
        </p:grpSpPr>
        <p:sp>
          <p:nvSpPr>
            <p:cNvPr id="211" name="Freeform 94"/>
            <p:cNvSpPr>
              <a:spLocks/>
            </p:cNvSpPr>
            <p:nvPr/>
          </p:nvSpPr>
          <p:spPr bwMode="auto">
            <a:xfrm>
              <a:off x="7948613"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2" name="Freeform 95"/>
            <p:cNvSpPr>
              <a:spLocks/>
            </p:cNvSpPr>
            <p:nvPr/>
          </p:nvSpPr>
          <p:spPr bwMode="auto">
            <a:xfrm>
              <a:off x="8120063"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3" name="Freeform 96"/>
            <p:cNvSpPr>
              <a:spLocks/>
            </p:cNvSpPr>
            <p:nvPr/>
          </p:nvSpPr>
          <p:spPr bwMode="auto">
            <a:xfrm>
              <a:off x="82931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4" name="Freeform 97"/>
            <p:cNvSpPr>
              <a:spLocks/>
            </p:cNvSpPr>
            <p:nvPr/>
          </p:nvSpPr>
          <p:spPr bwMode="auto">
            <a:xfrm>
              <a:off x="847090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5" name="Freeform 98"/>
            <p:cNvSpPr>
              <a:spLocks/>
            </p:cNvSpPr>
            <p:nvPr/>
          </p:nvSpPr>
          <p:spPr bwMode="auto">
            <a:xfrm>
              <a:off x="864235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6" name="Freeform 99"/>
            <p:cNvSpPr>
              <a:spLocks/>
            </p:cNvSpPr>
            <p:nvPr/>
          </p:nvSpPr>
          <p:spPr bwMode="auto">
            <a:xfrm>
              <a:off x="882015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7" name="Freeform 100"/>
            <p:cNvSpPr>
              <a:spLocks/>
            </p:cNvSpPr>
            <p:nvPr/>
          </p:nvSpPr>
          <p:spPr bwMode="auto">
            <a:xfrm>
              <a:off x="89916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8" name="Freeform 101"/>
            <p:cNvSpPr>
              <a:spLocks/>
            </p:cNvSpPr>
            <p:nvPr/>
          </p:nvSpPr>
          <p:spPr bwMode="auto">
            <a:xfrm>
              <a:off x="9169400" y="31559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9" name="Freeform 102"/>
            <p:cNvSpPr>
              <a:spLocks/>
            </p:cNvSpPr>
            <p:nvPr/>
          </p:nvSpPr>
          <p:spPr bwMode="auto">
            <a:xfrm>
              <a:off x="7948613"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0" name="Freeform 103"/>
            <p:cNvSpPr>
              <a:spLocks/>
            </p:cNvSpPr>
            <p:nvPr/>
          </p:nvSpPr>
          <p:spPr bwMode="auto">
            <a:xfrm>
              <a:off x="8120063"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1" name="Freeform 104"/>
            <p:cNvSpPr>
              <a:spLocks/>
            </p:cNvSpPr>
            <p:nvPr/>
          </p:nvSpPr>
          <p:spPr bwMode="auto">
            <a:xfrm>
              <a:off x="82931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2" name="Freeform 105"/>
            <p:cNvSpPr>
              <a:spLocks/>
            </p:cNvSpPr>
            <p:nvPr/>
          </p:nvSpPr>
          <p:spPr bwMode="auto">
            <a:xfrm>
              <a:off x="847090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7"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3" name="Freeform 106"/>
            <p:cNvSpPr>
              <a:spLocks/>
            </p:cNvSpPr>
            <p:nvPr/>
          </p:nvSpPr>
          <p:spPr bwMode="auto">
            <a:xfrm>
              <a:off x="864235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4" name="Freeform 107"/>
            <p:cNvSpPr>
              <a:spLocks/>
            </p:cNvSpPr>
            <p:nvPr/>
          </p:nvSpPr>
          <p:spPr bwMode="auto">
            <a:xfrm>
              <a:off x="882015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 name="Freeform 108"/>
            <p:cNvSpPr>
              <a:spLocks/>
            </p:cNvSpPr>
            <p:nvPr/>
          </p:nvSpPr>
          <p:spPr bwMode="auto">
            <a:xfrm>
              <a:off x="89916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 name="Freeform 109"/>
            <p:cNvSpPr>
              <a:spLocks/>
            </p:cNvSpPr>
            <p:nvPr/>
          </p:nvSpPr>
          <p:spPr bwMode="auto">
            <a:xfrm>
              <a:off x="9169400" y="3446463"/>
              <a:ext cx="123825" cy="222250"/>
            </a:xfrm>
            <a:custGeom>
              <a:avLst/>
              <a:gdLst>
                <a:gd name="T0" fmla="*/ 21 w 33"/>
                <a:gd name="T1" fmla="*/ 59 h 59"/>
                <a:gd name="T2" fmla="*/ 21 w 33"/>
                <a:gd name="T3" fmla="*/ 51 h 59"/>
                <a:gd name="T4" fmla="*/ 33 w 33"/>
                <a:gd name="T5" fmla="*/ 37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8 h 59"/>
                <a:gd name="T36" fmla="*/ 15 w 33"/>
                <a:gd name="T37" fmla="*/ 41 h 59"/>
                <a:gd name="T38" fmla="*/ 5 w 33"/>
                <a:gd name="T39" fmla="*/ 38 h 59"/>
                <a:gd name="T40" fmla="*/ 3 w 33"/>
                <a:gd name="T41" fmla="*/ 37 h 59"/>
                <a:gd name="T42" fmla="*/ 0 w 33"/>
                <a:gd name="T43" fmla="*/ 48 h 59"/>
                <a:gd name="T44" fmla="*/ 0 w 33"/>
                <a:gd name="T45" fmla="*/ 48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49"/>
                    <a:pt x="33" y="44"/>
                    <a:pt x="33" y="37"/>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 name="Freeform 110"/>
            <p:cNvSpPr>
              <a:spLocks/>
            </p:cNvSpPr>
            <p:nvPr/>
          </p:nvSpPr>
          <p:spPr bwMode="auto">
            <a:xfrm>
              <a:off x="7948613"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 name="Freeform 111"/>
            <p:cNvSpPr>
              <a:spLocks/>
            </p:cNvSpPr>
            <p:nvPr/>
          </p:nvSpPr>
          <p:spPr bwMode="auto">
            <a:xfrm>
              <a:off x="8120063"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 name="Freeform 112"/>
            <p:cNvSpPr>
              <a:spLocks/>
            </p:cNvSpPr>
            <p:nvPr/>
          </p:nvSpPr>
          <p:spPr bwMode="auto">
            <a:xfrm>
              <a:off x="82931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 name="Freeform 113"/>
            <p:cNvSpPr>
              <a:spLocks/>
            </p:cNvSpPr>
            <p:nvPr/>
          </p:nvSpPr>
          <p:spPr bwMode="auto">
            <a:xfrm>
              <a:off x="847090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 name="Freeform 114"/>
            <p:cNvSpPr>
              <a:spLocks/>
            </p:cNvSpPr>
            <p:nvPr/>
          </p:nvSpPr>
          <p:spPr bwMode="auto">
            <a:xfrm>
              <a:off x="864235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 name="Freeform 115"/>
            <p:cNvSpPr>
              <a:spLocks/>
            </p:cNvSpPr>
            <p:nvPr/>
          </p:nvSpPr>
          <p:spPr bwMode="auto">
            <a:xfrm>
              <a:off x="882015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 name="Freeform 116"/>
            <p:cNvSpPr>
              <a:spLocks/>
            </p:cNvSpPr>
            <p:nvPr/>
          </p:nvSpPr>
          <p:spPr bwMode="auto">
            <a:xfrm>
              <a:off x="89916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 name="Freeform 117"/>
            <p:cNvSpPr>
              <a:spLocks/>
            </p:cNvSpPr>
            <p:nvPr/>
          </p:nvSpPr>
          <p:spPr bwMode="auto">
            <a:xfrm>
              <a:off x="9169400" y="3713163"/>
              <a:ext cx="123825" cy="222250"/>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 name="Freeform 118"/>
            <p:cNvSpPr>
              <a:spLocks/>
            </p:cNvSpPr>
            <p:nvPr/>
          </p:nvSpPr>
          <p:spPr bwMode="auto">
            <a:xfrm>
              <a:off x="7948613"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6" name="Freeform 119"/>
            <p:cNvSpPr>
              <a:spLocks/>
            </p:cNvSpPr>
            <p:nvPr/>
          </p:nvSpPr>
          <p:spPr bwMode="auto">
            <a:xfrm>
              <a:off x="8120063"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7" name="Freeform 120"/>
            <p:cNvSpPr>
              <a:spLocks/>
            </p:cNvSpPr>
            <p:nvPr/>
          </p:nvSpPr>
          <p:spPr bwMode="auto">
            <a:xfrm>
              <a:off x="82931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8" name="Freeform 121"/>
            <p:cNvSpPr>
              <a:spLocks/>
            </p:cNvSpPr>
            <p:nvPr/>
          </p:nvSpPr>
          <p:spPr bwMode="auto">
            <a:xfrm>
              <a:off x="847090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9" name="Freeform 122"/>
            <p:cNvSpPr>
              <a:spLocks/>
            </p:cNvSpPr>
            <p:nvPr/>
          </p:nvSpPr>
          <p:spPr bwMode="auto">
            <a:xfrm>
              <a:off x="864235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0" name="Freeform 123"/>
            <p:cNvSpPr>
              <a:spLocks/>
            </p:cNvSpPr>
            <p:nvPr/>
          </p:nvSpPr>
          <p:spPr bwMode="auto">
            <a:xfrm>
              <a:off x="882015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1" name="Freeform 124"/>
            <p:cNvSpPr>
              <a:spLocks/>
            </p:cNvSpPr>
            <p:nvPr/>
          </p:nvSpPr>
          <p:spPr bwMode="auto">
            <a:xfrm>
              <a:off x="89916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2" name="Freeform 125"/>
            <p:cNvSpPr>
              <a:spLocks/>
            </p:cNvSpPr>
            <p:nvPr/>
          </p:nvSpPr>
          <p:spPr bwMode="auto">
            <a:xfrm>
              <a:off x="9169400" y="4003675"/>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3" name="Freeform 126"/>
            <p:cNvSpPr>
              <a:spLocks/>
            </p:cNvSpPr>
            <p:nvPr/>
          </p:nvSpPr>
          <p:spPr bwMode="auto">
            <a:xfrm>
              <a:off x="7948613"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4" name="Freeform 127"/>
            <p:cNvSpPr>
              <a:spLocks/>
            </p:cNvSpPr>
            <p:nvPr/>
          </p:nvSpPr>
          <p:spPr bwMode="auto">
            <a:xfrm>
              <a:off x="8120063" y="42862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5" name="Freeform 128"/>
            <p:cNvSpPr>
              <a:spLocks/>
            </p:cNvSpPr>
            <p:nvPr/>
          </p:nvSpPr>
          <p:spPr bwMode="auto">
            <a:xfrm>
              <a:off x="82931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6" name="Freeform 129"/>
            <p:cNvSpPr>
              <a:spLocks/>
            </p:cNvSpPr>
            <p:nvPr/>
          </p:nvSpPr>
          <p:spPr bwMode="auto">
            <a:xfrm>
              <a:off x="847090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7" name="Freeform 130"/>
            <p:cNvSpPr>
              <a:spLocks/>
            </p:cNvSpPr>
            <p:nvPr/>
          </p:nvSpPr>
          <p:spPr bwMode="auto">
            <a:xfrm>
              <a:off x="864235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8" name="Freeform 131"/>
            <p:cNvSpPr>
              <a:spLocks/>
            </p:cNvSpPr>
            <p:nvPr/>
          </p:nvSpPr>
          <p:spPr bwMode="auto">
            <a:xfrm>
              <a:off x="882015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49" name="Freeform 132"/>
            <p:cNvSpPr>
              <a:spLocks/>
            </p:cNvSpPr>
            <p:nvPr/>
          </p:nvSpPr>
          <p:spPr bwMode="auto">
            <a:xfrm>
              <a:off x="89916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0" name="Freeform 133"/>
            <p:cNvSpPr>
              <a:spLocks/>
            </p:cNvSpPr>
            <p:nvPr/>
          </p:nvSpPr>
          <p:spPr bwMode="auto">
            <a:xfrm>
              <a:off x="9169400" y="42862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5"/>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1" name="Freeform 134"/>
            <p:cNvSpPr>
              <a:spLocks/>
            </p:cNvSpPr>
            <p:nvPr/>
          </p:nvSpPr>
          <p:spPr bwMode="auto">
            <a:xfrm>
              <a:off x="7948613"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2" name="Freeform 135"/>
            <p:cNvSpPr>
              <a:spLocks/>
            </p:cNvSpPr>
            <p:nvPr/>
          </p:nvSpPr>
          <p:spPr bwMode="auto">
            <a:xfrm>
              <a:off x="8120063" y="4576763"/>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3" name="Freeform 136"/>
            <p:cNvSpPr>
              <a:spLocks/>
            </p:cNvSpPr>
            <p:nvPr/>
          </p:nvSpPr>
          <p:spPr bwMode="auto">
            <a:xfrm>
              <a:off x="82931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4" name="Freeform 137"/>
            <p:cNvSpPr>
              <a:spLocks/>
            </p:cNvSpPr>
            <p:nvPr/>
          </p:nvSpPr>
          <p:spPr bwMode="auto">
            <a:xfrm>
              <a:off x="847090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5" name="Freeform 138"/>
            <p:cNvSpPr>
              <a:spLocks/>
            </p:cNvSpPr>
            <p:nvPr/>
          </p:nvSpPr>
          <p:spPr bwMode="auto">
            <a:xfrm>
              <a:off x="864235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6" name="Freeform 139"/>
            <p:cNvSpPr>
              <a:spLocks/>
            </p:cNvSpPr>
            <p:nvPr/>
          </p:nvSpPr>
          <p:spPr bwMode="auto">
            <a:xfrm>
              <a:off x="882015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7" name="Freeform 140"/>
            <p:cNvSpPr>
              <a:spLocks/>
            </p:cNvSpPr>
            <p:nvPr/>
          </p:nvSpPr>
          <p:spPr bwMode="auto">
            <a:xfrm>
              <a:off x="89916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8" name="Freeform 141"/>
            <p:cNvSpPr>
              <a:spLocks/>
            </p:cNvSpPr>
            <p:nvPr/>
          </p:nvSpPr>
          <p:spPr bwMode="auto">
            <a:xfrm>
              <a:off x="9169400" y="4576763"/>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59" name="Freeform 142"/>
            <p:cNvSpPr>
              <a:spLocks/>
            </p:cNvSpPr>
            <p:nvPr/>
          </p:nvSpPr>
          <p:spPr bwMode="auto">
            <a:xfrm>
              <a:off x="7948613"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0" name="Freeform 143"/>
            <p:cNvSpPr>
              <a:spLocks/>
            </p:cNvSpPr>
            <p:nvPr/>
          </p:nvSpPr>
          <p:spPr bwMode="auto">
            <a:xfrm>
              <a:off x="8120063" y="4843463"/>
              <a:ext cx="128588" cy="223838"/>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1" name="Freeform 144"/>
            <p:cNvSpPr>
              <a:spLocks/>
            </p:cNvSpPr>
            <p:nvPr/>
          </p:nvSpPr>
          <p:spPr bwMode="auto">
            <a:xfrm>
              <a:off x="82931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2" name="Freeform 145"/>
            <p:cNvSpPr>
              <a:spLocks/>
            </p:cNvSpPr>
            <p:nvPr/>
          </p:nvSpPr>
          <p:spPr bwMode="auto">
            <a:xfrm>
              <a:off x="847090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3" name="Freeform 146"/>
            <p:cNvSpPr>
              <a:spLocks/>
            </p:cNvSpPr>
            <p:nvPr/>
          </p:nvSpPr>
          <p:spPr bwMode="auto">
            <a:xfrm>
              <a:off x="864235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4" name="Freeform 147"/>
            <p:cNvSpPr>
              <a:spLocks/>
            </p:cNvSpPr>
            <p:nvPr/>
          </p:nvSpPr>
          <p:spPr bwMode="auto">
            <a:xfrm>
              <a:off x="882015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5" name="Freeform 148"/>
            <p:cNvSpPr>
              <a:spLocks/>
            </p:cNvSpPr>
            <p:nvPr/>
          </p:nvSpPr>
          <p:spPr bwMode="auto">
            <a:xfrm>
              <a:off x="89916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6" name="Freeform 149"/>
            <p:cNvSpPr>
              <a:spLocks/>
            </p:cNvSpPr>
            <p:nvPr/>
          </p:nvSpPr>
          <p:spPr bwMode="auto">
            <a:xfrm>
              <a:off x="9169400" y="4843463"/>
              <a:ext cx="123825" cy="223838"/>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5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7" name="Freeform 150"/>
            <p:cNvSpPr>
              <a:spLocks/>
            </p:cNvSpPr>
            <p:nvPr/>
          </p:nvSpPr>
          <p:spPr bwMode="auto">
            <a:xfrm>
              <a:off x="7948613" y="51339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8" name="Freeform 151"/>
            <p:cNvSpPr>
              <a:spLocks/>
            </p:cNvSpPr>
            <p:nvPr/>
          </p:nvSpPr>
          <p:spPr bwMode="auto">
            <a:xfrm>
              <a:off x="8120063" y="51339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69" name="Freeform 152"/>
            <p:cNvSpPr>
              <a:spLocks/>
            </p:cNvSpPr>
            <p:nvPr/>
          </p:nvSpPr>
          <p:spPr bwMode="auto">
            <a:xfrm>
              <a:off x="8293100"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0" name="Freeform 153"/>
            <p:cNvSpPr>
              <a:spLocks/>
            </p:cNvSpPr>
            <p:nvPr/>
          </p:nvSpPr>
          <p:spPr bwMode="auto">
            <a:xfrm>
              <a:off x="8470900" y="51339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1" name="Freeform 154"/>
            <p:cNvSpPr>
              <a:spLocks/>
            </p:cNvSpPr>
            <p:nvPr/>
          </p:nvSpPr>
          <p:spPr bwMode="auto">
            <a:xfrm>
              <a:off x="8642350"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2" name="Freeform 155"/>
            <p:cNvSpPr>
              <a:spLocks/>
            </p:cNvSpPr>
            <p:nvPr/>
          </p:nvSpPr>
          <p:spPr bwMode="auto">
            <a:xfrm>
              <a:off x="8820150" y="51339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3" name="Freeform 156"/>
            <p:cNvSpPr>
              <a:spLocks/>
            </p:cNvSpPr>
            <p:nvPr/>
          </p:nvSpPr>
          <p:spPr bwMode="auto">
            <a:xfrm>
              <a:off x="8991600"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4" name="Freeform 157"/>
            <p:cNvSpPr>
              <a:spLocks/>
            </p:cNvSpPr>
            <p:nvPr/>
          </p:nvSpPr>
          <p:spPr bwMode="auto">
            <a:xfrm>
              <a:off x="9169400" y="5133975"/>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5"/>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5" name="Freeform 158"/>
            <p:cNvSpPr>
              <a:spLocks/>
            </p:cNvSpPr>
            <p:nvPr/>
          </p:nvSpPr>
          <p:spPr bwMode="auto">
            <a:xfrm>
              <a:off x="93487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6" name="Freeform 159"/>
            <p:cNvSpPr>
              <a:spLocks/>
            </p:cNvSpPr>
            <p:nvPr/>
          </p:nvSpPr>
          <p:spPr bwMode="auto">
            <a:xfrm>
              <a:off x="9525000"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7" name="Freeform 160"/>
            <p:cNvSpPr>
              <a:spLocks/>
            </p:cNvSpPr>
            <p:nvPr/>
          </p:nvSpPr>
          <p:spPr bwMode="auto">
            <a:xfrm>
              <a:off x="969803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8" name="Freeform 161"/>
            <p:cNvSpPr>
              <a:spLocks/>
            </p:cNvSpPr>
            <p:nvPr/>
          </p:nvSpPr>
          <p:spPr bwMode="auto">
            <a:xfrm>
              <a:off x="987425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79" name="Freeform 162"/>
            <p:cNvSpPr>
              <a:spLocks/>
            </p:cNvSpPr>
            <p:nvPr/>
          </p:nvSpPr>
          <p:spPr bwMode="auto">
            <a:xfrm>
              <a:off x="100472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0" name="Freeform 163"/>
            <p:cNvSpPr>
              <a:spLocks/>
            </p:cNvSpPr>
            <p:nvPr/>
          </p:nvSpPr>
          <p:spPr bwMode="auto">
            <a:xfrm>
              <a:off x="1022350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1" name="Freeform 164"/>
            <p:cNvSpPr>
              <a:spLocks/>
            </p:cNvSpPr>
            <p:nvPr/>
          </p:nvSpPr>
          <p:spPr bwMode="auto">
            <a:xfrm>
              <a:off x="10396538"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2" name="Freeform 165"/>
            <p:cNvSpPr>
              <a:spLocks/>
            </p:cNvSpPr>
            <p:nvPr/>
          </p:nvSpPr>
          <p:spPr bwMode="auto">
            <a:xfrm>
              <a:off x="10569575" y="3155950"/>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3" name="Freeform 166"/>
            <p:cNvSpPr>
              <a:spLocks/>
            </p:cNvSpPr>
            <p:nvPr/>
          </p:nvSpPr>
          <p:spPr bwMode="auto">
            <a:xfrm>
              <a:off x="93487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8"/>
                  </a:cubicBezTo>
                  <a:cubicBezTo>
                    <a:pt x="21"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4" name="Freeform 167"/>
            <p:cNvSpPr>
              <a:spLocks/>
            </p:cNvSpPr>
            <p:nvPr/>
          </p:nvSpPr>
          <p:spPr bwMode="auto">
            <a:xfrm>
              <a:off x="9525000"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5" name="Freeform 168"/>
            <p:cNvSpPr>
              <a:spLocks/>
            </p:cNvSpPr>
            <p:nvPr/>
          </p:nvSpPr>
          <p:spPr bwMode="auto">
            <a:xfrm>
              <a:off x="969803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9"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6" name="Freeform 169"/>
            <p:cNvSpPr>
              <a:spLocks/>
            </p:cNvSpPr>
            <p:nvPr/>
          </p:nvSpPr>
          <p:spPr bwMode="auto">
            <a:xfrm>
              <a:off x="987425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8"/>
                  </a:cubicBezTo>
                  <a:cubicBezTo>
                    <a:pt x="20" y="40"/>
                    <a:pt x="17" y="41"/>
                    <a:pt x="15" y="41"/>
                  </a:cubicBezTo>
                  <a:cubicBezTo>
                    <a:pt x="10"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7" name="Freeform 170"/>
            <p:cNvSpPr>
              <a:spLocks/>
            </p:cNvSpPr>
            <p:nvPr/>
          </p:nvSpPr>
          <p:spPr bwMode="auto">
            <a:xfrm>
              <a:off x="100472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8" name="Freeform 171"/>
            <p:cNvSpPr>
              <a:spLocks/>
            </p:cNvSpPr>
            <p:nvPr/>
          </p:nvSpPr>
          <p:spPr bwMode="auto">
            <a:xfrm>
              <a:off x="1022350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89" name="Freeform 172"/>
            <p:cNvSpPr>
              <a:spLocks/>
            </p:cNvSpPr>
            <p:nvPr/>
          </p:nvSpPr>
          <p:spPr bwMode="auto">
            <a:xfrm>
              <a:off x="10396538"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0" name="Freeform 173"/>
            <p:cNvSpPr>
              <a:spLocks/>
            </p:cNvSpPr>
            <p:nvPr/>
          </p:nvSpPr>
          <p:spPr bwMode="auto">
            <a:xfrm>
              <a:off x="10569575" y="3446463"/>
              <a:ext cx="127000"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1" name="Freeform 174"/>
            <p:cNvSpPr>
              <a:spLocks/>
            </p:cNvSpPr>
            <p:nvPr/>
          </p:nvSpPr>
          <p:spPr bwMode="auto">
            <a:xfrm>
              <a:off x="93487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2" name="Freeform 175"/>
            <p:cNvSpPr>
              <a:spLocks/>
            </p:cNvSpPr>
            <p:nvPr/>
          </p:nvSpPr>
          <p:spPr bwMode="auto">
            <a:xfrm>
              <a:off x="9525000"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3" name="Freeform 176"/>
            <p:cNvSpPr>
              <a:spLocks/>
            </p:cNvSpPr>
            <p:nvPr/>
          </p:nvSpPr>
          <p:spPr bwMode="auto">
            <a:xfrm>
              <a:off x="969803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9"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4" name="Freeform 177"/>
            <p:cNvSpPr>
              <a:spLocks/>
            </p:cNvSpPr>
            <p:nvPr/>
          </p:nvSpPr>
          <p:spPr bwMode="auto">
            <a:xfrm>
              <a:off x="987425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8"/>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5" name="Freeform 178"/>
            <p:cNvSpPr>
              <a:spLocks/>
            </p:cNvSpPr>
            <p:nvPr/>
          </p:nvSpPr>
          <p:spPr bwMode="auto">
            <a:xfrm>
              <a:off x="100472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6" name="Freeform 179"/>
            <p:cNvSpPr>
              <a:spLocks/>
            </p:cNvSpPr>
            <p:nvPr/>
          </p:nvSpPr>
          <p:spPr bwMode="auto">
            <a:xfrm>
              <a:off x="1022350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7" name="Freeform 180"/>
            <p:cNvSpPr>
              <a:spLocks/>
            </p:cNvSpPr>
            <p:nvPr/>
          </p:nvSpPr>
          <p:spPr bwMode="auto">
            <a:xfrm>
              <a:off x="10396538"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8" name="Freeform 181"/>
            <p:cNvSpPr>
              <a:spLocks/>
            </p:cNvSpPr>
            <p:nvPr/>
          </p:nvSpPr>
          <p:spPr bwMode="auto">
            <a:xfrm>
              <a:off x="10569575" y="3713163"/>
              <a:ext cx="127000"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99" name="Freeform 182"/>
            <p:cNvSpPr>
              <a:spLocks/>
            </p:cNvSpPr>
            <p:nvPr/>
          </p:nvSpPr>
          <p:spPr bwMode="auto">
            <a:xfrm>
              <a:off x="93487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0" name="Freeform 183"/>
            <p:cNvSpPr>
              <a:spLocks/>
            </p:cNvSpPr>
            <p:nvPr/>
          </p:nvSpPr>
          <p:spPr bwMode="auto">
            <a:xfrm>
              <a:off x="9525000"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1" name="Freeform 184"/>
            <p:cNvSpPr>
              <a:spLocks/>
            </p:cNvSpPr>
            <p:nvPr/>
          </p:nvSpPr>
          <p:spPr bwMode="auto">
            <a:xfrm>
              <a:off x="969803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2" name="Freeform 185"/>
            <p:cNvSpPr>
              <a:spLocks/>
            </p:cNvSpPr>
            <p:nvPr/>
          </p:nvSpPr>
          <p:spPr bwMode="auto">
            <a:xfrm>
              <a:off x="987425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3" name="Freeform 186"/>
            <p:cNvSpPr>
              <a:spLocks/>
            </p:cNvSpPr>
            <p:nvPr/>
          </p:nvSpPr>
          <p:spPr bwMode="auto">
            <a:xfrm>
              <a:off x="100472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4" name="Freeform 187"/>
            <p:cNvSpPr>
              <a:spLocks/>
            </p:cNvSpPr>
            <p:nvPr/>
          </p:nvSpPr>
          <p:spPr bwMode="auto">
            <a:xfrm>
              <a:off x="1022350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5" name="Freeform 188"/>
            <p:cNvSpPr>
              <a:spLocks/>
            </p:cNvSpPr>
            <p:nvPr/>
          </p:nvSpPr>
          <p:spPr bwMode="auto">
            <a:xfrm>
              <a:off x="10396538"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6" name="Freeform 189"/>
            <p:cNvSpPr>
              <a:spLocks/>
            </p:cNvSpPr>
            <p:nvPr/>
          </p:nvSpPr>
          <p:spPr bwMode="auto">
            <a:xfrm>
              <a:off x="10569575" y="4003675"/>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7" name="Freeform 190"/>
            <p:cNvSpPr>
              <a:spLocks/>
            </p:cNvSpPr>
            <p:nvPr/>
          </p:nvSpPr>
          <p:spPr bwMode="auto">
            <a:xfrm>
              <a:off x="9348788"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8" name="Freeform 191"/>
            <p:cNvSpPr>
              <a:spLocks/>
            </p:cNvSpPr>
            <p:nvPr/>
          </p:nvSpPr>
          <p:spPr bwMode="auto">
            <a:xfrm>
              <a:off x="9348788"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09" name="Freeform 192"/>
            <p:cNvSpPr>
              <a:spLocks/>
            </p:cNvSpPr>
            <p:nvPr/>
          </p:nvSpPr>
          <p:spPr bwMode="auto">
            <a:xfrm>
              <a:off x="9348788"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5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5"/>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10" name="Freeform 193"/>
            <p:cNvSpPr>
              <a:spLocks/>
            </p:cNvSpPr>
            <p:nvPr/>
          </p:nvSpPr>
          <p:spPr bwMode="auto">
            <a:xfrm>
              <a:off x="9348788"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6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6"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15" name="Group 314"/>
          <p:cNvGrpSpPr/>
          <p:nvPr/>
        </p:nvGrpSpPr>
        <p:grpSpPr>
          <a:xfrm>
            <a:off x="2684512" y="4827311"/>
            <a:ext cx="594335" cy="332783"/>
            <a:chOff x="6848475" y="3852863"/>
            <a:chExt cx="847725" cy="474663"/>
          </a:xfrm>
          <a:solidFill>
            <a:schemeClr val="tx1">
              <a:lumMod val="75000"/>
            </a:schemeClr>
          </a:solidFill>
        </p:grpSpPr>
        <p:sp>
          <p:nvSpPr>
            <p:cNvPr id="311" name="Rectangle 194"/>
            <p:cNvSpPr>
              <a:spLocks noChangeArrowheads="1"/>
            </p:cNvSpPr>
            <p:nvPr/>
          </p:nvSpPr>
          <p:spPr bwMode="auto">
            <a:xfrm>
              <a:off x="6848475" y="3852863"/>
              <a:ext cx="847725" cy="173038"/>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12" name="Rectangle 195"/>
            <p:cNvSpPr>
              <a:spLocks noChangeArrowheads="1"/>
            </p:cNvSpPr>
            <p:nvPr/>
          </p:nvSpPr>
          <p:spPr bwMode="auto">
            <a:xfrm>
              <a:off x="6848475" y="4154488"/>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cxnSp>
        <p:nvCxnSpPr>
          <p:cNvPr id="320" name="Straight Connector 319"/>
          <p:cNvCxnSpPr/>
          <p:nvPr/>
        </p:nvCxnSpPr>
        <p:spPr>
          <a:xfrm>
            <a:off x="612130" y="6609519"/>
            <a:ext cx="4801092" cy="0"/>
          </a:xfrm>
          <a:prstGeom prst="line">
            <a:avLst/>
          </a:prstGeom>
          <a:noFill/>
          <a:ln w="9525" cap="flat" cmpd="sng" algn="ctr">
            <a:solidFill>
              <a:schemeClr val="tx1"/>
            </a:solidFill>
            <a:prstDash val="sysDash"/>
          </a:ln>
          <a:effectLst/>
        </p:spPr>
      </p:cxnSp>
      <p:sp>
        <p:nvSpPr>
          <p:cNvPr id="348" name="Freeform 1823"/>
          <p:cNvSpPr>
            <a:spLocks/>
          </p:cNvSpPr>
          <p:nvPr/>
        </p:nvSpPr>
        <p:spPr bwMode="auto">
          <a:xfrm>
            <a:off x="17422071" y="4548029"/>
            <a:ext cx="9259" cy="25132"/>
          </a:xfrm>
          <a:custGeom>
            <a:avLst/>
            <a:gdLst>
              <a:gd name="T0" fmla="*/ 0 w 3"/>
              <a:gd name="T1" fmla="*/ 0 h 8"/>
              <a:gd name="T2" fmla="*/ 2 w 3"/>
              <a:gd name="T3" fmla="*/ 8 h 8"/>
              <a:gd name="T4" fmla="*/ 3 w 3"/>
              <a:gd name="T5" fmla="*/ 7 h 8"/>
              <a:gd name="T6" fmla="*/ 1 w 3"/>
              <a:gd name="T7" fmla="*/ 0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0" y="0"/>
                  <a:pt x="0" y="0"/>
                  <a:pt x="2" y="8"/>
                </a:cubicBezTo>
                <a:cubicBezTo>
                  <a:pt x="3" y="7"/>
                  <a:pt x="3" y="7"/>
                  <a:pt x="3" y="7"/>
                </a:cubicBezTo>
                <a:cubicBezTo>
                  <a:pt x="2" y="5"/>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49" name="Freeform 1824"/>
          <p:cNvSpPr>
            <a:spLocks/>
          </p:cNvSpPr>
          <p:nvPr/>
        </p:nvSpPr>
        <p:spPr bwMode="auto">
          <a:xfrm>
            <a:off x="17137685" y="4312584"/>
            <a:ext cx="6614" cy="3968"/>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1" y="1"/>
                </a:cubicBezTo>
                <a:cubicBezTo>
                  <a:pt x="1" y="1"/>
                  <a:pt x="2" y="0"/>
                  <a:pt x="2" y="0"/>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0" name="Freeform 1825"/>
          <p:cNvSpPr>
            <a:spLocks/>
          </p:cNvSpPr>
          <p:nvPr/>
        </p:nvSpPr>
        <p:spPr bwMode="auto">
          <a:xfrm>
            <a:off x="17603284" y="4410466"/>
            <a:ext cx="10582" cy="23810"/>
          </a:xfrm>
          <a:custGeom>
            <a:avLst/>
            <a:gdLst>
              <a:gd name="T0" fmla="*/ 0 w 3"/>
              <a:gd name="T1" fmla="*/ 0 h 8"/>
              <a:gd name="T2" fmla="*/ 3 w 3"/>
              <a:gd name="T3" fmla="*/ 8 h 8"/>
              <a:gd name="T4" fmla="*/ 3 w 3"/>
              <a:gd name="T5" fmla="*/ 8 h 8"/>
              <a:gd name="T6" fmla="*/ 1 w 3"/>
              <a:gd name="T7" fmla="*/ 0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0" y="0"/>
                  <a:pt x="0" y="0"/>
                  <a:pt x="3" y="8"/>
                </a:cubicBezTo>
                <a:cubicBezTo>
                  <a:pt x="3" y="8"/>
                  <a:pt x="3" y="8"/>
                  <a:pt x="3" y="8"/>
                </a:cubicBezTo>
                <a:cubicBezTo>
                  <a:pt x="2" y="5"/>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1" name="Freeform 1826"/>
          <p:cNvSpPr>
            <a:spLocks/>
          </p:cNvSpPr>
          <p:nvPr/>
        </p:nvSpPr>
        <p:spPr bwMode="auto">
          <a:xfrm>
            <a:off x="17717039" y="4309939"/>
            <a:ext cx="0" cy="30423"/>
          </a:xfrm>
          <a:custGeom>
            <a:avLst/>
            <a:gdLst>
              <a:gd name="T0" fmla="*/ 0 h 10"/>
              <a:gd name="T1" fmla="*/ 10 h 10"/>
              <a:gd name="T2" fmla="*/ 10 h 10"/>
              <a:gd name="T3" fmla="*/ 0 h 10"/>
            </a:gdLst>
            <a:ahLst/>
            <a:cxnLst>
              <a:cxn ang="0">
                <a:pos x="0" y="T0"/>
              </a:cxn>
              <a:cxn ang="0">
                <a:pos x="0" y="T1"/>
              </a:cxn>
              <a:cxn ang="0">
                <a:pos x="0" y="T2"/>
              </a:cxn>
              <a:cxn ang="0">
                <a:pos x="0" y="T3"/>
              </a:cxn>
            </a:cxnLst>
            <a:rect l="0" t="0" r="r" b="b"/>
            <a:pathLst>
              <a:path h="10">
                <a:moveTo>
                  <a:pt x="0" y="0"/>
                </a:moveTo>
                <a:cubicBezTo>
                  <a:pt x="0" y="3"/>
                  <a:pt x="0" y="7"/>
                  <a:pt x="0" y="10"/>
                </a:cubicBezTo>
                <a:cubicBezTo>
                  <a:pt x="0" y="10"/>
                  <a:pt x="0" y="10"/>
                  <a:pt x="0" y="10"/>
                </a:cubicBezTo>
                <a:cubicBezTo>
                  <a:pt x="0" y="6"/>
                  <a:pt x="0" y="3"/>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2" name="Freeform 1827"/>
          <p:cNvSpPr>
            <a:spLocks/>
          </p:cNvSpPr>
          <p:nvPr/>
        </p:nvSpPr>
        <p:spPr bwMode="auto">
          <a:xfrm>
            <a:off x="17350644" y="4582420"/>
            <a:ext cx="0" cy="37036"/>
          </a:xfrm>
          <a:custGeom>
            <a:avLst/>
            <a:gdLst>
              <a:gd name="T0" fmla="*/ 0 h 12"/>
              <a:gd name="T1" fmla="*/ 12 h 12"/>
              <a:gd name="T2" fmla="*/ 12 h 12"/>
              <a:gd name="T3" fmla="*/ 0 h 12"/>
              <a:gd name="T4" fmla="*/ 0 h 12"/>
            </a:gdLst>
            <a:ahLst/>
            <a:cxnLst>
              <a:cxn ang="0">
                <a:pos x="0" y="T0"/>
              </a:cxn>
              <a:cxn ang="0">
                <a:pos x="0" y="T1"/>
              </a:cxn>
              <a:cxn ang="0">
                <a:pos x="0" y="T2"/>
              </a:cxn>
              <a:cxn ang="0">
                <a:pos x="0" y="T3"/>
              </a:cxn>
              <a:cxn ang="0">
                <a:pos x="0" y="T4"/>
              </a:cxn>
            </a:cxnLst>
            <a:rect l="0" t="0" r="r" b="b"/>
            <a:pathLst>
              <a:path h="12">
                <a:moveTo>
                  <a:pt x="0" y="0"/>
                </a:moveTo>
                <a:cubicBezTo>
                  <a:pt x="0" y="0"/>
                  <a:pt x="0" y="8"/>
                  <a:pt x="0" y="12"/>
                </a:cubicBezTo>
                <a:cubicBezTo>
                  <a:pt x="0" y="12"/>
                  <a:pt x="0" y="12"/>
                  <a:pt x="0" y="12"/>
                </a:cubicBezTo>
                <a:cubicBezTo>
                  <a:pt x="0" y="7"/>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3" name="Freeform 1828"/>
          <p:cNvSpPr>
            <a:spLocks/>
          </p:cNvSpPr>
          <p:nvPr/>
        </p:nvSpPr>
        <p:spPr bwMode="auto">
          <a:xfrm>
            <a:off x="17165462" y="4319197"/>
            <a:ext cx="0" cy="21164"/>
          </a:xfrm>
          <a:custGeom>
            <a:avLst/>
            <a:gdLst>
              <a:gd name="T0" fmla="*/ 0 h 7"/>
              <a:gd name="T1" fmla="*/ 6 h 7"/>
              <a:gd name="T2" fmla="*/ 7 h 7"/>
              <a:gd name="T3" fmla="*/ 0 h 7"/>
              <a:gd name="T4" fmla="*/ 0 h 7"/>
            </a:gdLst>
            <a:ahLst/>
            <a:cxnLst>
              <a:cxn ang="0">
                <a:pos x="0" y="T0"/>
              </a:cxn>
              <a:cxn ang="0">
                <a:pos x="0" y="T1"/>
              </a:cxn>
              <a:cxn ang="0">
                <a:pos x="0" y="T2"/>
              </a:cxn>
              <a:cxn ang="0">
                <a:pos x="0" y="T3"/>
              </a:cxn>
              <a:cxn ang="0">
                <a:pos x="0" y="T4"/>
              </a:cxn>
            </a:cxnLst>
            <a:rect l="0" t="0" r="r" b="b"/>
            <a:pathLst>
              <a:path h="7">
                <a:moveTo>
                  <a:pt x="0" y="0"/>
                </a:moveTo>
                <a:cubicBezTo>
                  <a:pt x="0" y="0"/>
                  <a:pt x="0" y="3"/>
                  <a:pt x="0" y="6"/>
                </a:cubicBezTo>
                <a:cubicBezTo>
                  <a:pt x="0" y="7"/>
                  <a:pt x="0" y="7"/>
                  <a:pt x="0" y="7"/>
                </a:cubicBezTo>
                <a:cubicBezTo>
                  <a:pt x="0" y="3"/>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4" name="Freeform 1829"/>
          <p:cNvSpPr>
            <a:spLocks/>
          </p:cNvSpPr>
          <p:nvPr/>
        </p:nvSpPr>
        <p:spPr bwMode="auto">
          <a:xfrm>
            <a:off x="17287154" y="4444856"/>
            <a:ext cx="3968" cy="5291"/>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1"/>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5" name="Freeform 1830"/>
          <p:cNvSpPr>
            <a:spLocks/>
          </p:cNvSpPr>
          <p:nvPr/>
        </p:nvSpPr>
        <p:spPr bwMode="auto">
          <a:xfrm>
            <a:off x="17144298" y="4319198"/>
            <a:ext cx="9259" cy="9259"/>
          </a:xfrm>
          <a:custGeom>
            <a:avLst/>
            <a:gdLst>
              <a:gd name="T0" fmla="*/ 0 w 3"/>
              <a:gd name="T1" fmla="*/ 0 h 3"/>
              <a:gd name="T2" fmla="*/ 3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3" y="3"/>
                  <a:pt x="3" y="3"/>
                  <a:pt x="3" y="3"/>
                </a:cubicBezTo>
                <a:cubicBezTo>
                  <a:pt x="3" y="2"/>
                  <a:pt x="3" y="1"/>
                  <a:pt x="3" y="0"/>
                </a:cubicBezTo>
                <a:cubicBezTo>
                  <a:pt x="3" y="0"/>
                  <a:pt x="3"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6" name="Freeform 1831"/>
          <p:cNvSpPr>
            <a:spLocks/>
          </p:cNvSpPr>
          <p:nvPr/>
        </p:nvSpPr>
        <p:spPr bwMode="auto">
          <a:xfrm>
            <a:off x="17272602" y="4410465"/>
            <a:ext cx="2646" cy="27778"/>
          </a:xfrm>
          <a:custGeom>
            <a:avLst/>
            <a:gdLst>
              <a:gd name="T0" fmla="*/ 0 w 1"/>
              <a:gd name="T1" fmla="*/ 0 h 9"/>
              <a:gd name="T2" fmla="*/ 0 w 1"/>
              <a:gd name="T3" fmla="*/ 8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8"/>
                </a:cubicBezTo>
                <a:cubicBezTo>
                  <a:pt x="1" y="9"/>
                  <a:pt x="1" y="9"/>
                  <a:pt x="1" y="9"/>
                </a:cubicBezTo>
                <a:cubicBezTo>
                  <a:pt x="1" y="4"/>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7" name="Freeform 1832"/>
          <p:cNvSpPr>
            <a:spLocks/>
          </p:cNvSpPr>
          <p:nvPr/>
        </p:nvSpPr>
        <p:spPr bwMode="auto">
          <a:xfrm>
            <a:off x="17728945" y="4312584"/>
            <a:ext cx="18519" cy="15873"/>
          </a:xfrm>
          <a:custGeom>
            <a:avLst/>
            <a:gdLst>
              <a:gd name="T0" fmla="*/ 6 w 6"/>
              <a:gd name="T1" fmla="*/ 0 h 5"/>
              <a:gd name="T2" fmla="*/ 0 w 6"/>
              <a:gd name="T3" fmla="*/ 0 h 5"/>
              <a:gd name="T4" fmla="*/ 0 w 6"/>
              <a:gd name="T5" fmla="*/ 5 h 5"/>
              <a:gd name="T6" fmla="*/ 6 w 6"/>
              <a:gd name="T7" fmla="*/ 0 h 5"/>
            </a:gdLst>
            <a:ahLst/>
            <a:cxnLst>
              <a:cxn ang="0">
                <a:pos x="T0" y="T1"/>
              </a:cxn>
              <a:cxn ang="0">
                <a:pos x="T2" y="T3"/>
              </a:cxn>
              <a:cxn ang="0">
                <a:pos x="T4" y="T5"/>
              </a:cxn>
              <a:cxn ang="0">
                <a:pos x="T6" y="T7"/>
              </a:cxn>
            </a:cxnLst>
            <a:rect l="0" t="0" r="r" b="b"/>
            <a:pathLst>
              <a:path w="6" h="5">
                <a:moveTo>
                  <a:pt x="6" y="0"/>
                </a:moveTo>
                <a:cubicBezTo>
                  <a:pt x="0" y="0"/>
                  <a:pt x="0" y="0"/>
                  <a:pt x="0" y="0"/>
                </a:cubicBezTo>
                <a:cubicBezTo>
                  <a:pt x="0" y="1"/>
                  <a:pt x="0" y="3"/>
                  <a:pt x="0" y="5"/>
                </a:cubicBezTo>
                <a:lnTo>
                  <a:pt x="6"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8" name="Freeform 1833"/>
          <p:cNvSpPr>
            <a:spLocks/>
          </p:cNvSpPr>
          <p:nvPr/>
        </p:nvSpPr>
        <p:spPr bwMode="auto">
          <a:xfrm>
            <a:off x="17453817" y="4548029"/>
            <a:ext cx="2646" cy="25132"/>
          </a:xfrm>
          <a:custGeom>
            <a:avLst/>
            <a:gdLst>
              <a:gd name="T0" fmla="*/ 0 w 1"/>
              <a:gd name="T1" fmla="*/ 0 h 8"/>
              <a:gd name="T2" fmla="*/ 0 w 1"/>
              <a:gd name="T3" fmla="*/ 8 h 8"/>
              <a:gd name="T4" fmla="*/ 1 w 1"/>
              <a:gd name="T5" fmla="*/ 8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5"/>
                  <a:pt x="0" y="8"/>
                </a:cubicBezTo>
                <a:cubicBezTo>
                  <a:pt x="1" y="8"/>
                  <a:pt x="1" y="8"/>
                  <a:pt x="1" y="8"/>
                </a:cubicBezTo>
                <a:cubicBezTo>
                  <a:pt x="1" y="4"/>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59" name="Freeform 1834"/>
          <p:cNvSpPr>
            <a:spLocks/>
          </p:cNvSpPr>
          <p:nvPr/>
        </p:nvSpPr>
        <p:spPr bwMode="auto">
          <a:xfrm>
            <a:off x="17531858" y="4594325"/>
            <a:ext cx="0" cy="27778"/>
          </a:xfrm>
          <a:custGeom>
            <a:avLst/>
            <a:gdLst>
              <a:gd name="T0" fmla="*/ 0 h 9"/>
              <a:gd name="T1" fmla="*/ 9 h 9"/>
              <a:gd name="T2" fmla="*/ 9 h 9"/>
              <a:gd name="T3" fmla="*/ 0 h 9"/>
              <a:gd name="T4" fmla="*/ 0 h 9"/>
            </a:gdLst>
            <a:ahLst/>
            <a:cxnLst>
              <a:cxn ang="0">
                <a:pos x="0" y="T0"/>
              </a:cxn>
              <a:cxn ang="0">
                <a:pos x="0" y="T1"/>
              </a:cxn>
              <a:cxn ang="0">
                <a:pos x="0" y="T2"/>
              </a:cxn>
              <a:cxn ang="0">
                <a:pos x="0" y="T3"/>
              </a:cxn>
              <a:cxn ang="0">
                <a:pos x="0" y="T4"/>
              </a:cxn>
            </a:cxnLst>
            <a:rect l="0" t="0" r="r" b="b"/>
            <a:pathLst>
              <a:path h="9">
                <a:moveTo>
                  <a:pt x="0" y="0"/>
                </a:moveTo>
                <a:cubicBezTo>
                  <a:pt x="0" y="0"/>
                  <a:pt x="0" y="5"/>
                  <a:pt x="0" y="9"/>
                </a:cubicBezTo>
                <a:cubicBezTo>
                  <a:pt x="0" y="9"/>
                  <a:pt x="0" y="9"/>
                  <a:pt x="0" y="9"/>
                </a:cubicBezTo>
                <a:cubicBezTo>
                  <a:pt x="0" y="6"/>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0" name="Freeform 1835"/>
          <p:cNvSpPr>
            <a:spLocks/>
          </p:cNvSpPr>
          <p:nvPr/>
        </p:nvSpPr>
        <p:spPr bwMode="auto">
          <a:xfrm>
            <a:off x="17469689" y="4582420"/>
            <a:ext cx="2646" cy="2646"/>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cubicBezTo>
                  <a:pt x="1"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1" name="Freeform 1836"/>
          <p:cNvSpPr>
            <a:spLocks/>
          </p:cNvSpPr>
          <p:nvPr/>
        </p:nvSpPr>
        <p:spPr bwMode="auto">
          <a:xfrm>
            <a:off x="17447203" y="4152534"/>
            <a:ext cx="9259" cy="15873"/>
          </a:xfrm>
          <a:custGeom>
            <a:avLst/>
            <a:gdLst>
              <a:gd name="T0" fmla="*/ 2 w 3"/>
              <a:gd name="T1" fmla="*/ 5 h 5"/>
              <a:gd name="T2" fmla="*/ 3 w 3"/>
              <a:gd name="T3" fmla="*/ 5 h 5"/>
              <a:gd name="T4" fmla="*/ 0 w 3"/>
              <a:gd name="T5" fmla="*/ 0 h 5"/>
              <a:gd name="T6" fmla="*/ 0 w 3"/>
              <a:gd name="T7" fmla="*/ 4 h 5"/>
              <a:gd name="T8" fmla="*/ 2 w 3"/>
              <a:gd name="T9" fmla="*/ 5 h 5"/>
            </a:gdLst>
            <a:ahLst/>
            <a:cxnLst>
              <a:cxn ang="0">
                <a:pos x="T0" y="T1"/>
              </a:cxn>
              <a:cxn ang="0">
                <a:pos x="T2" y="T3"/>
              </a:cxn>
              <a:cxn ang="0">
                <a:pos x="T4" y="T5"/>
              </a:cxn>
              <a:cxn ang="0">
                <a:pos x="T6" y="T7"/>
              </a:cxn>
              <a:cxn ang="0">
                <a:pos x="T8" y="T9"/>
              </a:cxn>
            </a:cxnLst>
            <a:rect l="0" t="0" r="r" b="b"/>
            <a:pathLst>
              <a:path w="3" h="5">
                <a:moveTo>
                  <a:pt x="2" y="5"/>
                </a:moveTo>
                <a:cubicBezTo>
                  <a:pt x="2" y="5"/>
                  <a:pt x="2" y="5"/>
                  <a:pt x="3" y="5"/>
                </a:cubicBezTo>
                <a:cubicBezTo>
                  <a:pt x="0" y="0"/>
                  <a:pt x="0" y="0"/>
                  <a:pt x="0" y="0"/>
                </a:cubicBezTo>
                <a:cubicBezTo>
                  <a:pt x="0" y="2"/>
                  <a:pt x="0" y="4"/>
                  <a:pt x="0" y="4"/>
                </a:cubicBezTo>
                <a:cubicBezTo>
                  <a:pt x="0" y="5"/>
                  <a:pt x="1" y="5"/>
                  <a:pt x="2"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4" name="Freeform 1839"/>
          <p:cNvSpPr>
            <a:spLocks/>
          </p:cNvSpPr>
          <p:nvPr/>
        </p:nvSpPr>
        <p:spPr bwMode="auto">
          <a:xfrm>
            <a:off x="17435299" y="4147243"/>
            <a:ext cx="9259" cy="18519"/>
          </a:xfrm>
          <a:custGeom>
            <a:avLst/>
            <a:gdLst>
              <a:gd name="T0" fmla="*/ 0 w 3"/>
              <a:gd name="T1" fmla="*/ 5 h 6"/>
              <a:gd name="T2" fmla="*/ 2 w 3"/>
              <a:gd name="T3" fmla="*/ 6 h 6"/>
              <a:gd name="T4" fmla="*/ 3 w 3"/>
              <a:gd name="T5" fmla="*/ 4 h 6"/>
              <a:gd name="T6" fmla="*/ 1 w 3"/>
              <a:gd name="T7" fmla="*/ 0 h 6"/>
              <a:gd name="T8" fmla="*/ 0 w 3"/>
              <a:gd name="T9" fmla="*/ 3 h 6"/>
              <a:gd name="T10" fmla="*/ 0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0" y="5"/>
                </a:moveTo>
                <a:cubicBezTo>
                  <a:pt x="0" y="6"/>
                  <a:pt x="1" y="6"/>
                  <a:pt x="2" y="6"/>
                </a:cubicBezTo>
                <a:cubicBezTo>
                  <a:pt x="3" y="6"/>
                  <a:pt x="3" y="5"/>
                  <a:pt x="3" y="4"/>
                </a:cubicBezTo>
                <a:cubicBezTo>
                  <a:pt x="3" y="4"/>
                  <a:pt x="2" y="2"/>
                  <a:pt x="1" y="0"/>
                </a:cubicBezTo>
                <a:cubicBezTo>
                  <a:pt x="0" y="3"/>
                  <a:pt x="0" y="3"/>
                  <a:pt x="0" y="3"/>
                </a:cubicBezTo>
                <a:cubicBezTo>
                  <a:pt x="0" y="4"/>
                  <a:pt x="0" y="5"/>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5" name="Freeform 1840"/>
          <p:cNvSpPr>
            <a:spLocks/>
          </p:cNvSpPr>
          <p:nvPr/>
        </p:nvSpPr>
        <p:spPr bwMode="auto">
          <a:xfrm>
            <a:off x="17415458" y="4159146"/>
            <a:ext cx="22487" cy="63491"/>
          </a:xfrm>
          <a:custGeom>
            <a:avLst/>
            <a:gdLst>
              <a:gd name="T0" fmla="*/ 1 w 7"/>
              <a:gd name="T1" fmla="*/ 20 h 20"/>
              <a:gd name="T2" fmla="*/ 3 w 7"/>
              <a:gd name="T3" fmla="*/ 19 h 20"/>
              <a:gd name="T4" fmla="*/ 3 w 7"/>
              <a:gd name="T5" fmla="*/ 7 h 20"/>
              <a:gd name="T6" fmla="*/ 7 w 7"/>
              <a:gd name="T7" fmla="*/ 7 h 20"/>
              <a:gd name="T8" fmla="*/ 5 w 7"/>
              <a:gd name="T9" fmla="*/ 0 h 20"/>
              <a:gd name="T10" fmla="*/ 0 w 7"/>
              <a:gd name="T11" fmla="*/ 12 h 20"/>
              <a:gd name="T12" fmla="*/ 0 w 7"/>
              <a:gd name="T13" fmla="*/ 19 h 20"/>
              <a:gd name="T14" fmla="*/ 1 w 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0">
                <a:moveTo>
                  <a:pt x="1" y="20"/>
                </a:moveTo>
                <a:cubicBezTo>
                  <a:pt x="2" y="20"/>
                  <a:pt x="3" y="20"/>
                  <a:pt x="3" y="19"/>
                </a:cubicBezTo>
                <a:cubicBezTo>
                  <a:pt x="3" y="18"/>
                  <a:pt x="3" y="13"/>
                  <a:pt x="3" y="7"/>
                </a:cubicBezTo>
                <a:cubicBezTo>
                  <a:pt x="7" y="7"/>
                  <a:pt x="7" y="7"/>
                  <a:pt x="7" y="7"/>
                </a:cubicBezTo>
                <a:cubicBezTo>
                  <a:pt x="7" y="4"/>
                  <a:pt x="6" y="2"/>
                  <a:pt x="5" y="0"/>
                </a:cubicBezTo>
                <a:cubicBezTo>
                  <a:pt x="0" y="12"/>
                  <a:pt x="0" y="12"/>
                  <a:pt x="0" y="12"/>
                </a:cubicBezTo>
                <a:cubicBezTo>
                  <a:pt x="0" y="15"/>
                  <a:pt x="0" y="18"/>
                  <a:pt x="0" y="19"/>
                </a:cubicBezTo>
                <a:cubicBezTo>
                  <a:pt x="0" y="20"/>
                  <a:pt x="0" y="20"/>
                  <a:pt x="1"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6" name="Freeform 1841"/>
          <p:cNvSpPr>
            <a:spLocks/>
          </p:cNvSpPr>
          <p:nvPr/>
        </p:nvSpPr>
        <p:spPr bwMode="auto">
          <a:xfrm>
            <a:off x="17403553" y="4200151"/>
            <a:ext cx="9259" cy="22487"/>
          </a:xfrm>
          <a:custGeom>
            <a:avLst/>
            <a:gdLst>
              <a:gd name="T0" fmla="*/ 1 w 3"/>
              <a:gd name="T1" fmla="*/ 7 h 7"/>
              <a:gd name="T2" fmla="*/ 3 w 3"/>
              <a:gd name="T3" fmla="*/ 6 h 7"/>
              <a:gd name="T4" fmla="*/ 3 w 3"/>
              <a:gd name="T5" fmla="*/ 0 h 7"/>
              <a:gd name="T6" fmla="*/ 0 w 3"/>
              <a:gd name="T7" fmla="*/ 6 h 7"/>
              <a:gd name="T8" fmla="*/ 1 w 3"/>
              <a:gd name="T9" fmla="*/ 7 h 7"/>
            </a:gdLst>
            <a:ahLst/>
            <a:cxnLst>
              <a:cxn ang="0">
                <a:pos x="T0" y="T1"/>
              </a:cxn>
              <a:cxn ang="0">
                <a:pos x="T2" y="T3"/>
              </a:cxn>
              <a:cxn ang="0">
                <a:pos x="T4" y="T5"/>
              </a:cxn>
              <a:cxn ang="0">
                <a:pos x="T6" y="T7"/>
              </a:cxn>
              <a:cxn ang="0">
                <a:pos x="T8" y="T9"/>
              </a:cxn>
            </a:cxnLst>
            <a:rect l="0" t="0" r="r" b="b"/>
            <a:pathLst>
              <a:path w="3" h="7">
                <a:moveTo>
                  <a:pt x="1" y="7"/>
                </a:moveTo>
                <a:cubicBezTo>
                  <a:pt x="2" y="7"/>
                  <a:pt x="3" y="7"/>
                  <a:pt x="3" y="6"/>
                </a:cubicBezTo>
                <a:cubicBezTo>
                  <a:pt x="3" y="5"/>
                  <a:pt x="3" y="3"/>
                  <a:pt x="3" y="0"/>
                </a:cubicBezTo>
                <a:cubicBezTo>
                  <a:pt x="0" y="6"/>
                  <a:pt x="0" y="6"/>
                  <a:pt x="0" y="6"/>
                </a:cubicBezTo>
                <a:cubicBezTo>
                  <a:pt x="0" y="7"/>
                  <a:pt x="1" y="7"/>
                  <a:pt x="1" y="7"/>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7" name="Oval 1842"/>
          <p:cNvSpPr>
            <a:spLocks noChangeArrowheads="1"/>
          </p:cNvSpPr>
          <p:nvPr/>
        </p:nvSpPr>
        <p:spPr bwMode="auto">
          <a:xfrm>
            <a:off x="17460430" y="4231897"/>
            <a:ext cx="21164"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69" name="Freeform 1844"/>
          <p:cNvSpPr>
            <a:spLocks/>
          </p:cNvSpPr>
          <p:nvPr/>
        </p:nvSpPr>
        <p:spPr bwMode="auto">
          <a:xfrm>
            <a:off x="17578153" y="4309937"/>
            <a:ext cx="13228" cy="50264"/>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3"/>
                  <a:pt x="4" y="0"/>
                </a:cubicBezTo>
                <a:cubicBezTo>
                  <a:pt x="0" y="0"/>
                  <a:pt x="0" y="0"/>
                  <a:pt x="0" y="0"/>
                </a:cubicBezTo>
                <a:cubicBezTo>
                  <a:pt x="0" y="6"/>
                  <a:pt x="0" y="13"/>
                  <a:pt x="0" y="14"/>
                </a:cubicBezTo>
                <a:cubicBezTo>
                  <a:pt x="0" y="15"/>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3" name="Oval 1848"/>
          <p:cNvSpPr>
            <a:spLocks noChangeArrowheads="1"/>
          </p:cNvSpPr>
          <p:nvPr/>
        </p:nvSpPr>
        <p:spPr bwMode="auto">
          <a:xfrm>
            <a:off x="17460430" y="4507024"/>
            <a:ext cx="21164"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4" name="Freeform 1849"/>
          <p:cNvSpPr>
            <a:spLocks/>
          </p:cNvSpPr>
          <p:nvPr/>
        </p:nvSpPr>
        <p:spPr bwMode="auto">
          <a:xfrm>
            <a:off x="17500112" y="4532157"/>
            <a:ext cx="63491" cy="100527"/>
          </a:xfrm>
          <a:custGeom>
            <a:avLst/>
            <a:gdLst>
              <a:gd name="T0" fmla="*/ 18 w 20"/>
              <a:gd name="T1" fmla="*/ 20 h 32"/>
              <a:gd name="T2" fmla="*/ 13 w 20"/>
              <a:gd name="T3" fmla="*/ 5 h 32"/>
              <a:gd name="T4" fmla="*/ 14 w 20"/>
              <a:gd name="T5" fmla="*/ 5 h 32"/>
              <a:gd name="T6" fmla="*/ 17 w 20"/>
              <a:gd name="T7" fmla="*/ 14 h 32"/>
              <a:gd name="T8" fmla="*/ 19 w 20"/>
              <a:gd name="T9" fmla="*/ 15 h 32"/>
              <a:gd name="T10" fmla="*/ 19 w 20"/>
              <a:gd name="T11" fmla="*/ 13 h 32"/>
              <a:gd name="T12" fmla="*/ 17 w 20"/>
              <a:gd name="T13" fmla="*/ 3 h 32"/>
              <a:gd name="T14" fmla="*/ 13 w 20"/>
              <a:gd name="T15" fmla="*/ 0 h 32"/>
              <a:gd name="T16" fmla="*/ 7 w 20"/>
              <a:gd name="T17" fmla="*/ 0 h 32"/>
              <a:gd name="T18" fmla="*/ 4 w 20"/>
              <a:gd name="T19" fmla="*/ 3 h 32"/>
              <a:gd name="T20" fmla="*/ 1 w 20"/>
              <a:gd name="T21" fmla="*/ 13 h 32"/>
              <a:gd name="T22" fmla="*/ 2 w 20"/>
              <a:gd name="T23" fmla="*/ 15 h 32"/>
              <a:gd name="T24" fmla="*/ 3 w 20"/>
              <a:gd name="T25" fmla="*/ 14 h 32"/>
              <a:gd name="T26" fmla="*/ 6 w 20"/>
              <a:gd name="T27" fmla="*/ 5 h 32"/>
              <a:gd name="T28" fmla="*/ 7 w 20"/>
              <a:gd name="T29" fmla="*/ 5 h 32"/>
              <a:gd name="T30" fmla="*/ 2 w 20"/>
              <a:gd name="T31" fmla="*/ 20 h 32"/>
              <a:gd name="T32" fmla="*/ 7 w 20"/>
              <a:gd name="T33" fmla="*/ 20 h 32"/>
              <a:gd name="T34" fmla="*/ 7 w 20"/>
              <a:gd name="T35" fmla="*/ 27 h 32"/>
              <a:gd name="T36" fmla="*/ 10 w 20"/>
              <a:gd name="T37" fmla="*/ 29 h 32"/>
              <a:gd name="T38" fmla="*/ 10 w 20"/>
              <a:gd name="T39" fmla="*/ 20 h 32"/>
              <a:gd name="T40" fmla="*/ 10 w 20"/>
              <a:gd name="T41" fmla="*/ 20 h 32"/>
              <a:gd name="T42" fmla="*/ 10 w 20"/>
              <a:gd name="T43" fmla="*/ 29 h 32"/>
              <a:gd name="T44" fmla="*/ 14 w 20"/>
              <a:gd name="T45" fmla="*/ 32 h 32"/>
              <a:gd name="T46" fmla="*/ 14 w 20"/>
              <a:gd name="T47" fmla="*/ 20 h 32"/>
              <a:gd name="T48" fmla="*/ 18 w 20"/>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2">
                <a:moveTo>
                  <a:pt x="18" y="20"/>
                </a:moveTo>
                <a:cubicBezTo>
                  <a:pt x="13" y="5"/>
                  <a:pt x="13" y="5"/>
                  <a:pt x="13" y="5"/>
                </a:cubicBezTo>
                <a:cubicBezTo>
                  <a:pt x="14" y="5"/>
                  <a:pt x="14" y="5"/>
                  <a:pt x="14" y="5"/>
                </a:cubicBezTo>
                <a:cubicBezTo>
                  <a:pt x="14" y="5"/>
                  <a:pt x="17" y="13"/>
                  <a:pt x="17" y="14"/>
                </a:cubicBezTo>
                <a:cubicBezTo>
                  <a:pt x="17" y="14"/>
                  <a:pt x="18" y="15"/>
                  <a:pt x="19" y="15"/>
                </a:cubicBezTo>
                <a:cubicBezTo>
                  <a:pt x="19" y="14"/>
                  <a:pt x="20" y="14"/>
                  <a:pt x="19" y="13"/>
                </a:cubicBezTo>
                <a:cubicBezTo>
                  <a:pt x="19" y="13"/>
                  <a:pt x="18" y="7"/>
                  <a:pt x="17" y="3"/>
                </a:cubicBezTo>
                <a:cubicBezTo>
                  <a:pt x="16" y="2"/>
                  <a:pt x="14" y="0"/>
                  <a:pt x="13" y="0"/>
                </a:cubicBezTo>
                <a:cubicBezTo>
                  <a:pt x="12" y="0"/>
                  <a:pt x="8" y="0"/>
                  <a:pt x="7" y="0"/>
                </a:cubicBezTo>
                <a:cubicBezTo>
                  <a:pt x="6" y="0"/>
                  <a:pt x="4" y="2"/>
                  <a:pt x="4" y="3"/>
                </a:cubicBezTo>
                <a:cubicBezTo>
                  <a:pt x="2" y="7"/>
                  <a:pt x="1" y="13"/>
                  <a:pt x="1" y="13"/>
                </a:cubicBezTo>
                <a:cubicBezTo>
                  <a:pt x="0" y="14"/>
                  <a:pt x="1" y="14"/>
                  <a:pt x="2" y="15"/>
                </a:cubicBezTo>
                <a:cubicBezTo>
                  <a:pt x="2" y="15"/>
                  <a:pt x="3" y="14"/>
                  <a:pt x="3" y="14"/>
                </a:cubicBezTo>
                <a:cubicBezTo>
                  <a:pt x="4" y="13"/>
                  <a:pt x="6" y="5"/>
                  <a:pt x="6" y="5"/>
                </a:cubicBezTo>
                <a:cubicBezTo>
                  <a:pt x="7" y="5"/>
                  <a:pt x="7" y="5"/>
                  <a:pt x="7" y="5"/>
                </a:cubicBezTo>
                <a:cubicBezTo>
                  <a:pt x="2" y="20"/>
                  <a:pt x="2" y="20"/>
                  <a:pt x="2" y="20"/>
                </a:cubicBezTo>
                <a:cubicBezTo>
                  <a:pt x="7" y="20"/>
                  <a:pt x="7" y="20"/>
                  <a:pt x="7" y="20"/>
                </a:cubicBezTo>
                <a:cubicBezTo>
                  <a:pt x="7" y="22"/>
                  <a:pt x="7" y="25"/>
                  <a:pt x="7" y="27"/>
                </a:cubicBezTo>
                <a:cubicBezTo>
                  <a:pt x="10" y="29"/>
                  <a:pt x="10" y="29"/>
                  <a:pt x="10" y="29"/>
                </a:cubicBezTo>
                <a:cubicBezTo>
                  <a:pt x="10" y="25"/>
                  <a:pt x="10" y="20"/>
                  <a:pt x="10" y="20"/>
                </a:cubicBezTo>
                <a:cubicBezTo>
                  <a:pt x="10" y="20"/>
                  <a:pt x="10" y="20"/>
                  <a:pt x="10" y="20"/>
                </a:cubicBezTo>
                <a:cubicBezTo>
                  <a:pt x="10" y="20"/>
                  <a:pt x="10" y="26"/>
                  <a:pt x="10" y="29"/>
                </a:cubicBezTo>
                <a:cubicBezTo>
                  <a:pt x="14" y="32"/>
                  <a:pt x="14" y="32"/>
                  <a:pt x="14" y="32"/>
                </a:cubicBezTo>
                <a:cubicBezTo>
                  <a:pt x="14" y="30"/>
                  <a:pt x="14" y="25"/>
                  <a:pt x="14" y="20"/>
                </a:cubicBezTo>
                <a:cubicBezTo>
                  <a:pt x="18" y="20"/>
                  <a:pt x="18" y="20"/>
                  <a:pt x="18"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5" name="Freeform 1850"/>
          <p:cNvSpPr>
            <a:spLocks/>
          </p:cNvSpPr>
          <p:nvPr/>
        </p:nvSpPr>
        <p:spPr bwMode="auto">
          <a:xfrm>
            <a:off x="17628418" y="4394593"/>
            <a:ext cx="29100" cy="25132"/>
          </a:xfrm>
          <a:custGeom>
            <a:avLst/>
            <a:gdLst>
              <a:gd name="T0" fmla="*/ 0 w 9"/>
              <a:gd name="T1" fmla="*/ 4 h 8"/>
              <a:gd name="T2" fmla="*/ 0 w 9"/>
              <a:gd name="T3" fmla="*/ 8 h 8"/>
              <a:gd name="T4" fmla="*/ 9 w 9"/>
              <a:gd name="T5" fmla="*/ 0 h 8"/>
              <a:gd name="T6" fmla="*/ 5 w 9"/>
              <a:gd name="T7" fmla="*/ 0 h 8"/>
              <a:gd name="T8" fmla="*/ 0 w 9"/>
              <a:gd name="T9" fmla="*/ 4 h 8"/>
            </a:gdLst>
            <a:ahLst/>
            <a:cxnLst>
              <a:cxn ang="0">
                <a:pos x="T0" y="T1"/>
              </a:cxn>
              <a:cxn ang="0">
                <a:pos x="T2" y="T3"/>
              </a:cxn>
              <a:cxn ang="0">
                <a:pos x="T4" y="T5"/>
              </a:cxn>
              <a:cxn ang="0">
                <a:pos x="T6" y="T7"/>
              </a:cxn>
              <a:cxn ang="0">
                <a:pos x="T8" y="T9"/>
              </a:cxn>
            </a:cxnLst>
            <a:rect l="0" t="0" r="r" b="b"/>
            <a:pathLst>
              <a:path w="9" h="8">
                <a:moveTo>
                  <a:pt x="0" y="4"/>
                </a:moveTo>
                <a:cubicBezTo>
                  <a:pt x="0" y="5"/>
                  <a:pt x="0" y="6"/>
                  <a:pt x="0" y="8"/>
                </a:cubicBezTo>
                <a:cubicBezTo>
                  <a:pt x="9" y="0"/>
                  <a:pt x="9" y="0"/>
                  <a:pt x="9" y="0"/>
                </a:cubicBezTo>
                <a:cubicBezTo>
                  <a:pt x="7" y="0"/>
                  <a:pt x="5" y="0"/>
                  <a:pt x="5"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6" name="Freeform 1851"/>
          <p:cNvSpPr>
            <a:spLocks/>
          </p:cNvSpPr>
          <p:nvPr/>
        </p:nvSpPr>
        <p:spPr bwMode="auto">
          <a:xfrm>
            <a:off x="17628418" y="4309937"/>
            <a:ext cx="50264" cy="50264"/>
          </a:xfrm>
          <a:custGeom>
            <a:avLst/>
            <a:gdLst>
              <a:gd name="T0" fmla="*/ 5 w 16"/>
              <a:gd name="T1" fmla="*/ 3 h 16"/>
              <a:gd name="T2" fmla="*/ 5 w 16"/>
              <a:gd name="T3" fmla="*/ 15 h 16"/>
              <a:gd name="T4" fmla="*/ 6 w 16"/>
              <a:gd name="T5" fmla="*/ 16 h 16"/>
              <a:gd name="T6" fmla="*/ 8 w 16"/>
              <a:gd name="T7" fmla="*/ 15 h 16"/>
              <a:gd name="T8" fmla="*/ 8 w 16"/>
              <a:gd name="T9" fmla="*/ 3 h 16"/>
              <a:gd name="T10" fmla="*/ 9 w 16"/>
              <a:gd name="T11" fmla="*/ 3 h 16"/>
              <a:gd name="T12" fmla="*/ 9 w 16"/>
              <a:gd name="T13" fmla="*/ 15 h 16"/>
              <a:gd name="T14" fmla="*/ 10 w 16"/>
              <a:gd name="T15" fmla="*/ 16 h 16"/>
              <a:gd name="T16" fmla="*/ 12 w 16"/>
              <a:gd name="T17" fmla="*/ 15 h 16"/>
              <a:gd name="T18" fmla="*/ 12 w 16"/>
              <a:gd name="T19" fmla="*/ 3 h 16"/>
              <a:gd name="T20" fmla="*/ 16 w 16"/>
              <a:gd name="T21" fmla="*/ 3 h 16"/>
              <a:gd name="T22" fmla="*/ 16 w 16"/>
              <a:gd name="T23" fmla="*/ 0 h 16"/>
              <a:gd name="T24" fmla="*/ 1 w 16"/>
              <a:gd name="T25" fmla="*/ 0 h 16"/>
              <a:gd name="T26" fmla="*/ 0 w 16"/>
              <a:gd name="T27" fmla="*/ 3 h 16"/>
              <a:gd name="T28" fmla="*/ 5 w 16"/>
              <a:gd name="T2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5" y="3"/>
                </a:moveTo>
                <a:cubicBezTo>
                  <a:pt x="5" y="8"/>
                  <a:pt x="5" y="14"/>
                  <a:pt x="5" y="15"/>
                </a:cubicBezTo>
                <a:cubicBezTo>
                  <a:pt x="5" y="15"/>
                  <a:pt x="6" y="16"/>
                  <a:pt x="6" y="16"/>
                </a:cubicBezTo>
                <a:cubicBezTo>
                  <a:pt x="7" y="16"/>
                  <a:pt x="8" y="15"/>
                  <a:pt x="8" y="15"/>
                </a:cubicBezTo>
                <a:cubicBezTo>
                  <a:pt x="8" y="13"/>
                  <a:pt x="8" y="3"/>
                  <a:pt x="8" y="3"/>
                </a:cubicBezTo>
                <a:cubicBezTo>
                  <a:pt x="9" y="3"/>
                  <a:pt x="9" y="3"/>
                  <a:pt x="9" y="3"/>
                </a:cubicBezTo>
                <a:cubicBezTo>
                  <a:pt x="9" y="3"/>
                  <a:pt x="9" y="13"/>
                  <a:pt x="9" y="15"/>
                </a:cubicBezTo>
                <a:cubicBezTo>
                  <a:pt x="9" y="15"/>
                  <a:pt x="9" y="16"/>
                  <a:pt x="10" y="16"/>
                </a:cubicBezTo>
                <a:cubicBezTo>
                  <a:pt x="11" y="16"/>
                  <a:pt x="12" y="15"/>
                  <a:pt x="12" y="15"/>
                </a:cubicBezTo>
                <a:cubicBezTo>
                  <a:pt x="12" y="14"/>
                  <a:pt x="12" y="8"/>
                  <a:pt x="12" y="3"/>
                </a:cubicBezTo>
                <a:cubicBezTo>
                  <a:pt x="16" y="3"/>
                  <a:pt x="16" y="3"/>
                  <a:pt x="16" y="3"/>
                </a:cubicBezTo>
                <a:cubicBezTo>
                  <a:pt x="16" y="2"/>
                  <a:pt x="16" y="1"/>
                  <a:pt x="16" y="0"/>
                </a:cubicBezTo>
                <a:cubicBezTo>
                  <a:pt x="1" y="0"/>
                  <a:pt x="1" y="0"/>
                  <a:pt x="1" y="0"/>
                </a:cubicBezTo>
                <a:cubicBezTo>
                  <a:pt x="0" y="3"/>
                  <a:pt x="0" y="3"/>
                  <a:pt x="0" y="3"/>
                </a:cubicBezTo>
                <a:cubicBezTo>
                  <a:pt x="5" y="3"/>
                  <a:pt x="5" y="3"/>
                  <a:pt x="5"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7" name="Freeform 1852"/>
          <p:cNvSpPr>
            <a:spLocks/>
          </p:cNvSpPr>
          <p:nvPr/>
        </p:nvSpPr>
        <p:spPr bwMode="auto">
          <a:xfrm>
            <a:off x="17594026" y="4309937"/>
            <a:ext cx="13228" cy="50264"/>
          </a:xfrm>
          <a:custGeom>
            <a:avLst/>
            <a:gdLst>
              <a:gd name="T0" fmla="*/ 0 w 4"/>
              <a:gd name="T1" fmla="*/ 14 h 16"/>
              <a:gd name="T2" fmla="*/ 2 w 4"/>
              <a:gd name="T3" fmla="*/ 16 h 16"/>
              <a:gd name="T4" fmla="*/ 4 w 4"/>
              <a:gd name="T5" fmla="*/ 14 h 16"/>
              <a:gd name="T6" fmla="*/ 4 w 4"/>
              <a:gd name="T7" fmla="*/ 0 h 16"/>
              <a:gd name="T8" fmla="*/ 0 w 4"/>
              <a:gd name="T9" fmla="*/ 0 h 16"/>
              <a:gd name="T10" fmla="*/ 0 w 4"/>
              <a:gd name="T11" fmla="*/ 14 h 16"/>
            </a:gdLst>
            <a:ahLst/>
            <a:cxnLst>
              <a:cxn ang="0">
                <a:pos x="T0" y="T1"/>
              </a:cxn>
              <a:cxn ang="0">
                <a:pos x="T2" y="T3"/>
              </a:cxn>
              <a:cxn ang="0">
                <a:pos x="T4" y="T5"/>
              </a:cxn>
              <a:cxn ang="0">
                <a:pos x="T6" y="T7"/>
              </a:cxn>
              <a:cxn ang="0">
                <a:pos x="T8" y="T9"/>
              </a:cxn>
              <a:cxn ang="0">
                <a:pos x="T10" y="T11"/>
              </a:cxn>
            </a:cxnLst>
            <a:rect l="0" t="0" r="r" b="b"/>
            <a:pathLst>
              <a:path w="4" h="16">
                <a:moveTo>
                  <a:pt x="0" y="14"/>
                </a:moveTo>
                <a:cubicBezTo>
                  <a:pt x="0" y="15"/>
                  <a:pt x="1" y="16"/>
                  <a:pt x="2" y="16"/>
                </a:cubicBezTo>
                <a:cubicBezTo>
                  <a:pt x="3" y="16"/>
                  <a:pt x="4" y="15"/>
                  <a:pt x="4" y="14"/>
                </a:cubicBezTo>
                <a:cubicBezTo>
                  <a:pt x="4" y="13"/>
                  <a:pt x="4" y="6"/>
                  <a:pt x="4" y="0"/>
                </a:cubicBezTo>
                <a:cubicBezTo>
                  <a:pt x="0" y="0"/>
                  <a:pt x="0" y="0"/>
                  <a:pt x="0" y="0"/>
                </a:cubicBezTo>
                <a:cubicBezTo>
                  <a:pt x="0" y="3"/>
                  <a:pt x="0" y="13"/>
                  <a:pt x="0"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8" name="Freeform 1853"/>
          <p:cNvSpPr>
            <a:spLocks/>
          </p:cNvSpPr>
          <p:nvPr/>
        </p:nvSpPr>
        <p:spPr bwMode="auto">
          <a:xfrm>
            <a:off x="17500112" y="4275546"/>
            <a:ext cx="13228" cy="27778"/>
          </a:xfrm>
          <a:custGeom>
            <a:avLst/>
            <a:gdLst>
              <a:gd name="T0" fmla="*/ 2 w 4"/>
              <a:gd name="T1" fmla="*/ 9 h 9"/>
              <a:gd name="T2" fmla="*/ 3 w 4"/>
              <a:gd name="T3" fmla="*/ 8 h 9"/>
              <a:gd name="T4" fmla="*/ 4 w 4"/>
              <a:gd name="T5" fmla="*/ 4 h 9"/>
              <a:gd name="T6" fmla="*/ 3 w 4"/>
              <a:gd name="T7" fmla="*/ 0 h 9"/>
              <a:gd name="T8" fmla="*/ 1 w 4"/>
              <a:gd name="T9" fmla="*/ 7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2" y="9"/>
                  <a:pt x="3" y="8"/>
                  <a:pt x="3" y="8"/>
                </a:cubicBezTo>
                <a:cubicBezTo>
                  <a:pt x="3" y="7"/>
                  <a:pt x="4" y="5"/>
                  <a:pt x="4" y="4"/>
                </a:cubicBezTo>
                <a:cubicBezTo>
                  <a:pt x="3" y="0"/>
                  <a:pt x="3" y="0"/>
                  <a:pt x="3" y="0"/>
                </a:cubicBezTo>
                <a:cubicBezTo>
                  <a:pt x="2" y="3"/>
                  <a:pt x="1" y="7"/>
                  <a:pt x="1" y="7"/>
                </a:cubicBezTo>
                <a:cubicBezTo>
                  <a:pt x="0" y="8"/>
                  <a:pt x="1" y="8"/>
                  <a:pt x="2" y="9"/>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79" name="Oval 1854"/>
          <p:cNvSpPr>
            <a:spLocks noChangeArrowheads="1"/>
          </p:cNvSpPr>
          <p:nvPr/>
        </p:nvSpPr>
        <p:spPr bwMode="auto">
          <a:xfrm>
            <a:off x="17644290" y="4372107"/>
            <a:ext cx="22487" cy="18519"/>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0" name="Oval 1855"/>
          <p:cNvSpPr>
            <a:spLocks noChangeArrowheads="1"/>
          </p:cNvSpPr>
          <p:nvPr/>
        </p:nvSpPr>
        <p:spPr bwMode="auto">
          <a:xfrm>
            <a:off x="17582121" y="4372107"/>
            <a:ext cx="21164" cy="18519"/>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1" name="Freeform 1856"/>
          <p:cNvSpPr>
            <a:spLocks/>
          </p:cNvSpPr>
          <p:nvPr/>
        </p:nvSpPr>
        <p:spPr bwMode="auto">
          <a:xfrm>
            <a:off x="17444557" y="4532156"/>
            <a:ext cx="50264" cy="59523"/>
          </a:xfrm>
          <a:custGeom>
            <a:avLst/>
            <a:gdLst>
              <a:gd name="T0" fmla="*/ 13 w 16"/>
              <a:gd name="T1" fmla="*/ 5 h 19"/>
              <a:gd name="T2" fmla="*/ 13 w 16"/>
              <a:gd name="T3" fmla="*/ 15 h 19"/>
              <a:gd name="T4" fmla="*/ 15 w 16"/>
              <a:gd name="T5" fmla="*/ 16 h 19"/>
              <a:gd name="T6" fmla="*/ 16 w 16"/>
              <a:gd name="T7" fmla="*/ 15 h 19"/>
              <a:gd name="T8" fmla="*/ 16 w 16"/>
              <a:gd name="T9" fmla="*/ 4 h 19"/>
              <a:gd name="T10" fmla="*/ 12 w 16"/>
              <a:gd name="T11" fmla="*/ 0 h 19"/>
              <a:gd name="T12" fmla="*/ 5 w 16"/>
              <a:gd name="T13" fmla="*/ 0 h 19"/>
              <a:gd name="T14" fmla="*/ 0 w 16"/>
              <a:gd name="T15" fmla="*/ 4 h 19"/>
              <a:gd name="T16" fmla="*/ 0 w 16"/>
              <a:gd name="T17" fmla="*/ 11 h 19"/>
              <a:gd name="T18" fmla="*/ 3 w 16"/>
              <a:gd name="T19" fmla="*/ 13 h 19"/>
              <a:gd name="T20" fmla="*/ 3 w 16"/>
              <a:gd name="T21" fmla="*/ 5 h 19"/>
              <a:gd name="T22" fmla="*/ 4 w 16"/>
              <a:gd name="T23" fmla="*/ 5 h 19"/>
              <a:gd name="T24" fmla="*/ 4 w 16"/>
              <a:gd name="T25" fmla="*/ 13 h 19"/>
              <a:gd name="T26" fmla="*/ 8 w 16"/>
              <a:gd name="T27" fmla="*/ 16 h 19"/>
              <a:gd name="T28" fmla="*/ 9 w 16"/>
              <a:gd name="T29" fmla="*/ 16 h 19"/>
              <a:gd name="T30" fmla="*/ 9 w 16"/>
              <a:gd name="T31" fmla="*/ 17 h 19"/>
              <a:gd name="T32" fmla="*/ 13 w 16"/>
              <a:gd name="T33" fmla="*/ 19 h 19"/>
              <a:gd name="T34" fmla="*/ 13 w 16"/>
              <a:gd name="T35" fmla="*/ 5 h 19"/>
              <a:gd name="T36" fmla="*/ 13 w 16"/>
              <a:gd name="T3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9">
                <a:moveTo>
                  <a:pt x="13" y="5"/>
                </a:moveTo>
                <a:cubicBezTo>
                  <a:pt x="13" y="5"/>
                  <a:pt x="13" y="14"/>
                  <a:pt x="13" y="15"/>
                </a:cubicBezTo>
                <a:cubicBezTo>
                  <a:pt x="13" y="15"/>
                  <a:pt x="14" y="16"/>
                  <a:pt x="15" y="16"/>
                </a:cubicBezTo>
                <a:cubicBezTo>
                  <a:pt x="16" y="16"/>
                  <a:pt x="16" y="15"/>
                  <a:pt x="16" y="15"/>
                </a:cubicBezTo>
                <a:cubicBezTo>
                  <a:pt x="16" y="14"/>
                  <a:pt x="16" y="6"/>
                  <a:pt x="16" y="4"/>
                </a:cubicBezTo>
                <a:cubicBezTo>
                  <a:pt x="16" y="2"/>
                  <a:pt x="14" y="0"/>
                  <a:pt x="12" y="0"/>
                </a:cubicBezTo>
                <a:cubicBezTo>
                  <a:pt x="11" y="0"/>
                  <a:pt x="6" y="0"/>
                  <a:pt x="5" y="0"/>
                </a:cubicBezTo>
                <a:cubicBezTo>
                  <a:pt x="2" y="0"/>
                  <a:pt x="0" y="2"/>
                  <a:pt x="0" y="4"/>
                </a:cubicBezTo>
                <a:cubicBezTo>
                  <a:pt x="0" y="5"/>
                  <a:pt x="0" y="8"/>
                  <a:pt x="0" y="11"/>
                </a:cubicBezTo>
                <a:cubicBezTo>
                  <a:pt x="3" y="13"/>
                  <a:pt x="3" y="13"/>
                  <a:pt x="3" y="13"/>
                </a:cubicBezTo>
                <a:cubicBezTo>
                  <a:pt x="3" y="10"/>
                  <a:pt x="3" y="5"/>
                  <a:pt x="3" y="5"/>
                </a:cubicBezTo>
                <a:cubicBezTo>
                  <a:pt x="3" y="5"/>
                  <a:pt x="3" y="5"/>
                  <a:pt x="4" y="5"/>
                </a:cubicBezTo>
                <a:cubicBezTo>
                  <a:pt x="4" y="5"/>
                  <a:pt x="4" y="9"/>
                  <a:pt x="4" y="13"/>
                </a:cubicBezTo>
                <a:cubicBezTo>
                  <a:pt x="8" y="16"/>
                  <a:pt x="8" y="16"/>
                  <a:pt x="8" y="16"/>
                </a:cubicBezTo>
                <a:cubicBezTo>
                  <a:pt x="8" y="16"/>
                  <a:pt x="9" y="16"/>
                  <a:pt x="9" y="16"/>
                </a:cubicBezTo>
                <a:cubicBezTo>
                  <a:pt x="9" y="16"/>
                  <a:pt x="9" y="16"/>
                  <a:pt x="9" y="17"/>
                </a:cubicBezTo>
                <a:cubicBezTo>
                  <a:pt x="13" y="19"/>
                  <a:pt x="13" y="19"/>
                  <a:pt x="13" y="19"/>
                </a:cubicBezTo>
                <a:cubicBezTo>
                  <a:pt x="13" y="12"/>
                  <a:pt x="13" y="5"/>
                  <a:pt x="13" y="5"/>
                </a:cubicBezTo>
                <a:cubicBezTo>
                  <a:pt x="13" y="5"/>
                  <a:pt x="13"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2" name="Oval 1857"/>
          <p:cNvSpPr>
            <a:spLocks noChangeArrowheads="1"/>
          </p:cNvSpPr>
          <p:nvPr/>
        </p:nvSpPr>
        <p:spPr bwMode="auto">
          <a:xfrm>
            <a:off x="17522598" y="4507024"/>
            <a:ext cx="18519"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3" name="Freeform 1858"/>
          <p:cNvSpPr>
            <a:spLocks/>
          </p:cNvSpPr>
          <p:nvPr/>
        </p:nvSpPr>
        <p:spPr bwMode="auto">
          <a:xfrm>
            <a:off x="17703813" y="4309937"/>
            <a:ext cx="13228" cy="43651"/>
          </a:xfrm>
          <a:custGeom>
            <a:avLst/>
            <a:gdLst>
              <a:gd name="T0" fmla="*/ 4 w 4"/>
              <a:gd name="T1" fmla="*/ 10 h 14"/>
              <a:gd name="T2" fmla="*/ 4 w 4"/>
              <a:gd name="T3" fmla="*/ 0 h 14"/>
              <a:gd name="T4" fmla="*/ 0 w 4"/>
              <a:gd name="T5" fmla="*/ 0 h 14"/>
              <a:gd name="T6" fmla="*/ 0 w 4"/>
              <a:gd name="T7" fmla="*/ 14 h 14"/>
              <a:gd name="T8" fmla="*/ 4 w 4"/>
              <a:gd name="T9" fmla="*/ 10 h 14"/>
            </a:gdLst>
            <a:ahLst/>
            <a:cxnLst>
              <a:cxn ang="0">
                <a:pos x="T0" y="T1"/>
              </a:cxn>
              <a:cxn ang="0">
                <a:pos x="T2" y="T3"/>
              </a:cxn>
              <a:cxn ang="0">
                <a:pos x="T4" y="T5"/>
              </a:cxn>
              <a:cxn ang="0">
                <a:pos x="T6" y="T7"/>
              </a:cxn>
              <a:cxn ang="0">
                <a:pos x="T8" y="T9"/>
              </a:cxn>
            </a:cxnLst>
            <a:rect l="0" t="0" r="r" b="b"/>
            <a:pathLst>
              <a:path w="4" h="14">
                <a:moveTo>
                  <a:pt x="4" y="10"/>
                </a:moveTo>
                <a:cubicBezTo>
                  <a:pt x="4" y="7"/>
                  <a:pt x="4" y="3"/>
                  <a:pt x="4" y="0"/>
                </a:cubicBezTo>
                <a:cubicBezTo>
                  <a:pt x="0" y="0"/>
                  <a:pt x="0" y="0"/>
                  <a:pt x="0" y="0"/>
                </a:cubicBezTo>
                <a:cubicBezTo>
                  <a:pt x="0" y="6"/>
                  <a:pt x="0" y="13"/>
                  <a:pt x="0" y="14"/>
                </a:cubicBezTo>
                <a:lnTo>
                  <a:pt x="4" y="1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4" name="Freeform 1859"/>
          <p:cNvSpPr>
            <a:spLocks/>
          </p:cNvSpPr>
          <p:nvPr/>
        </p:nvSpPr>
        <p:spPr bwMode="auto">
          <a:xfrm>
            <a:off x="17568894" y="4532156"/>
            <a:ext cx="38360" cy="103173"/>
          </a:xfrm>
          <a:custGeom>
            <a:avLst/>
            <a:gdLst>
              <a:gd name="T0" fmla="*/ 0 w 12"/>
              <a:gd name="T1" fmla="*/ 4 h 33"/>
              <a:gd name="T2" fmla="*/ 0 w 12"/>
              <a:gd name="T3" fmla="*/ 15 h 33"/>
              <a:gd name="T4" fmla="*/ 1 w 12"/>
              <a:gd name="T5" fmla="*/ 16 h 33"/>
              <a:gd name="T6" fmla="*/ 3 w 12"/>
              <a:gd name="T7" fmla="*/ 15 h 33"/>
              <a:gd name="T8" fmla="*/ 3 w 12"/>
              <a:gd name="T9" fmla="*/ 5 h 33"/>
              <a:gd name="T10" fmla="*/ 3 w 12"/>
              <a:gd name="T11" fmla="*/ 5 h 33"/>
              <a:gd name="T12" fmla="*/ 3 w 12"/>
              <a:gd name="T13" fmla="*/ 31 h 33"/>
              <a:gd name="T14" fmla="*/ 5 w 12"/>
              <a:gd name="T15" fmla="*/ 33 h 33"/>
              <a:gd name="T16" fmla="*/ 7 w 12"/>
              <a:gd name="T17" fmla="*/ 31 h 33"/>
              <a:gd name="T18" fmla="*/ 7 w 12"/>
              <a:gd name="T19" fmla="*/ 16 h 33"/>
              <a:gd name="T20" fmla="*/ 8 w 12"/>
              <a:gd name="T21" fmla="*/ 16 h 33"/>
              <a:gd name="T22" fmla="*/ 8 w 12"/>
              <a:gd name="T23" fmla="*/ 31 h 33"/>
              <a:gd name="T24" fmla="*/ 10 w 12"/>
              <a:gd name="T25" fmla="*/ 33 h 33"/>
              <a:gd name="T26" fmla="*/ 12 w 12"/>
              <a:gd name="T27" fmla="*/ 31 h 33"/>
              <a:gd name="T28" fmla="*/ 12 w 12"/>
              <a:gd name="T29" fmla="*/ 19 h 33"/>
              <a:gd name="T30" fmla="*/ 7 w 12"/>
              <a:gd name="T31" fmla="*/ 0 h 33"/>
              <a:gd name="T32" fmla="*/ 4 w 12"/>
              <a:gd name="T33" fmla="*/ 0 h 33"/>
              <a:gd name="T34" fmla="*/ 0 w 12"/>
              <a:gd name="T3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33">
                <a:moveTo>
                  <a:pt x="0" y="4"/>
                </a:moveTo>
                <a:cubicBezTo>
                  <a:pt x="0" y="6"/>
                  <a:pt x="0" y="14"/>
                  <a:pt x="0" y="15"/>
                </a:cubicBezTo>
                <a:cubicBezTo>
                  <a:pt x="0" y="15"/>
                  <a:pt x="0" y="16"/>
                  <a:pt x="1" y="16"/>
                </a:cubicBezTo>
                <a:cubicBezTo>
                  <a:pt x="2" y="16"/>
                  <a:pt x="3" y="15"/>
                  <a:pt x="3" y="15"/>
                </a:cubicBezTo>
                <a:cubicBezTo>
                  <a:pt x="3" y="14"/>
                  <a:pt x="3" y="5"/>
                  <a:pt x="3" y="5"/>
                </a:cubicBezTo>
                <a:cubicBezTo>
                  <a:pt x="3" y="5"/>
                  <a:pt x="3" y="5"/>
                  <a:pt x="3" y="5"/>
                </a:cubicBezTo>
                <a:cubicBezTo>
                  <a:pt x="3" y="5"/>
                  <a:pt x="3" y="30"/>
                  <a:pt x="3" y="31"/>
                </a:cubicBezTo>
                <a:cubicBezTo>
                  <a:pt x="3" y="32"/>
                  <a:pt x="4" y="33"/>
                  <a:pt x="5" y="33"/>
                </a:cubicBezTo>
                <a:cubicBezTo>
                  <a:pt x="6" y="33"/>
                  <a:pt x="7" y="32"/>
                  <a:pt x="7" y="31"/>
                </a:cubicBezTo>
                <a:cubicBezTo>
                  <a:pt x="7" y="30"/>
                  <a:pt x="7" y="16"/>
                  <a:pt x="7" y="16"/>
                </a:cubicBezTo>
                <a:cubicBezTo>
                  <a:pt x="7" y="16"/>
                  <a:pt x="7" y="16"/>
                  <a:pt x="8" y="16"/>
                </a:cubicBezTo>
                <a:cubicBezTo>
                  <a:pt x="8" y="16"/>
                  <a:pt x="8" y="30"/>
                  <a:pt x="8" y="31"/>
                </a:cubicBezTo>
                <a:cubicBezTo>
                  <a:pt x="8" y="32"/>
                  <a:pt x="9" y="33"/>
                  <a:pt x="10" y="33"/>
                </a:cubicBezTo>
                <a:cubicBezTo>
                  <a:pt x="11" y="33"/>
                  <a:pt x="12" y="32"/>
                  <a:pt x="12" y="31"/>
                </a:cubicBezTo>
                <a:cubicBezTo>
                  <a:pt x="12" y="30"/>
                  <a:pt x="12" y="25"/>
                  <a:pt x="12" y="19"/>
                </a:cubicBezTo>
                <a:cubicBezTo>
                  <a:pt x="7" y="0"/>
                  <a:pt x="7" y="0"/>
                  <a:pt x="7" y="0"/>
                </a:cubicBezTo>
                <a:cubicBezTo>
                  <a:pt x="6"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5" name="Freeform 1860"/>
          <p:cNvSpPr>
            <a:spLocks/>
          </p:cNvSpPr>
          <p:nvPr/>
        </p:nvSpPr>
        <p:spPr bwMode="auto">
          <a:xfrm>
            <a:off x="17717039" y="4309939"/>
            <a:ext cx="11905" cy="30423"/>
          </a:xfrm>
          <a:custGeom>
            <a:avLst/>
            <a:gdLst>
              <a:gd name="T0" fmla="*/ 0 w 4"/>
              <a:gd name="T1" fmla="*/ 10 h 10"/>
              <a:gd name="T2" fmla="*/ 4 w 4"/>
              <a:gd name="T3" fmla="*/ 6 h 10"/>
              <a:gd name="T4" fmla="*/ 4 w 4"/>
              <a:gd name="T5" fmla="*/ 1 h 10"/>
              <a:gd name="T6" fmla="*/ 0 w 4"/>
              <a:gd name="T7" fmla="*/ 0 h 10"/>
              <a:gd name="T8" fmla="*/ 0 w 4"/>
              <a:gd name="T9" fmla="*/ 10 h 10"/>
            </a:gdLst>
            <a:ahLst/>
            <a:cxnLst>
              <a:cxn ang="0">
                <a:pos x="T0" y="T1"/>
              </a:cxn>
              <a:cxn ang="0">
                <a:pos x="T2" y="T3"/>
              </a:cxn>
              <a:cxn ang="0">
                <a:pos x="T4" y="T5"/>
              </a:cxn>
              <a:cxn ang="0">
                <a:pos x="T6" y="T7"/>
              </a:cxn>
              <a:cxn ang="0">
                <a:pos x="T8" y="T9"/>
              </a:cxn>
            </a:cxnLst>
            <a:rect l="0" t="0" r="r" b="b"/>
            <a:pathLst>
              <a:path w="4" h="10">
                <a:moveTo>
                  <a:pt x="0" y="10"/>
                </a:moveTo>
                <a:cubicBezTo>
                  <a:pt x="4" y="6"/>
                  <a:pt x="4" y="6"/>
                  <a:pt x="4" y="6"/>
                </a:cubicBezTo>
                <a:cubicBezTo>
                  <a:pt x="4" y="4"/>
                  <a:pt x="4" y="2"/>
                  <a:pt x="4" y="1"/>
                </a:cubicBezTo>
                <a:cubicBezTo>
                  <a:pt x="0" y="0"/>
                  <a:pt x="0" y="0"/>
                  <a:pt x="0" y="0"/>
                </a:cubicBezTo>
                <a:cubicBezTo>
                  <a:pt x="0" y="3"/>
                  <a:pt x="0" y="6"/>
                  <a:pt x="0" y="1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6" name="Freeform 1861"/>
          <p:cNvSpPr>
            <a:spLocks/>
          </p:cNvSpPr>
          <p:nvPr/>
        </p:nvSpPr>
        <p:spPr bwMode="auto">
          <a:xfrm>
            <a:off x="17582121" y="4509670"/>
            <a:ext cx="9259" cy="18519"/>
          </a:xfrm>
          <a:custGeom>
            <a:avLst/>
            <a:gdLst>
              <a:gd name="T0" fmla="*/ 0 w 3"/>
              <a:gd name="T1" fmla="*/ 3 h 6"/>
              <a:gd name="T2" fmla="*/ 3 w 3"/>
              <a:gd name="T3" fmla="*/ 6 h 6"/>
              <a:gd name="T4" fmla="*/ 2 w 3"/>
              <a:gd name="T5" fmla="*/ 0 h 6"/>
              <a:gd name="T6" fmla="*/ 0 w 3"/>
              <a:gd name="T7" fmla="*/ 3 h 6"/>
            </a:gdLst>
            <a:ahLst/>
            <a:cxnLst>
              <a:cxn ang="0">
                <a:pos x="T0" y="T1"/>
              </a:cxn>
              <a:cxn ang="0">
                <a:pos x="T2" y="T3"/>
              </a:cxn>
              <a:cxn ang="0">
                <a:pos x="T4" y="T5"/>
              </a:cxn>
              <a:cxn ang="0">
                <a:pos x="T6" y="T7"/>
              </a:cxn>
            </a:cxnLst>
            <a:rect l="0" t="0" r="r" b="b"/>
            <a:pathLst>
              <a:path w="3" h="6">
                <a:moveTo>
                  <a:pt x="0" y="3"/>
                </a:moveTo>
                <a:cubicBezTo>
                  <a:pt x="0" y="4"/>
                  <a:pt x="2" y="6"/>
                  <a:pt x="3" y="6"/>
                </a:cubicBezTo>
                <a:cubicBezTo>
                  <a:pt x="2" y="0"/>
                  <a:pt x="2" y="0"/>
                  <a:pt x="2" y="0"/>
                </a:cubicBezTo>
                <a:cubicBezTo>
                  <a:pt x="1" y="1"/>
                  <a:pt x="0" y="2"/>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7" name="Freeform 1862"/>
          <p:cNvSpPr>
            <a:spLocks/>
          </p:cNvSpPr>
          <p:nvPr/>
        </p:nvSpPr>
        <p:spPr bwMode="auto">
          <a:xfrm>
            <a:off x="17582121" y="4491152"/>
            <a:ext cx="2646" cy="6614"/>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1"/>
                  <a:pt x="0" y="2"/>
                  <a:pt x="1" y="2"/>
                </a:cubicBezTo>
                <a:cubicBezTo>
                  <a:pt x="0" y="0"/>
                  <a:pt x="0" y="0"/>
                  <a:pt x="0" y="0"/>
                </a:cubicBezTo>
                <a:cubicBezTo>
                  <a:pt x="0" y="0"/>
                  <a:pt x="0" y="1"/>
                  <a:pt x="0"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8" name="Oval 1863"/>
          <p:cNvSpPr>
            <a:spLocks noChangeArrowheads="1"/>
          </p:cNvSpPr>
          <p:nvPr/>
        </p:nvSpPr>
        <p:spPr bwMode="auto">
          <a:xfrm>
            <a:off x="17522598" y="4372107"/>
            <a:ext cx="18519" cy="18519"/>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89" name="Freeform 1864"/>
          <p:cNvSpPr>
            <a:spLocks/>
          </p:cNvSpPr>
          <p:nvPr/>
        </p:nvSpPr>
        <p:spPr bwMode="auto">
          <a:xfrm>
            <a:off x="17506726" y="4394593"/>
            <a:ext cx="50264" cy="103173"/>
          </a:xfrm>
          <a:custGeom>
            <a:avLst/>
            <a:gdLst>
              <a:gd name="T0" fmla="*/ 2 w 16"/>
              <a:gd name="T1" fmla="*/ 16 h 33"/>
              <a:gd name="T2" fmla="*/ 3 w 16"/>
              <a:gd name="T3" fmla="*/ 15 h 33"/>
              <a:gd name="T4" fmla="*/ 3 w 16"/>
              <a:gd name="T5" fmla="*/ 5 h 33"/>
              <a:gd name="T6" fmla="*/ 4 w 16"/>
              <a:gd name="T7" fmla="*/ 5 h 33"/>
              <a:gd name="T8" fmla="*/ 4 w 16"/>
              <a:gd name="T9" fmla="*/ 31 h 33"/>
              <a:gd name="T10" fmla="*/ 6 w 16"/>
              <a:gd name="T11" fmla="*/ 33 h 33"/>
              <a:gd name="T12" fmla="*/ 8 w 16"/>
              <a:gd name="T13" fmla="*/ 31 h 33"/>
              <a:gd name="T14" fmla="*/ 8 w 16"/>
              <a:gd name="T15" fmla="*/ 16 h 33"/>
              <a:gd name="T16" fmla="*/ 8 w 16"/>
              <a:gd name="T17" fmla="*/ 16 h 33"/>
              <a:gd name="T18" fmla="*/ 8 w 16"/>
              <a:gd name="T19" fmla="*/ 31 h 33"/>
              <a:gd name="T20" fmla="*/ 10 w 16"/>
              <a:gd name="T21" fmla="*/ 33 h 33"/>
              <a:gd name="T22" fmla="*/ 12 w 16"/>
              <a:gd name="T23" fmla="*/ 31 h 33"/>
              <a:gd name="T24" fmla="*/ 12 w 16"/>
              <a:gd name="T25" fmla="*/ 5 h 33"/>
              <a:gd name="T26" fmla="*/ 13 w 16"/>
              <a:gd name="T27" fmla="*/ 5 h 33"/>
              <a:gd name="T28" fmla="*/ 13 w 16"/>
              <a:gd name="T29" fmla="*/ 15 h 33"/>
              <a:gd name="T30" fmla="*/ 15 w 16"/>
              <a:gd name="T31" fmla="*/ 16 h 33"/>
              <a:gd name="T32" fmla="*/ 16 w 16"/>
              <a:gd name="T33" fmla="*/ 15 h 33"/>
              <a:gd name="T34" fmla="*/ 16 w 16"/>
              <a:gd name="T35" fmla="*/ 4 h 33"/>
              <a:gd name="T36" fmla="*/ 12 w 16"/>
              <a:gd name="T37" fmla="*/ 0 h 33"/>
              <a:gd name="T38" fmla="*/ 4 w 16"/>
              <a:gd name="T39" fmla="*/ 0 h 33"/>
              <a:gd name="T40" fmla="*/ 0 w 16"/>
              <a:gd name="T41" fmla="*/ 4 h 33"/>
              <a:gd name="T42" fmla="*/ 0 w 16"/>
              <a:gd name="T43" fmla="*/ 15 h 33"/>
              <a:gd name="T44" fmla="*/ 2 w 16"/>
              <a:gd name="T45"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2" y="16"/>
                </a:moveTo>
                <a:cubicBezTo>
                  <a:pt x="2" y="16"/>
                  <a:pt x="3" y="16"/>
                  <a:pt x="3" y="15"/>
                </a:cubicBezTo>
                <a:cubicBezTo>
                  <a:pt x="3" y="14"/>
                  <a:pt x="3" y="5"/>
                  <a:pt x="3" y="5"/>
                </a:cubicBezTo>
                <a:cubicBezTo>
                  <a:pt x="3" y="5"/>
                  <a:pt x="3" y="5"/>
                  <a:pt x="4" y="5"/>
                </a:cubicBezTo>
                <a:cubicBezTo>
                  <a:pt x="4" y="5"/>
                  <a:pt x="4" y="30"/>
                  <a:pt x="4" y="31"/>
                </a:cubicBezTo>
                <a:cubicBezTo>
                  <a:pt x="4" y="32"/>
                  <a:pt x="5" y="33"/>
                  <a:pt x="6" y="33"/>
                </a:cubicBezTo>
                <a:cubicBezTo>
                  <a:pt x="7" y="33"/>
                  <a:pt x="8" y="32"/>
                  <a:pt x="8" y="31"/>
                </a:cubicBezTo>
                <a:cubicBezTo>
                  <a:pt x="8" y="30"/>
                  <a:pt x="8" y="16"/>
                  <a:pt x="8" y="16"/>
                </a:cubicBezTo>
                <a:cubicBezTo>
                  <a:pt x="8" y="16"/>
                  <a:pt x="8" y="16"/>
                  <a:pt x="8" y="16"/>
                </a:cubicBezTo>
                <a:cubicBezTo>
                  <a:pt x="8" y="16"/>
                  <a:pt x="8" y="30"/>
                  <a:pt x="8" y="31"/>
                </a:cubicBezTo>
                <a:cubicBezTo>
                  <a:pt x="8" y="32"/>
                  <a:pt x="9" y="33"/>
                  <a:pt x="10" y="33"/>
                </a:cubicBezTo>
                <a:cubicBezTo>
                  <a:pt x="12" y="33"/>
                  <a:pt x="12" y="32"/>
                  <a:pt x="12" y="31"/>
                </a:cubicBezTo>
                <a:cubicBezTo>
                  <a:pt x="12" y="30"/>
                  <a:pt x="12" y="5"/>
                  <a:pt x="12" y="5"/>
                </a:cubicBezTo>
                <a:cubicBezTo>
                  <a:pt x="12" y="5"/>
                  <a:pt x="12" y="5"/>
                  <a:pt x="13" y="5"/>
                </a:cubicBezTo>
                <a:cubicBezTo>
                  <a:pt x="13" y="5"/>
                  <a:pt x="13" y="14"/>
                  <a:pt x="13" y="15"/>
                </a:cubicBezTo>
                <a:cubicBezTo>
                  <a:pt x="13" y="16"/>
                  <a:pt x="14" y="16"/>
                  <a:pt x="15" y="16"/>
                </a:cubicBezTo>
                <a:cubicBezTo>
                  <a:pt x="15" y="16"/>
                  <a:pt x="16" y="16"/>
                  <a:pt x="16" y="15"/>
                </a:cubicBezTo>
                <a:cubicBezTo>
                  <a:pt x="16" y="14"/>
                  <a:pt x="16" y="6"/>
                  <a:pt x="16" y="4"/>
                </a:cubicBezTo>
                <a:cubicBezTo>
                  <a:pt x="16" y="2"/>
                  <a:pt x="14" y="0"/>
                  <a:pt x="12" y="0"/>
                </a:cubicBezTo>
                <a:cubicBezTo>
                  <a:pt x="11" y="0"/>
                  <a:pt x="6" y="0"/>
                  <a:pt x="4" y="0"/>
                </a:cubicBezTo>
                <a:cubicBezTo>
                  <a:pt x="2" y="0"/>
                  <a:pt x="0" y="2"/>
                  <a:pt x="0" y="4"/>
                </a:cubicBezTo>
                <a:cubicBezTo>
                  <a:pt x="0" y="6"/>
                  <a:pt x="0" y="14"/>
                  <a:pt x="0" y="15"/>
                </a:cubicBezTo>
                <a:cubicBezTo>
                  <a:pt x="0" y="16"/>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0" name="Freeform 1865"/>
          <p:cNvSpPr>
            <a:spLocks/>
          </p:cNvSpPr>
          <p:nvPr/>
        </p:nvSpPr>
        <p:spPr bwMode="auto">
          <a:xfrm>
            <a:off x="17506726" y="4291420"/>
            <a:ext cx="50264" cy="68782"/>
          </a:xfrm>
          <a:custGeom>
            <a:avLst/>
            <a:gdLst>
              <a:gd name="T0" fmla="*/ 3 w 16"/>
              <a:gd name="T1" fmla="*/ 0 h 22"/>
              <a:gd name="T2" fmla="*/ 0 w 16"/>
              <a:gd name="T3" fmla="*/ 9 h 22"/>
              <a:gd name="T4" fmla="*/ 5 w 16"/>
              <a:gd name="T5" fmla="*/ 9 h 22"/>
              <a:gd name="T6" fmla="*/ 5 w 16"/>
              <a:gd name="T7" fmla="*/ 21 h 22"/>
              <a:gd name="T8" fmla="*/ 6 w 16"/>
              <a:gd name="T9" fmla="*/ 22 h 22"/>
              <a:gd name="T10" fmla="*/ 8 w 16"/>
              <a:gd name="T11" fmla="*/ 21 h 22"/>
              <a:gd name="T12" fmla="*/ 8 w 16"/>
              <a:gd name="T13" fmla="*/ 9 h 22"/>
              <a:gd name="T14" fmla="*/ 8 w 16"/>
              <a:gd name="T15" fmla="*/ 9 h 22"/>
              <a:gd name="T16" fmla="*/ 8 w 16"/>
              <a:gd name="T17" fmla="*/ 21 h 22"/>
              <a:gd name="T18" fmla="*/ 10 w 16"/>
              <a:gd name="T19" fmla="*/ 22 h 22"/>
              <a:gd name="T20" fmla="*/ 12 w 16"/>
              <a:gd name="T21" fmla="*/ 21 h 22"/>
              <a:gd name="T22" fmla="*/ 12 w 16"/>
              <a:gd name="T23" fmla="*/ 9 h 22"/>
              <a:gd name="T24" fmla="*/ 16 w 16"/>
              <a:gd name="T25" fmla="*/ 9 h 22"/>
              <a:gd name="T26" fmla="*/ 15 w 16"/>
              <a:gd name="T27" fmla="*/ 6 h 22"/>
              <a:gd name="T28" fmla="*/ 6 w 16"/>
              <a:gd name="T29" fmla="*/ 6 h 22"/>
              <a:gd name="T30" fmla="*/ 3 w 16"/>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2">
                <a:moveTo>
                  <a:pt x="3" y="0"/>
                </a:moveTo>
                <a:cubicBezTo>
                  <a:pt x="0" y="9"/>
                  <a:pt x="0" y="9"/>
                  <a:pt x="0" y="9"/>
                </a:cubicBezTo>
                <a:cubicBezTo>
                  <a:pt x="5" y="9"/>
                  <a:pt x="5" y="9"/>
                  <a:pt x="5" y="9"/>
                </a:cubicBezTo>
                <a:cubicBezTo>
                  <a:pt x="5" y="14"/>
                  <a:pt x="5" y="20"/>
                  <a:pt x="5" y="21"/>
                </a:cubicBezTo>
                <a:cubicBezTo>
                  <a:pt x="5" y="21"/>
                  <a:pt x="5" y="22"/>
                  <a:pt x="6" y="22"/>
                </a:cubicBezTo>
                <a:cubicBezTo>
                  <a:pt x="7" y="22"/>
                  <a:pt x="8" y="21"/>
                  <a:pt x="8" y="21"/>
                </a:cubicBezTo>
                <a:cubicBezTo>
                  <a:pt x="8" y="19"/>
                  <a:pt x="8" y="9"/>
                  <a:pt x="8" y="9"/>
                </a:cubicBezTo>
                <a:cubicBezTo>
                  <a:pt x="8" y="9"/>
                  <a:pt x="8" y="9"/>
                  <a:pt x="8" y="9"/>
                </a:cubicBezTo>
                <a:cubicBezTo>
                  <a:pt x="8" y="9"/>
                  <a:pt x="8" y="19"/>
                  <a:pt x="8" y="21"/>
                </a:cubicBezTo>
                <a:cubicBezTo>
                  <a:pt x="8" y="21"/>
                  <a:pt x="9" y="22"/>
                  <a:pt x="10" y="22"/>
                </a:cubicBezTo>
                <a:cubicBezTo>
                  <a:pt x="11" y="22"/>
                  <a:pt x="12" y="21"/>
                  <a:pt x="12" y="21"/>
                </a:cubicBezTo>
                <a:cubicBezTo>
                  <a:pt x="12" y="20"/>
                  <a:pt x="12" y="14"/>
                  <a:pt x="12" y="9"/>
                </a:cubicBezTo>
                <a:cubicBezTo>
                  <a:pt x="16" y="9"/>
                  <a:pt x="16" y="9"/>
                  <a:pt x="16" y="9"/>
                </a:cubicBezTo>
                <a:cubicBezTo>
                  <a:pt x="16" y="8"/>
                  <a:pt x="15" y="7"/>
                  <a:pt x="15" y="6"/>
                </a:cubicBezTo>
                <a:cubicBezTo>
                  <a:pt x="6" y="6"/>
                  <a:pt x="6" y="6"/>
                  <a:pt x="6" y="6"/>
                </a:cubicBezTo>
                <a:lnTo>
                  <a:pt x="3"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1" name="Freeform 1866"/>
          <p:cNvSpPr>
            <a:spLocks/>
          </p:cNvSpPr>
          <p:nvPr/>
        </p:nvSpPr>
        <p:spPr bwMode="auto">
          <a:xfrm>
            <a:off x="17215726" y="4372107"/>
            <a:ext cx="22487" cy="18519"/>
          </a:xfrm>
          <a:custGeom>
            <a:avLst/>
            <a:gdLst>
              <a:gd name="T0" fmla="*/ 7 w 7"/>
              <a:gd name="T1" fmla="*/ 3 h 6"/>
              <a:gd name="T2" fmla="*/ 4 w 7"/>
              <a:gd name="T3" fmla="*/ 0 h 6"/>
              <a:gd name="T4" fmla="*/ 0 w 7"/>
              <a:gd name="T5" fmla="*/ 3 h 6"/>
              <a:gd name="T6" fmla="*/ 1 w 7"/>
              <a:gd name="T7" fmla="*/ 4 h 6"/>
              <a:gd name="T8" fmla="*/ 3 w 7"/>
              <a:gd name="T9" fmla="*/ 6 h 6"/>
              <a:gd name="T10" fmla="*/ 4 w 7"/>
              <a:gd name="T11" fmla="*/ 6 h 6"/>
              <a:gd name="T12" fmla="*/ 7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7" y="3"/>
                </a:moveTo>
                <a:cubicBezTo>
                  <a:pt x="7" y="1"/>
                  <a:pt x="6" y="0"/>
                  <a:pt x="4" y="0"/>
                </a:cubicBezTo>
                <a:cubicBezTo>
                  <a:pt x="2" y="0"/>
                  <a:pt x="0" y="1"/>
                  <a:pt x="0" y="3"/>
                </a:cubicBezTo>
                <a:cubicBezTo>
                  <a:pt x="0" y="3"/>
                  <a:pt x="0" y="4"/>
                  <a:pt x="1" y="4"/>
                </a:cubicBezTo>
                <a:cubicBezTo>
                  <a:pt x="3" y="6"/>
                  <a:pt x="3" y="6"/>
                  <a:pt x="3" y="6"/>
                </a:cubicBezTo>
                <a:cubicBezTo>
                  <a:pt x="3" y="6"/>
                  <a:pt x="3" y="6"/>
                  <a:pt x="4" y="6"/>
                </a:cubicBezTo>
                <a:cubicBezTo>
                  <a:pt x="6" y="6"/>
                  <a:pt x="7" y="5"/>
                  <a:pt x="7"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2" name="Freeform 1867"/>
          <p:cNvSpPr>
            <a:spLocks/>
          </p:cNvSpPr>
          <p:nvPr/>
        </p:nvSpPr>
        <p:spPr bwMode="auto">
          <a:xfrm>
            <a:off x="17227630" y="4394592"/>
            <a:ext cx="22487" cy="21164"/>
          </a:xfrm>
          <a:custGeom>
            <a:avLst/>
            <a:gdLst>
              <a:gd name="T0" fmla="*/ 2 w 7"/>
              <a:gd name="T1" fmla="*/ 0 h 7"/>
              <a:gd name="T2" fmla="*/ 0 w 7"/>
              <a:gd name="T3" fmla="*/ 0 h 7"/>
              <a:gd name="T4" fmla="*/ 7 w 7"/>
              <a:gd name="T5" fmla="*/ 7 h 7"/>
              <a:gd name="T6" fmla="*/ 6 w 7"/>
              <a:gd name="T7" fmla="*/ 3 h 7"/>
              <a:gd name="T8" fmla="*/ 2 w 7"/>
              <a:gd name="T9" fmla="*/ 0 h 7"/>
            </a:gdLst>
            <a:ahLst/>
            <a:cxnLst>
              <a:cxn ang="0">
                <a:pos x="T0" y="T1"/>
              </a:cxn>
              <a:cxn ang="0">
                <a:pos x="T2" y="T3"/>
              </a:cxn>
              <a:cxn ang="0">
                <a:pos x="T4" y="T5"/>
              </a:cxn>
              <a:cxn ang="0">
                <a:pos x="T6" y="T7"/>
              </a:cxn>
              <a:cxn ang="0">
                <a:pos x="T8" y="T9"/>
              </a:cxn>
            </a:cxnLst>
            <a:rect l="0" t="0" r="r" b="b"/>
            <a:pathLst>
              <a:path w="7" h="7">
                <a:moveTo>
                  <a:pt x="2" y="0"/>
                </a:moveTo>
                <a:cubicBezTo>
                  <a:pt x="2" y="0"/>
                  <a:pt x="1" y="0"/>
                  <a:pt x="0" y="0"/>
                </a:cubicBezTo>
                <a:cubicBezTo>
                  <a:pt x="7" y="7"/>
                  <a:pt x="7" y="7"/>
                  <a:pt x="7" y="7"/>
                </a:cubicBezTo>
                <a:cubicBezTo>
                  <a:pt x="7" y="6"/>
                  <a:pt x="7" y="4"/>
                  <a:pt x="6" y="3"/>
                </a:cubicBezTo>
                <a:cubicBezTo>
                  <a:pt x="6" y="2"/>
                  <a:pt x="4"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3" name="Freeform 1868"/>
          <p:cNvSpPr>
            <a:spLocks/>
          </p:cNvSpPr>
          <p:nvPr/>
        </p:nvSpPr>
        <p:spPr bwMode="auto">
          <a:xfrm>
            <a:off x="17140330" y="4309938"/>
            <a:ext cx="50264" cy="37036"/>
          </a:xfrm>
          <a:custGeom>
            <a:avLst/>
            <a:gdLst>
              <a:gd name="T0" fmla="*/ 16 w 16"/>
              <a:gd name="T1" fmla="*/ 3 h 12"/>
              <a:gd name="T2" fmla="*/ 15 w 16"/>
              <a:gd name="T3" fmla="*/ 0 h 12"/>
              <a:gd name="T4" fmla="*/ 1 w 16"/>
              <a:gd name="T5" fmla="*/ 1 h 12"/>
              <a:gd name="T6" fmla="*/ 0 w 16"/>
              <a:gd name="T7" fmla="*/ 2 h 12"/>
              <a:gd name="T8" fmla="*/ 1 w 16"/>
              <a:gd name="T9" fmla="*/ 3 h 12"/>
              <a:gd name="T10" fmla="*/ 4 w 16"/>
              <a:gd name="T11" fmla="*/ 3 h 12"/>
              <a:gd name="T12" fmla="*/ 4 w 16"/>
              <a:gd name="T13" fmla="*/ 6 h 12"/>
              <a:gd name="T14" fmla="*/ 8 w 16"/>
              <a:gd name="T15" fmla="*/ 9 h 12"/>
              <a:gd name="T16" fmla="*/ 8 w 16"/>
              <a:gd name="T17" fmla="*/ 3 h 12"/>
              <a:gd name="T18" fmla="*/ 8 w 16"/>
              <a:gd name="T19" fmla="*/ 3 h 12"/>
              <a:gd name="T20" fmla="*/ 8 w 16"/>
              <a:gd name="T21" fmla="*/ 10 h 12"/>
              <a:gd name="T22" fmla="*/ 12 w 16"/>
              <a:gd name="T23" fmla="*/ 12 h 12"/>
              <a:gd name="T24" fmla="*/ 12 w 16"/>
              <a:gd name="T25" fmla="*/ 3 h 12"/>
              <a:gd name="T26" fmla="*/ 16 w 16"/>
              <a:gd name="T2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2">
                <a:moveTo>
                  <a:pt x="16" y="3"/>
                </a:moveTo>
                <a:cubicBezTo>
                  <a:pt x="16" y="2"/>
                  <a:pt x="15" y="1"/>
                  <a:pt x="15" y="0"/>
                </a:cubicBezTo>
                <a:cubicBezTo>
                  <a:pt x="1" y="1"/>
                  <a:pt x="1" y="1"/>
                  <a:pt x="1" y="1"/>
                </a:cubicBezTo>
                <a:cubicBezTo>
                  <a:pt x="1" y="1"/>
                  <a:pt x="0" y="2"/>
                  <a:pt x="0" y="2"/>
                </a:cubicBezTo>
                <a:cubicBezTo>
                  <a:pt x="1" y="3"/>
                  <a:pt x="1" y="3"/>
                  <a:pt x="1" y="3"/>
                </a:cubicBezTo>
                <a:cubicBezTo>
                  <a:pt x="4" y="3"/>
                  <a:pt x="4" y="3"/>
                  <a:pt x="4" y="3"/>
                </a:cubicBezTo>
                <a:cubicBezTo>
                  <a:pt x="4" y="4"/>
                  <a:pt x="4" y="5"/>
                  <a:pt x="4" y="6"/>
                </a:cubicBezTo>
                <a:cubicBezTo>
                  <a:pt x="8" y="9"/>
                  <a:pt x="8" y="9"/>
                  <a:pt x="8" y="9"/>
                </a:cubicBezTo>
                <a:cubicBezTo>
                  <a:pt x="8" y="6"/>
                  <a:pt x="8" y="3"/>
                  <a:pt x="8" y="3"/>
                </a:cubicBezTo>
                <a:cubicBezTo>
                  <a:pt x="8" y="3"/>
                  <a:pt x="8" y="3"/>
                  <a:pt x="8" y="3"/>
                </a:cubicBezTo>
                <a:cubicBezTo>
                  <a:pt x="8" y="3"/>
                  <a:pt x="8" y="6"/>
                  <a:pt x="8" y="10"/>
                </a:cubicBezTo>
                <a:cubicBezTo>
                  <a:pt x="12" y="12"/>
                  <a:pt x="12" y="12"/>
                  <a:pt x="12" y="12"/>
                </a:cubicBezTo>
                <a:cubicBezTo>
                  <a:pt x="12" y="10"/>
                  <a:pt x="12" y="6"/>
                  <a:pt x="12" y="3"/>
                </a:cubicBezTo>
                <a:cubicBezTo>
                  <a:pt x="16" y="3"/>
                  <a:pt x="16" y="3"/>
                  <a:pt x="1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4" name="Freeform 1869"/>
          <p:cNvSpPr>
            <a:spLocks/>
          </p:cNvSpPr>
          <p:nvPr/>
        </p:nvSpPr>
        <p:spPr bwMode="auto">
          <a:xfrm>
            <a:off x="17227630" y="4309937"/>
            <a:ext cx="13228" cy="50264"/>
          </a:xfrm>
          <a:custGeom>
            <a:avLst/>
            <a:gdLst>
              <a:gd name="T0" fmla="*/ 0 w 4"/>
              <a:gd name="T1" fmla="*/ 14 h 16"/>
              <a:gd name="T2" fmla="*/ 2 w 4"/>
              <a:gd name="T3" fmla="*/ 16 h 16"/>
              <a:gd name="T4" fmla="*/ 4 w 4"/>
              <a:gd name="T5" fmla="*/ 14 h 16"/>
              <a:gd name="T6" fmla="*/ 4 w 4"/>
              <a:gd name="T7" fmla="*/ 0 h 16"/>
              <a:gd name="T8" fmla="*/ 0 w 4"/>
              <a:gd name="T9" fmla="*/ 0 h 16"/>
              <a:gd name="T10" fmla="*/ 0 w 4"/>
              <a:gd name="T11" fmla="*/ 14 h 16"/>
            </a:gdLst>
            <a:ahLst/>
            <a:cxnLst>
              <a:cxn ang="0">
                <a:pos x="T0" y="T1"/>
              </a:cxn>
              <a:cxn ang="0">
                <a:pos x="T2" y="T3"/>
              </a:cxn>
              <a:cxn ang="0">
                <a:pos x="T4" y="T5"/>
              </a:cxn>
              <a:cxn ang="0">
                <a:pos x="T6" y="T7"/>
              </a:cxn>
              <a:cxn ang="0">
                <a:pos x="T8" y="T9"/>
              </a:cxn>
              <a:cxn ang="0">
                <a:pos x="T10" y="T11"/>
              </a:cxn>
            </a:cxnLst>
            <a:rect l="0" t="0" r="r" b="b"/>
            <a:pathLst>
              <a:path w="4" h="16">
                <a:moveTo>
                  <a:pt x="0" y="14"/>
                </a:moveTo>
                <a:cubicBezTo>
                  <a:pt x="0" y="15"/>
                  <a:pt x="1" y="16"/>
                  <a:pt x="2" y="16"/>
                </a:cubicBezTo>
                <a:cubicBezTo>
                  <a:pt x="3" y="16"/>
                  <a:pt x="4" y="15"/>
                  <a:pt x="4" y="14"/>
                </a:cubicBezTo>
                <a:cubicBezTo>
                  <a:pt x="4" y="13"/>
                  <a:pt x="4" y="7"/>
                  <a:pt x="4" y="0"/>
                </a:cubicBezTo>
                <a:cubicBezTo>
                  <a:pt x="0" y="0"/>
                  <a:pt x="0" y="0"/>
                  <a:pt x="0" y="0"/>
                </a:cubicBezTo>
                <a:cubicBezTo>
                  <a:pt x="0" y="4"/>
                  <a:pt x="0" y="13"/>
                  <a:pt x="0"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6" name="Freeform 1871"/>
          <p:cNvSpPr>
            <a:spLocks/>
          </p:cNvSpPr>
          <p:nvPr/>
        </p:nvSpPr>
        <p:spPr bwMode="auto">
          <a:xfrm>
            <a:off x="17366517" y="4278192"/>
            <a:ext cx="9259" cy="27778"/>
          </a:xfrm>
          <a:custGeom>
            <a:avLst/>
            <a:gdLst>
              <a:gd name="T0" fmla="*/ 0 w 3"/>
              <a:gd name="T1" fmla="*/ 8 h 9"/>
              <a:gd name="T2" fmla="*/ 1 w 3"/>
              <a:gd name="T3" fmla="*/ 9 h 9"/>
              <a:gd name="T4" fmla="*/ 3 w 3"/>
              <a:gd name="T5" fmla="*/ 8 h 9"/>
              <a:gd name="T6" fmla="*/ 3 w 3"/>
              <a:gd name="T7" fmla="*/ 0 h 9"/>
              <a:gd name="T8" fmla="*/ 0 w 3"/>
              <a:gd name="T9" fmla="*/ 5 h 9"/>
              <a:gd name="T10" fmla="*/ 0 w 3"/>
              <a:gd name="T11" fmla="*/ 8 h 9"/>
            </a:gdLst>
            <a:ahLst/>
            <a:cxnLst>
              <a:cxn ang="0">
                <a:pos x="T0" y="T1"/>
              </a:cxn>
              <a:cxn ang="0">
                <a:pos x="T2" y="T3"/>
              </a:cxn>
              <a:cxn ang="0">
                <a:pos x="T4" y="T5"/>
              </a:cxn>
              <a:cxn ang="0">
                <a:pos x="T6" y="T7"/>
              </a:cxn>
              <a:cxn ang="0">
                <a:pos x="T8" y="T9"/>
              </a:cxn>
              <a:cxn ang="0">
                <a:pos x="T10" y="T11"/>
              </a:cxn>
            </a:cxnLst>
            <a:rect l="0" t="0" r="r" b="b"/>
            <a:pathLst>
              <a:path w="3" h="9">
                <a:moveTo>
                  <a:pt x="0" y="8"/>
                </a:moveTo>
                <a:cubicBezTo>
                  <a:pt x="0" y="8"/>
                  <a:pt x="1" y="9"/>
                  <a:pt x="1" y="9"/>
                </a:cubicBezTo>
                <a:cubicBezTo>
                  <a:pt x="2" y="9"/>
                  <a:pt x="3" y="8"/>
                  <a:pt x="3" y="8"/>
                </a:cubicBezTo>
                <a:cubicBezTo>
                  <a:pt x="3" y="7"/>
                  <a:pt x="3" y="3"/>
                  <a:pt x="3" y="0"/>
                </a:cubicBezTo>
                <a:cubicBezTo>
                  <a:pt x="0" y="5"/>
                  <a:pt x="0" y="5"/>
                  <a:pt x="0" y="5"/>
                </a:cubicBezTo>
                <a:cubicBezTo>
                  <a:pt x="0" y="6"/>
                  <a:pt x="0" y="7"/>
                  <a:pt x="0" y="8"/>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8" name="Freeform 1873"/>
          <p:cNvSpPr>
            <a:spLocks/>
          </p:cNvSpPr>
          <p:nvPr/>
        </p:nvSpPr>
        <p:spPr bwMode="auto">
          <a:xfrm>
            <a:off x="17337417" y="4309937"/>
            <a:ext cx="13228" cy="50264"/>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3"/>
                  <a:pt x="4" y="0"/>
                </a:cubicBezTo>
                <a:cubicBezTo>
                  <a:pt x="0" y="0"/>
                  <a:pt x="0" y="0"/>
                  <a:pt x="0" y="0"/>
                </a:cubicBezTo>
                <a:cubicBezTo>
                  <a:pt x="0" y="6"/>
                  <a:pt x="0" y="13"/>
                  <a:pt x="0" y="14"/>
                </a:cubicBezTo>
                <a:cubicBezTo>
                  <a:pt x="0" y="15"/>
                  <a:pt x="0"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399" name="Freeform 1874"/>
          <p:cNvSpPr>
            <a:spLocks/>
          </p:cNvSpPr>
          <p:nvPr/>
        </p:nvSpPr>
        <p:spPr bwMode="auto">
          <a:xfrm>
            <a:off x="17213080" y="4309937"/>
            <a:ext cx="11905" cy="50264"/>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4"/>
                  <a:pt x="4" y="0"/>
                </a:cubicBezTo>
                <a:cubicBezTo>
                  <a:pt x="0" y="0"/>
                  <a:pt x="0" y="0"/>
                  <a:pt x="0" y="0"/>
                </a:cubicBezTo>
                <a:cubicBezTo>
                  <a:pt x="0" y="7"/>
                  <a:pt x="0" y="13"/>
                  <a:pt x="0" y="14"/>
                </a:cubicBezTo>
                <a:cubicBezTo>
                  <a:pt x="0" y="15"/>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0" name="Freeform 1875"/>
          <p:cNvSpPr>
            <a:spLocks/>
          </p:cNvSpPr>
          <p:nvPr/>
        </p:nvSpPr>
        <p:spPr bwMode="auto">
          <a:xfrm>
            <a:off x="17387681" y="4394593"/>
            <a:ext cx="50264" cy="103173"/>
          </a:xfrm>
          <a:custGeom>
            <a:avLst/>
            <a:gdLst>
              <a:gd name="T0" fmla="*/ 11 w 16"/>
              <a:gd name="T1" fmla="*/ 0 h 33"/>
              <a:gd name="T2" fmla="*/ 4 w 16"/>
              <a:gd name="T3" fmla="*/ 0 h 33"/>
              <a:gd name="T4" fmla="*/ 0 w 16"/>
              <a:gd name="T5" fmla="*/ 4 h 33"/>
              <a:gd name="T6" fmla="*/ 0 w 16"/>
              <a:gd name="T7" fmla="*/ 15 h 33"/>
              <a:gd name="T8" fmla="*/ 1 w 16"/>
              <a:gd name="T9" fmla="*/ 16 h 33"/>
              <a:gd name="T10" fmla="*/ 3 w 16"/>
              <a:gd name="T11" fmla="*/ 15 h 33"/>
              <a:gd name="T12" fmla="*/ 3 w 16"/>
              <a:gd name="T13" fmla="*/ 5 h 33"/>
              <a:gd name="T14" fmla="*/ 3 w 16"/>
              <a:gd name="T15" fmla="*/ 5 h 33"/>
              <a:gd name="T16" fmla="*/ 3 w 16"/>
              <a:gd name="T17" fmla="*/ 31 h 33"/>
              <a:gd name="T18" fmla="*/ 5 w 16"/>
              <a:gd name="T19" fmla="*/ 33 h 33"/>
              <a:gd name="T20" fmla="*/ 7 w 16"/>
              <a:gd name="T21" fmla="*/ 31 h 33"/>
              <a:gd name="T22" fmla="*/ 7 w 16"/>
              <a:gd name="T23" fmla="*/ 16 h 33"/>
              <a:gd name="T24" fmla="*/ 8 w 16"/>
              <a:gd name="T25" fmla="*/ 16 h 33"/>
              <a:gd name="T26" fmla="*/ 8 w 16"/>
              <a:gd name="T27" fmla="*/ 31 h 33"/>
              <a:gd name="T28" fmla="*/ 10 w 16"/>
              <a:gd name="T29" fmla="*/ 33 h 33"/>
              <a:gd name="T30" fmla="*/ 12 w 16"/>
              <a:gd name="T31" fmla="*/ 31 h 33"/>
              <a:gd name="T32" fmla="*/ 12 w 16"/>
              <a:gd name="T33" fmla="*/ 5 h 33"/>
              <a:gd name="T34" fmla="*/ 13 w 16"/>
              <a:gd name="T35" fmla="*/ 5 h 33"/>
              <a:gd name="T36" fmla="*/ 13 w 16"/>
              <a:gd name="T37" fmla="*/ 15 h 33"/>
              <a:gd name="T38" fmla="*/ 14 w 16"/>
              <a:gd name="T39" fmla="*/ 16 h 33"/>
              <a:gd name="T40" fmla="*/ 16 w 16"/>
              <a:gd name="T41" fmla="*/ 15 h 33"/>
              <a:gd name="T42" fmla="*/ 16 w 16"/>
              <a:gd name="T43" fmla="*/ 4 h 33"/>
              <a:gd name="T44" fmla="*/ 11 w 16"/>
              <a:gd name="T4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1" y="0"/>
                </a:moveTo>
                <a:cubicBezTo>
                  <a:pt x="10" y="0"/>
                  <a:pt x="5" y="0"/>
                  <a:pt x="4" y="0"/>
                </a:cubicBezTo>
                <a:cubicBezTo>
                  <a:pt x="2" y="0"/>
                  <a:pt x="0" y="2"/>
                  <a:pt x="0" y="4"/>
                </a:cubicBezTo>
                <a:cubicBezTo>
                  <a:pt x="0" y="6"/>
                  <a:pt x="0" y="14"/>
                  <a:pt x="0" y="15"/>
                </a:cubicBezTo>
                <a:cubicBezTo>
                  <a:pt x="0" y="16"/>
                  <a:pt x="0" y="16"/>
                  <a:pt x="1" y="16"/>
                </a:cubicBezTo>
                <a:cubicBezTo>
                  <a:pt x="2" y="16"/>
                  <a:pt x="3" y="16"/>
                  <a:pt x="3" y="15"/>
                </a:cubicBezTo>
                <a:cubicBezTo>
                  <a:pt x="3" y="14"/>
                  <a:pt x="3" y="5"/>
                  <a:pt x="3" y="5"/>
                </a:cubicBezTo>
                <a:cubicBezTo>
                  <a:pt x="3" y="5"/>
                  <a:pt x="3" y="5"/>
                  <a:pt x="3" y="5"/>
                </a:cubicBezTo>
                <a:cubicBezTo>
                  <a:pt x="3" y="5"/>
                  <a:pt x="3" y="30"/>
                  <a:pt x="3" y="31"/>
                </a:cubicBezTo>
                <a:cubicBezTo>
                  <a:pt x="3" y="32"/>
                  <a:pt x="4" y="33"/>
                  <a:pt x="5" y="33"/>
                </a:cubicBezTo>
                <a:cubicBezTo>
                  <a:pt x="6" y="33"/>
                  <a:pt x="7" y="32"/>
                  <a:pt x="7" y="31"/>
                </a:cubicBezTo>
                <a:cubicBezTo>
                  <a:pt x="7" y="30"/>
                  <a:pt x="7" y="16"/>
                  <a:pt x="7" y="16"/>
                </a:cubicBezTo>
                <a:cubicBezTo>
                  <a:pt x="7" y="16"/>
                  <a:pt x="7" y="16"/>
                  <a:pt x="8" y="16"/>
                </a:cubicBezTo>
                <a:cubicBezTo>
                  <a:pt x="8" y="16"/>
                  <a:pt x="8" y="30"/>
                  <a:pt x="8" y="31"/>
                </a:cubicBezTo>
                <a:cubicBezTo>
                  <a:pt x="8" y="32"/>
                  <a:pt x="9" y="33"/>
                  <a:pt x="10" y="33"/>
                </a:cubicBezTo>
                <a:cubicBezTo>
                  <a:pt x="11" y="33"/>
                  <a:pt x="12" y="32"/>
                  <a:pt x="12" y="31"/>
                </a:cubicBezTo>
                <a:cubicBezTo>
                  <a:pt x="12" y="30"/>
                  <a:pt x="12" y="5"/>
                  <a:pt x="12" y="5"/>
                </a:cubicBezTo>
                <a:cubicBezTo>
                  <a:pt x="12" y="5"/>
                  <a:pt x="12" y="5"/>
                  <a:pt x="13" y="5"/>
                </a:cubicBezTo>
                <a:cubicBezTo>
                  <a:pt x="13" y="5"/>
                  <a:pt x="13" y="14"/>
                  <a:pt x="13" y="15"/>
                </a:cubicBezTo>
                <a:cubicBezTo>
                  <a:pt x="13" y="16"/>
                  <a:pt x="13" y="16"/>
                  <a:pt x="14" y="16"/>
                </a:cubicBezTo>
                <a:cubicBezTo>
                  <a:pt x="15" y="16"/>
                  <a:pt x="16" y="16"/>
                  <a:pt x="16" y="15"/>
                </a:cubicBezTo>
                <a:cubicBezTo>
                  <a:pt x="16" y="14"/>
                  <a:pt x="16" y="6"/>
                  <a:pt x="16" y="4"/>
                </a:cubicBezTo>
                <a:cubicBezTo>
                  <a:pt x="16" y="2"/>
                  <a:pt x="14" y="0"/>
                  <a:pt x="1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1" name="Oval 1876"/>
          <p:cNvSpPr>
            <a:spLocks noChangeArrowheads="1"/>
          </p:cNvSpPr>
          <p:nvPr/>
        </p:nvSpPr>
        <p:spPr bwMode="auto">
          <a:xfrm>
            <a:off x="17400908" y="4231897"/>
            <a:ext cx="21164"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2" name="Freeform 1877"/>
          <p:cNvSpPr>
            <a:spLocks/>
          </p:cNvSpPr>
          <p:nvPr/>
        </p:nvSpPr>
        <p:spPr bwMode="auto">
          <a:xfrm>
            <a:off x="17262021" y="4394592"/>
            <a:ext cx="50264" cy="68782"/>
          </a:xfrm>
          <a:custGeom>
            <a:avLst/>
            <a:gdLst>
              <a:gd name="T0" fmla="*/ 13 w 16"/>
              <a:gd name="T1" fmla="*/ 5 h 22"/>
              <a:gd name="T2" fmla="*/ 13 w 16"/>
              <a:gd name="T3" fmla="*/ 5 h 22"/>
              <a:gd name="T4" fmla="*/ 13 w 16"/>
              <a:gd name="T5" fmla="*/ 15 h 22"/>
              <a:gd name="T6" fmla="*/ 15 w 16"/>
              <a:gd name="T7" fmla="*/ 16 h 22"/>
              <a:gd name="T8" fmla="*/ 16 w 16"/>
              <a:gd name="T9" fmla="*/ 15 h 22"/>
              <a:gd name="T10" fmla="*/ 16 w 16"/>
              <a:gd name="T11" fmla="*/ 4 h 22"/>
              <a:gd name="T12" fmla="*/ 12 w 16"/>
              <a:gd name="T13" fmla="*/ 0 h 22"/>
              <a:gd name="T14" fmla="*/ 5 w 16"/>
              <a:gd name="T15" fmla="*/ 0 h 22"/>
              <a:gd name="T16" fmla="*/ 0 w 16"/>
              <a:gd name="T17" fmla="*/ 4 h 22"/>
              <a:gd name="T18" fmla="*/ 0 w 16"/>
              <a:gd name="T19" fmla="*/ 10 h 22"/>
              <a:gd name="T20" fmla="*/ 3 w 16"/>
              <a:gd name="T21" fmla="*/ 13 h 22"/>
              <a:gd name="T22" fmla="*/ 3 w 16"/>
              <a:gd name="T23" fmla="*/ 5 h 22"/>
              <a:gd name="T24" fmla="*/ 4 w 16"/>
              <a:gd name="T25" fmla="*/ 5 h 22"/>
              <a:gd name="T26" fmla="*/ 4 w 16"/>
              <a:gd name="T27" fmla="*/ 14 h 22"/>
              <a:gd name="T28" fmla="*/ 8 w 16"/>
              <a:gd name="T29" fmla="*/ 17 h 22"/>
              <a:gd name="T30" fmla="*/ 8 w 16"/>
              <a:gd name="T31" fmla="*/ 16 h 22"/>
              <a:gd name="T32" fmla="*/ 9 w 16"/>
              <a:gd name="T33" fmla="*/ 16 h 22"/>
              <a:gd name="T34" fmla="*/ 9 w 16"/>
              <a:gd name="T35" fmla="*/ 18 h 22"/>
              <a:gd name="T36" fmla="*/ 13 w 16"/>
              <a:gd name="T37" fmla="*/ 22 h 22"/>
              <a:gd name="T38" fmla="*/ 13 w 16"/>
              <a:gd name="T3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13" y="5"/>
                </a:moveTo>
                <a:cubicBezTo>
                  <a:pt x="13" y="5"/>
                  <a:pt x="13" y="5"/>
                  <a:pt x="13" y="5"/>
                </a:cubicBezTo>
                <a:cubicBezTo>
                  <a:pt x="13" y="5"/>
                  <a:pt x="13" y="14"/>
                  <a:pt x="13" y="15"/>
                </a:cubicBezTo>
                <a:cubicBezTo>
                  <a:pt x="13" y="16"/>
                  <a:pt x="14" y="16"/>
                  <a:pt x="15" y="16"/>
                </a:cubicBezTo>
                <a:cubicBezTo>
                  <a:pt x="16" y="16"/>
                  <a:pt x="16" y="16"/>
                  <a:pt x="16" y="15"/>
                </a:cubicBezTo>
                <a:cubicBezTo>
                  <a:pt x="16" y="14"/>
                  <a:pt x="16" y="6"/>
                  <a:pt x="16" y="4"/>
                </a:cubicBezTo>
                <a:cubicBezTo>
                  <a:pt x="16" y="2"/>
                  <a:pt x="14" y="0"/>
                  <a:pt x="12" y="0"/>
                </a:cubicBezTo>
                <a:cubicBezTo>
                  <a:pt x="11" y="0"/>
                  <a:pt x="6" y="0"/>
                  <a:pt x="5" y="0"/>
                </a:cubicBezTo>
                <a:cubicBezTo>
                  <a:pt x="2" y="0"/>
                  <a:pt x="0" y="2"/>
                  <a:pt x="0" y="4"/>
                </a:cubicBezTo>
                <a:cubicBezTo>
                  <a:pt x="0" y="5"/>
                  <a:pt x="0" y="8"/>
                  <a:pt x="0" y="10"/>
                </a:cubicBezTo>
                <a:cubicBezTo>
                  <a:pt x="3" y="13"/>
                  <a:pt x="3" y="13"/>
                  <a:pt x="3" y="13"/>
                </a:cubicBezTo>
                <a:cubicBezTo>
                  <a:pt x="3" y="10"/>
                  <a:pt x="3" y="5"/>
                  <a:pt x="3" y="5"/>
                </a:cubicBezTo>
                <a:cubicBezTo>
                  <a:pt x="3" y="5"/>
                  <a:pt x="3" y="5"/>
                  <a:pt x="4" y="5"/>
                </a:cubicBezTo>
                <a:cubicBezTo>
                  <a:pt x="4" y="5"/>
                  <a:pt x="4" y="9"/>
                  <a:pt x="4" y="14"/>
                </a:cubicBezTo>
                <a:cubicBezTo>
                  <a:pt x="8" y="17"/>
                  <a:pt x="8" y="17"/>
                  <a:pt x="8" y="17"/>
                </a:cubicBezTo>
                <a:cubicBezTo>
                  <a:pt x="8" y="17"/>
                  <a:pt x="8" y="16"/>
                  <a:pt x="8" y="16"/>
                </a:cubicBezTo>
                <a:cubicBezTo>
                  <a:pt x="8" y="16"/>
                  <a:pt x="8" y="16"/>
                  <a:pt x="9" y="16"/>
                </a:cubicBezTo>
                <a:cubicBezTo>
                  <a:pt x="9" y="16"/>
                  <a:pt x="9" y="17"/>
                  <a:pt x="9" y="18"/>
                </a:cubicBezTo>
                <a:cubicBezTo>
                  <a:pt x="13" y="22"/>
                  <a:pt x="13" y="22"/>
                  <a:pt x="13" y="22"/>
                </a:cubicBezTo>
                <a:cubicBezTo>
                  <a:pt x="13" y="14"/>
                  <a:pt x="13"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3" name="Oval 1878"/>
          <p:cNvSpPr>
            <a:spLocks noChangeArrowheads="1"/>
          </p:cNvSpPr>
          <p:nvPr/>
        </p:nvSpPr>
        <p:spPr bwMode="auto">
          <a:xfrm>
            <a:off x="17400908" y="4372107"/>
            <a:ext cx="21164" cy="18519"/>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4" name="Oval 1879"/>
          <p:cNvSpPr>
            <a:spLocks noChangeArrowheads="1"/>
          </p:cNvSpPr>
          <p:nvPr/>
        </p:nvSpPr>
        <p:spPr bwMode="auto">
          <a:xfrm>
            <a:off x="17400908" y="4507024"/>
            <a:ext cx="21164"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5" name="Oval 1880"/>
          <p:cNvSpPr>
            <a:spLocks noChangeArrowheads="1"/>
          </p:cNvSpPr>
          <p:nvPr/>
        </p:nvSpPr>
        <p:spPr bwMode="auto">
          <a:xfrm>
            <a:off x="17277893" y="4372107"/>
            <a:ext cx="22487" cy="18519"/>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7" name="Oval 1882"/>
          <p:cNvSpPr>
            <a:spLocks noChangeArrowheads="1"/>
          </p:cNvSpPr>
          <p:nvPr/>
        </p:nvSpPr>
        <p:spPr bwMode="auto">
          <a:xfrm>
            <a:off x="17341384" y="4372107"/>
            <a:ext cx="18519" cy="18519"/>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8" name="Oval 1883"/>
          <p:cNvSpPr>
            <a:spLocks noChangeArrowheads="1"/>
          </p:cNvSpPr>
          <p:nvPr/>
        </p:nvSpPr>
        <p:spPr bwMode="auto">
          <a:xfrm>
            <a:off x="17341384" y="4507024"/>
            <a:ext cx="18519"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09" name="Freeform 1884"/>
          <p:cNvSpPr>
            <a:spLocks/>
          </p:cNvSpPr>
          <p:nvPr/>
        </p:nvSpPr>
        <p:spPr bwMode="auto">
          <a:xfrm>
            <a:off x="17381066" y="4257028"/>
            <a:ext cx="59523" cy="103173"/>
          </a:xfrm>
          <a:custGeom>
            <a:avLst/>
            <a:gdLst>
              <a:gd name="T0" fmla="*/ 16 w 19"/>
              <a:gd name="T1" fmla="*/ 3 h 33"/>
              <a:gd name="T2" fmla="*/ 12 w 19"/>
              <a:gd name="T3" fmla="*/ 0 h 33"/>
              <a:gd name="T4" fmla="*/ 7 w 19"/>
              <a:gd name="T5" fmla="*/ 0 h 33"/>
              <a:gd name="T6" fmla="*/ 3 w 19"/>
              <a:gd name="T7" fmla="*/ 3 h 33"/>
              <a:gd name="T8" fmla="*/ 0 w 19"/>
              <a:gd name="T9" fmla="*/ 13 h 33"/>
              <a:gd name="T10" fmla="*/ 1 w 19"/>
              <a:gd name="T11" fmla="*/ 15 h 33"/>
              <a:gd name="T12" fmla="*/ 3 w 19"/>
              <a:gd name="T13" fmla="*/ 14 h 33"/>
              <a:gd name="T14" fmla="*/ 5 w 19"/>
              <a:gd name="T15" fmla="*/ 4 h 33"/>
              <a:gd name="T16" fmla="*/ 6 w 19"/>
              <a:gd name="T17" fmla="*/ 4 h 33"/>
              <a:gd name="T18" fmla="*/ 2 w 19"/>
              <a:gd name="T19" fmla="*/ 20 h 33"/>
              <a:gd name="T20" fmla="*/ 6 w 19"/>
              <a:gd name="T21" fmla="*/ 20 h 33"/>
              <a:gd name="T22" fmla="*/ 6 w 19"/>
              <a:gd name="T23" fmla="*/ 32 h 33"/>
              <a:gd name="T24" fmla="*/ 8 w 19"/>
              <a:gd name="T25" fmla="*/ 33 h 33"/>
              <a:gd name="T26" fmla="*/ 9 w 19"/>
              <a:gd name="T27" fmla="*/ 32 h 33"/>
              <a:gd name="T28" fmla="*/ 9 w 19"/>
              <a:gd name="T29" fmla="*/ 20 h 33"/>
              <a:gd name="T30" fmla="*/ 10 w 19"/>
              <a:gd name="T31" fmla="*/ 20 h 33"/>
              <a:gd name="T32" fmla="*/ 10 w 19"/>
              <a:gd name="T33" fmla="*/ 32 h 33"/>
              <a:gd name="T34" fmla="*/ 12 w 19"/>
              <a:gd name="T35" fmla="*/ 33 h 33"/>
              <a:gd name="T36" fmla="*/ 13 w 19"/>
              <a:gd name="T37" fmla="*/ 32 h 33"/>
              <a:gd name="T38" fmla="*/ 13 w 19"/>
              <a:gd name="T39" fmla="*/ 20 h 33"/>
              <a:gd name="T40" fmla="*/ 18 w 19"/>
              <a:gd name="T41" fmla="*/ 20 h 33"/>
              <a:gd name="T42" fmla="*/ 13 w 19"/>
              <a:gd name="T43" fmla="*/ 4 h 33"/>
              <a:gd name="T44" fmla="*/ 14 w 19"/>
              <a:gd name="T45" fmla="*/ 4 h 33"/>
              <a:gd name="T46" fmla="*/ 16 w 19"/>
              <a:gd name="T47" fmla="*/ 14 h 33"/>
              <a:gd name="T48" fmla="*/ 18 w 19"/>
              <a:gd name="T49" fmla="*/ 15 h 33"/>
              <a:gd name="T50" fmla="*/ 19 w 19"/>
              <a:gd name="T51" fmla="*/ 13 h 33"/>
              <a:gd name="T52" fmla="*/ 16 w 19"/>
              <a:gd name="T5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33">
                <a:moveTo>
                  <a:pt x="16" y="3"/>
                </a:moveTo>
                <a:cubicBezTo>
                  <a:pt x="16" y="1"/>
                  <a:pt x="14" y="0"/>
                  <a:pt x="12" y="0"/>
                </a:cubicBezTo>
                <a:cubicBezTo>
                  <a:pt x="11" y="0"/>
                  <a:pt x="8" y="0"/>
                  <a:pt x="7" y="0"/>
                </a:cubicBezTo>
                <a:cubicBezTo>
                  <a:pt x="5" y="0"/>
                  <a:pt x="4" y="1"/>
                  <a:pt x="3" y="3"/>
                </a:cubicBezTo>
                <a:cubicBezTo>
                  <a:pt x="2" y="7"/>
                  <a:pt x="0" y="12"/>
                  <a:pt x="0" y="13"/>
                </a:cubicBezTo>
                <a:cubicBezTo>
                  <a:pt x="0" y="14"/>
                  <a:pt x="0" y="14"/>
                  <a:pt x="1" y="15"/>
                </a:cubicBezTo>
                <a:cubicBezTo>
                  <a:pt x="2" y="15"/>
                  <a:pt x="3" y="14"/>
                  <a:pt x="3" y="14"/>
                </a:cubicBezTo>
                <a:cubicBezTo>
                  <a:pt x="3" y="13"/>
                  <a:pt x="5" y="4"/>
                  <a:pt x="5" y="4"/>
                </a:cubicBezTo>
                <a:cubicBezTo>
                  <a:pt x="6" y="4"/>
                  <a:pt x="6" y="4"/>
                  <a:pt x="6" y="4"/>
                </a:cubicBezTo>
                <a:cubicBezTo>
                  <a:pt x="2" y="20"/>
                  <a:pt x="2" y="20"/>
                  <a:pt x="2" y="20"/>
                </a:cubicBezTo>
                <a:cubicBezTo>
                  <a:pt x="6" y="20"/>
                  <a:pt x="6" y="20"/>
                  <a:pt x="6" y="20"/>
                </a:cubicBezTo>
                <a:cubicBezTo>
                  <a:pt x="6" y="25"/>
                  <a:pt x="6" y="31"/>
                  <a:pt x="6" y="32"/>
                </a:cubicBezTo>
                <a:cubicBezTo>
                  <a:pt x="6" y="32"/>
                  <a:pt x="7" y="33"/>
                  <a:pt x="8" y="33"/>
                </a:cubicBezTo>
                <a:cubicBezTo>
                  <a:pt x="9" y="33"/>
                  <a:pt x="9" y="32"/>
                  <a:pt x="9" y="32"/>
                </a:cubicBezTo>
                <a:cubicBezTo>
                  <a:pt x="9" y="30"/>
                  <a:pt x="9" y="20"/>
                  <a:pt x="9" y="20"/>
                </a:cubicBezTo>
                <a:cubicBezTo>
                  <a:pt x="10" y="20"/>
                  <a:pt x="10" y="20"/>
                  <a:pt x="10" y="20"/>
                </a:cubicBezTo>
                <a:cubicBezTo>
                  <a:pt x="10" y="20"/>
                  <a:pt x="10" y="30"/>
                  <a:pt x="10" y="32"/>
                </a:cubicBezTo>
                <a:cubicBezTo>
                  <a:pt x="10" y="32"/>
                  <a:pt x="11" y="33"/>
                  <a:pt x="12" y="33"/>
                </a:cubicBezTo>
                <a:cubicBezTo>
                  <a:pt x="12" y="33"/>
                  <a:pt x="13" y="32"/>
                  <a:pt x="13" y="32"/>
                </a:cubicBezTo>
                <a:cubicBezTo>
                  <a:pt x="13" y="31"/>
                  <a:pt x="13" y="25"/>
                  <a:pt x="13" y="20"/>
                </a:cubicBezTo>
                <a:cubicBezTo>
                  <a:pt x="18" y="20"/>
                  <a:pt x="18" y="20"/>
                  <a:pt x="18" y="20"/>
                </a:cubicBezTo>
                <a:cubicBezTo>
                  <a:pt x="13" y="4"/>
                  <a:pt x="13" y="4"/>
                  <a:pt x="13" y="4"/>
                </a:cubicBezTo>
                <a:cubicBezTo>
                  <a:pt x="14" y="4"/>
                  <a:pt x="14" y="4"/>
                  <a:pt x="14" y="4"/>
                </a:cubicBezTo>
                <a:cubicBezTo>
                  <a:pt x="14" y="4"/>
                  <a:pt x="16" y="13"/>
                  <a:pt x="16" y="14"/>
                </a:cubicBezTo>
                <a:cubicBezTo>
                  <a:pt x="17" y="14"/>
                  <a:pt x="17" y="15"/>
                  <a:pt x="18" y="15"/>
                </a:cubicBezTo>
                <a:cubicBezTo>
                  <a:pt x="19" y="14"/>
                  <a:pt x="19" y="14"/>
                  <a:pt x="19" y="13"/>
                </a:cubicBezTo>
                <a:cubicBezTo>
                  <a:pt x="19" y="12"/>
                  <a:pt x="17" y="7"/>
                  <a:pt x="1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0" name="Freeform 1885"/>
          <p:cNvSpPr>
            <a:spLocks/>
          </p:cNvSpPr>
          <p:nvPr/>
        </p:nvSpPr>
        <p:spPr bwMode="auto">
          <a:xfrm>
            <a:off x="17291121" y="4509670"/>
            <a:ext cx="9259" cy="18519"/>
          </a:xfrm>
          <a:custGeom>
            <a:avLst/>
            <a:gdLst>
              <a:gd name="T0" fmla="*/ 3 w 3"/>
              <a:gd name="T1" fmla="*/ 3 h 6"/>
              <a:gd name="T2" fmla="*/ 2 w 3"/>
              <a:gd name="T3" fmla="*/ 0 h 6"/>
              <a:gd name="T4" fmla="*/ 0 w 3"/>
              <a:gd name="T5" fmla="*/ 6 h 6"/>
              <a:gd name="T6" fmla="*/ 3 w 3"/>
              <a:gd name="T7" fmla="*/ 3 h 6"/>
            </a:gdLst>
            <a:ahLst/>
            <a:cxnLst>
              <a:cxn ang="0">
                <a:pos x="T0" y="T1"/>
              </a:cxn>
              <a:cxn ang="0">
                <a:pos x="T2" y="T3"/>
              </a:cxn>
              <a:cxn ang="0">
                <a:pos x="T4" y="T5"/>
              </a:cxn>
              <a:cxn ang="0">
                <a:pos x="T6" y="T7"/>
              </a:cxn>
            </a:cxnLst>
            <a:rect l="0" t="0" r="r" b="b"/>
            <a:pathLst>
              <a:path w="3" h="6">
                <a:moveTo>
                  <a:pt x="3" y="3"/>
                </a:moveTo>
                <a:cubicBezTo>
                  <a:pt x="3" y="2"/>
                  <a:pt x="2" y="1"/>
                  <a:pt x="2" y="0"/>
                </a:cubicBezTo>
                <a:cubicBezTo>
                  <a:pt x="0" y="6"/>
                  <a:pt x="0" y="6"/>
                  <a:pt x="0" y="6"/>
                </a:cubicBezTo>
                <a:cubicBezTo>
                  <a:pt x="1" y="6"/>
                  <a:pt x="3" y="4"/>
                  <a:pt x="3"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1" name="Freeform 1886"/>
          <p:cNvSpPr>
            <a:spLocks/>
          </p:cNvSpPr>
          <p:nvPr/>
        </p:nvSpPr>
        <p:spPr bwMode="auto">
          <a:xfrm>
            <a:off x="17300380" y="4488507"/>
            <a:ext cx="2646" cy="9259"/>
          </a:xfrm>
          <a:custGeom>
            <a:avLst/>
            <a:gdLst>
              <a:gd name="T0" fmla="*/ 1 w 1"/>
              <a:gd name="T1" fmla="*/ 1 h 3"/>
              <a:gd name="T2" fmla="*/ 1 w 1"/>
              <a:gd name="T3" fmla="*/ 0 h 3"/>
              <a:gd name="T4" fmla="*/ 0 w 1"/>
              <a:gd name="T5" fmla="*/ 3 h 3"/>
              <a:gd name="T6" fmla="*/ 1 w 1"/>
              <a:gd name="T7" fmla="*/ 1 h 3"/>
            </a:gdLst>
            <a:ahLst/>
            <a:cxnLst>
              <a:cxn ang="0">
                <a:pos x="T0" y="T1"/>
              </a:cxn>
              <a:cxn ang="0">
                <a:pos x="T2" y="T3"/>
              </a:cxn>
              <a:cxn ang="0">
                <a:pos x="T4" y="T5"/>
              </a:cxn>
              <a:cxn ang="0">
                <a:pos x="T6" y="T7"/>
              </a:cxn>
            </a:cxnLst>
            <a:rect l="0" t="0" r="r" b="b"/>
            <a:pathLst>
              <a:path w="1" h="3">
                <a:moveTo>
                  <a:pt x="1" y="1"/>
                </a:moveTo>
                <a:cubicBezTo>
                  <a:pt x="1" y="1"/>
                  <a:pt x="1" y="1"/>
                  <a:pt x="1" y="0"/>
                </a:cubicBezTo>
                <a:cubicBezTo>
                  <a:pt x="0" y="3"/>
                  <a:pt x="0" y="3"/>
                  <a:pt x="0" y="3"/>
                </a:cubicBezTo>
                <a:cubicBezTo>
                  <a:pt x="0" y="3"/>
                  <a:pt x="1" y="2"/>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3" name="Freeform 1888"/>
          <p:cNvSpPr>
            <a:spLocks/>
          </p:cNvSpPr>
          <p:nvPr/>
        </p:nvSpPr>
        <p:spPr bwMode="auto">
          <a:xfrm>
            <a:off x="17381066" y="4532157"/>
            <a:ext cx="56877" cy="62168"/>
          </a:xfrm>
          <a:custGeom>
            <a:avLst/>
            <a:gdLst>
              <a:gd name="T0" fmla="*/ 12 w 18"/>
              <a:gd name="T1" fmla="*/ 0 h 20"/>
              <a:gd name="T2" fmla="*/ 7 w 18"/>
              <a:gd name="T3" fmla="*/ 0 h 20"/>
              <a:gd name="T4" fmla="*/ 3 w 18"/>
              <a:gd name="T5" fmla="*/ 3 h 20"/>
              <a:gd name="T6" fmla="*/ 0 w 18"/>
              <a:gd name="T7" fmla="*/ 13 h 20"/>
              <a:gd name="T8" fmla="*/ 1 w 18"/>
              <a:gd name="T9" fmla="*/ 15 h 20"/>
              <a:gd name="T10" fmla="*/ 3 w 18"/>
              <a:gd name="T11" fmla="*/ 14 h 20"/>
              <a:gd name="T12" fmla="*/ 5 w 18"/>
              <a:gd name="T13" fmla="*/ 5 h 20"/>
              <a:gd name="T14" fmla="*/ 6 w 18"/>
              <a:gd name="T15" fmla="*/ 5 h 20"/>
              <a:gd name="T16" fmla="*/ 2 w 18"/>
              <a:gd name="T17" fmla="*/ 20 h 20"/>
              <a:gd name="T18" fmla="*/ 3 w 18"/>
              <a:gd name="T19" fmla="*/ 20 h 20"/>
              <a:gd name="T20" fmla="*/ 15 w 18"/>
              <a:gd name="T21" fmla="*/ 13 h 20"/>
              <a:gd name="T22" fmla="*/ 13 w 18"/>
              <a:gd name="T23" fmla="*/ 5 h 20"/>
              <a:gd name="T24" fmla="*/ 14 w 18"/>
              <a:gd name="T25" fmla="*/ 5 h 20"/>
              <a:gd name="T26" fmla="*/ 16 w 18"/>
              <a:gd name="T27" fmla="*/ 12 h 20"/>
              <a:gd name="T28" fmla="*/ 18 w 18"/>
              <a:gd name="T29" fmla="*/ 11 h 20"/>
              <a:gd name="T30" fmla="*/ 16 w 18"/>
              <a:gd name="T31" fmla="*/ 3 h 20"/>
              <a:gd name="T32" fmla="*/ 12 w 18"/>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0">
                <a:moveTo>
                  <a:pt x="12" y="0"/>
                </a:moveTo>
                <a:cubicBezTo>
                  <a:pt x="11" y="0"/>
                  <a:pt x="8" y="0"/>
                  <a:pt x="7" y="0"/>
                </a:cubicBezTo>
                <a:cubicBezTo>
                  <a:pt x="5" y="0"/>
                  <a:pt x="4" y="2"/>
                  <a:pt x="3" y="3"/>
                </a:cubicBezTo>
                <a:cubicBezTo>
                  <a:pt x="2" y="7"/>
                  <a:pt x="0" y="13"/>
                  <a:pt x="0" y="13"/>
                </a:cubicBezTo>
                <a:cubicBezTo>
                  <a:pt x="0" y="14"/>
                  <a:pt x="0" y="14"/>
                  <a:pt x="1" y="15"/>
                </a:cubicBezTo>
                <a:cubicBezTo>
                  <a:pt x="2" y="15"/>
                  <a:pt x="3" y="14"/>
                  <a:pt x="3" y="14"/>
                </a:cubicBezTo>
                <a:cubicBezTo>
                  <a:pt x="3" y="13"/>
                  <a:pt x="5" y="5"/>
                  <a:pt x="5" y="5"/>
                </a:cubicBezTo>
                <a:cubicBezTo>
                  <a:pt x="6" y="5"/>
                  <a:pt x="6" y="5"/>
                  <a:pt x="6" y="5"/>
                </a:cubicBezTo>
                <a:cubicBezTo>
                  <a:pt x="2" y="20"/>
                  <a:pt x="2" y="20"/>
                  <a:pt x="2" y="20"/>
                </a:cubicBezTo>
                <a:cubicBezTo>
                  <a:pt x="2" y="20"/>
                  <a:pt x="3" y="20"/>
                  <a:pt x="3" y="20"/>
                </a:cubicBezTo>
                <a:cubicBezTo>
                  <a:pt x="15" y="13"/>
                  <a:pt x="15" y="13"/>
                  <a:pt x="15" y="13"/>
                </a:cubicBezTo>
                <a:cubicBezTo>
                  <a:pt x="13" y="5"/>
                  <a:pt x="13" y="5"/>
                  <a:pt x="13" y="5"/>
                </a:cubicBezTo>
                <a:cubicBezTo>
                  <a:pt x="14" y="5"/>
                  <a:pt x="14" y="5"/>
                  <a:pt x="14" y="5"/>
                </a:cubicBezTo>
                <a:cubicBezTo>
                  <a:pt x="14" y="5"/>
                  <a:pt x="15" y="10"/>
                  <a:pt x="16" y="12"/>
                </a:cubicBezTo>
                <a:cubicBezTo>
                  <a:pt x="18" y="11"/>
                  <a:pt x="18" y="11"/>
                  <a:pt x="18" y="11"/>
                </a:cubicBezTo>
                <a:cubicBezTo>
                  <a:pt x="18" y="9"/>
                  <a:pt x="17" y="6"/>
                  <a:pt x="16" y="3"/>
                </a:cubicBezTo>
                <a:cubicBezTo>
                  <a:pt x="16" y="2"/>
                  <a:pt x="14" y="0"/>
                  <a:pt x="1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4" name="Freeform 1889"/>
          <p:cNvSpPr>
            <a:spLocks/>
          </p:cNvSpPr>
          <p:nvPr/>
        </p:nvSpPr>
        <p:spPr bwMode="auto">
          <a:xfrm>
            <a:off x="17325511" y="4532156"/>
            <a:ext cx="50264" cy="96560"/>
          </a:xfrm>
          <a:custGeom>
            <a:avLst/>
            <a:gdLst>
              <a:gd name="T0" fmla="*/ 13 w 16"/>
              <a:gd name="T1" fmla="*/ 5 h 31"/>
              <a:gd name="T2" fmla="*/ 13 w 16"/>
              <a:gd name="T3" fmla="*/ 15 h 31"/>
              <a:gd name="T4" fmla="*/ 14 w 16"/>
              <a:gd name="T5" fmla="*/ 16 h 31"/>
              <a:gd name="T6" fmla="*/ 16 w 16"/>
              <a:gd name="T7" fmla="*/ 15 h 31"/>
              <a:gd name="T8" fmla="*/ 16 w 16"/>
              <a:gd name="T9" fmla="*/ 4 h 31"/>
              <a:gd name="T10" fmla="*/ 12 w 16"/>
              <a:gd name="T11" fmla="*/ 0 h 31"/>
              <a:gd name="T12" fmla="*/ 4 w 16"/>
              <a:gd name="T13" fmla="*/ 0 h 31"/>
              <a:gd name="T14" fmla="*/ 0 w 16"/>
              <a:gd name="T15" fmla="*/ 4 h 31"/>
              <a:gd name="T16" fmla="*/ 0 w 16"/>
              <a:gd name="T17" fmla="*/ 15 h 31"/>
              <a:gd name="T18" fmla="*/ 1 w 16"/>
              <a:gd name="T19" fmla="*/ 16 h 31"/>
              <a:gd name="T20" fmla="*/ 3 w 16"/>
              <a:gd name="T21" fmla="*/ 15 h 31"/>
              <a:gd name="T22" fmla="*/ 3 w 16"/>
              <a:gd name="T23" fmla="*/ 5 h 31"/>
              <a:gd name="T24" fmla="*/ 4 w 16"/>
              <a:gd name="T25" fmla="*/ 5 h 31"/>
              <a:gd name="T26" fmla="*/ 4 w 16"/>
              <a:gd name="T27" fmla="*/ 31 h 31"/>
              <a:gd name="T28" fmla="*/ 8 w 16"/>
              <a:gd name="T29" fmla="*/ 28 h 31"/>
              <a:gd name="T30" fmla="*/ 8 w 16"/>
              <a:gd name="T31" fmla="*/ 16 h 31"/>
              <a:gd name="T32" fmla="*/ 8 w 16"/>
              <a:gd name="T33" fmla="*/ 16 h 31"/>
              <a:gd name="T34" fmla="*/ 8 w 16"/>
              <a:gd name="T35" fmla="*/ 28 h 31"/>
              <a:gd name="T36" fmla="*/ 12 w 16"/>
              <a:gd name="T37" fmla="*/ 25 h 31"/>
              <a:gd name="T38" fmla="*/ 12 w 16"/>
              <a:gd name="T39" fmla="*/ 5 h 31"/>
              <a:gd name="T40" fmla="*/ 13 w 16"/>
              <a:gd name="T4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1">
                <a:moveTo>
                  <a:pt x="13" y="5"/>
                </a:moveTo>
                <a:cubicBezTo>
                  <a:pt x="13" y="5"/>
                  <a:pt x="13" y="14"/>
                  <a:pt x="13" y="15"/>
                </a:cubicBezTo>
                <a:cubicBezTo>
                  <a:pt x="13" y="15"/>
                  <a:pt x="14" y="16"/>
                  <a:pt x="14" y="16"/>
                </a:cubicBezTo>
                <a:cubicBezTo>
                  <a:pt x="15" y="16"/>
                  <a:pt x="16" y="15"/>
                  <a:pt x="16" y="15"/>
                </a:cubicBezTo>
                <a:cubicBezTo>
                  <a:pt x="16" y="14"/>
                  <a:pt x="16" y="6"/>
                  <a:pt x="16" y="4"/>
                </a:cubicBezTo>
                <a:cubicBezTo>
                  <a:pt x="16" y="2"/>
                  <a:pt x="14" y="0"/>
                  <a:pt x="12" y="0"/>
                </a:cubicBezTo>
                <a:cubicBezTo>
                  <a:pt x="10" y="0"/>
                  <a:pt x="5" y="0"/>
                  <a:pt x="4" y="0"/>
                </a:cubicBezTo>
                <a:cubicBezTo>
                  <a:pt x="2" y="0"/>
                  <a:pt x="0" y="2"/>
                  <a:pt x="0" y="4"/>
                </a:cubicBezTo>
                <a:cubicBezTo>
                  <a:pt x="0" y="6"/>
                  <a:pt x="0" y="14"/>
                  <a:pt x="0" y="15"/>
                </a:cubicBezTo>
                <a:cubicBezTo>
                  <a:pt x="0" y="15"/>
                  <a:pt x="1" y="16"/>
                  <a:pt x="1" y="16"/>
                </a:cubicBezTo>
                <a:cubicBezTo>
                  <a:pt x="2" y="16"/>
                  <a:pt x="3" y="15"/>
                  <a:pt x="3" y="15"/>
                </a:cubicBezTo>
                <a:cubicBezTo>
                  <a:pt x="3" y="14"/>
                  <a:pt x="3" y="5"/>
                  <a:pt x="3" y="5"/>
                </a:cubicBezTo>
                <a:cubicBezTo>
                  <a:pt x="3" y="5"/>
                  <a:pt x="3" y="5"/>
                  <a:pt x="4" y="5"/>
                </a:cubicBezTo>
                <a:cubicBezTo>
                  <a:pt x="4" y="5"/>
                  <a:pt x="4" y="26"/>
                  <a:pt x="4" y="31"/>
                </a:cubicBezTo>
                <a:cubicBezTo>
                  <a:pt x="8" y="28"/>
                  <a:pt x="8" y="28"/>
                  <a:pt x="8" y="28"/>
                </a:cubicBezTo>
                <a:cubicBezTo>
                  <a:pt x="8" y="24"/>
                  <a:pt x="8" y="16"/>
                  <a:pt x="8" y="16"/>
                </a:cubicBezTo>
                <a:cubicBezTo>
                  <a:pt x="8" y="16"/>
                  <a:pt x="8" y="16"/>
                  <a:pt x="8" y="16"/>
                </a:cubicBezTo>
                <a:cubicBezTo>
                  <a:pt x="8" y="16"/>
                  <a:pt x="8" y="23"/>
                  <a:pt x="8" y="28"/>
                </a:cubicBezTo>
                <a:cubicBezTo>
                  <a:pt x="12" y="25"/>
                  <a:pt x="12" y="25"/>
                  <a:pt x="12" y="25"/>
                </a:cubicBezTo>
                <a:cubicBezTo>
                  <a:pt x="12" y="18"/>
                  <a:pt x="12" y="5"/>
                  <a:pt x="12" y="5"/>
                </a:cubicBezTo>
                <a:cubicBezTo>
                  <a:pt x="12" y="5"/>
                  <a:pt x="12"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5" name="Freeform 1890"/>
          <p:cNvSpPr>
            <a:spLocks/>
          </p:cNvSpPr>
          <p:nvPr/>
        </p:nvSpPr>
        <p:spPr bwMode="auto">
          <a:xfrm>
            <a:off x="17603284" y="4669721"/>
            <a:ext cx="15873" cy="9259"/>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5" y="3"/>
                  <a:pt x="5" y="3"/>
                  <a:pt x="5" y="3"/>
                </a:cubicBezTo>
                <a:cubicBezTo>
                  <a:pt x="4" y="2"/>
                  <a:pt x="3"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6" name="Freeform 1891"/>
          <p:cNvSpPr>
            <a:spLocks/>
          </p:cNvSpPr>
          <p:nvPr/>
        </p:nvSpPr>
        <p:spPr bwMode="auto">
          <a:xfrm>
            <a:off x="17584767" y="4647235"/>
            <a:ext cx="18519" cy="19841"/>
          </a:xfrm>
          <a:custGeom>
            <a:avLst/>
            <a:gdLst>
              <a:gd name="T0" fmla="*/ 6 w 6"/>
              <a:gd name="T1" fmla="*/ 3 h 6"/>
              <a:gd name="T2" fmla="*/ 3 w 6"/>
              <a:gd name="T3" fmla="*/ 0 h 6"/>
              <a:gd name="T4" fmla="*/ 0 w 6"/>
              <a:gd name="T5" fmla="*/ 3 h 6"/>
              <a:gd name="T6" fmla="*/ 0 w 6"/>
              <a:gd name="T7" fmla="*/ 3 h 6"/>
              <a:gd name="T8" fmla="*/ 4 w 6"/>
              <a:gd name="T9" fmla="*/ 6 h 6"/>
              <a:gd name="T10" fmla="*/ 6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6" y="3"/>
                </a:moveTo>
                <a:cubicBezTo>
                  <a:pt x="6" y="1"/>
                  <a:pt x="5" y="0"/>
                  <a:pt x="3" y="0"/>
                </a:cubicBezTo>
                <a:cubicBezTo>
                  <a:pt x="1" y="0"/>
                  <a:pt x="0" y="1"/>
                  <a:pt x="0" y="3"/>
                </a:cubicBezTo>
                <a:cubicBezTo>
                  <a:pt x="0" y="3"/>
                  <a:pt x="0" y="3"/>
                  <a:pt x="0" y="3"/>
                </a:cubicBezTo>
                <a:cubicBezTo>
                  <a:pt x="4" y="6"/>
                  <a:pt x="4" y="6"/>
                  <a:pt x="4" y="6"/>
                </a:cubicBezTo>
                <a:cubicBezTo>
                  <a:pt x="6" y="6"/>
                  <a:pt x="6" y="4"/>
                  <a:pt x="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7" name="Freeform 1892"/>
          <p:cNvSpPr>
            <a:spLocks/>
          </p:cNvSpPr>
          <p:nvPr/>
        </p:nvSpPr>
        <p:spPr bwMode="auto">
          <a:xfrm>
            <a:off x="17277893" y="4647234"/>
            <a:ext cx="18519" cy="13228"/>
          </a:xfrm>
          <a:custGeom>
            <a:avLst/>
            <a:gdLst>
              <a:gd name="T0" fmla="*/ 4 w 6"/>
              <a:gd name="T1" fmla="*/ 0 h 4"/>
              <a:gd name="T2" fmla="*/ 0 w 6"/>
              <a:gd name="T3" fmla="*/ 3 h 4"/>
              <a:gd name="T4" fmla="*/ 1 w 6"/>
              <a:gd name="T5" fmla="*/ 4 h 4"/>
              <a:gd name="T6" fmla="*/ 6 w 6"/>
              <a:gd name="T7" fmla="*/ 1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cubicBezTo>
                  <a:pt x="2" y="0"/>
                  <a:pt x="0" y="1"/>
                  <a:pt x="0" y="3"/>
                </a:cubicBezTo>
                <a:cubicBezTo>
                  <a:pt x="0" y="3"/>
                  <a:pt x="0" y="4"/>
                  <a:pt x="1" y="4"/>
                </a:cubicBezTo>
                <a:cubicBezTo>
                  <a:pt x="6" y="1"/>
                  <a:pt x="6" y="1"/>
                  <a:pt x="6" y="1"/>
                </a:cubicBezTo>
                <a:cubicBezTo>
                  <a:pt x="6" y="0"/>
                  <a:pt x="5" y="0"/>
                  <a:pt x="4"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8" name="Freeform 1893"/>
          <p:cNvSpPr>
            <a:spLocks/>
          </p:cNvSpPr>
          <p:nvPr/>
        </p:nvSpPr>
        <p:spPr bwMode="auto">
          <a:xfrm>
            <a:off x="17247471" y="4672367"/>
            <a:ext cx="5291" cy="9259"/>
          </a:xfrm>
          <a:custGeom>
            <a:avLst/>
            <a:gdLst>
              <a:gd name="T0" fmla="*/ 1 w 2"/>
              <a:gd name="T1" fmla="*/ 0 h 3"/>
              <a:gd name="T2" fmla="*/ 0 w 2"/>
              <a:gd name="T3" fmla="*/ 3 h 3"/>
              <a:gd name="T4" fmla="*/ 2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3"/>
                  <a:pt x="0" y="3"/>
                  <a:pt x="0" y="3"/>
                </a:cubicBezTo>
                <a:cubicBezTo>
                  <a:pt x="2" y="2"/>
                  <a:pt x="2" y="2"/>
                  <a:pt x="2" y="2"/>
                </a:cubicBezTo>
                <a:cubicBezTo>
                  <a:pt x="1" y="1"/>
                  <a:pt x="1" y="1"/>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19" name="Freeform 1894"/>
          <p:cNvSpPr>
            <a:spLocks/>
          </p:cNvSpPr>
          <p:nvPr/>
        </p:nvSpPr>
        <p:spPr bwMode="auto">
          <a:xfrm>
            <a:off x="17779208" y="3980579"/>
            <a:ext cx="6614" cy="0"/>
          </a:xfrm>
          <a:custGeom>
            <a:avLst/>
            <a:gdLst>
              <a:gd name="T0" fmla="*/ 1 w 2"/>
              <a:gd name="T1" fmla="*/ 0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0" y="0"/>
                  <a:pt x="0" y="0"/>
                </a:cubicBezTo>
                <a:cubicBezTo>
                  <a:pt x="0" y="0"/>
                  <a:pt x="0" y="0"/>
                  <a:pt x="0" y="0"/>
                </a:cubicBezTo>
                <a:cubicBezTo>
                  <a:pt x="0" y="0"/>
                  <a:pt x="0" y="0"/>
                  <a:pt x="0" y="0"/>
                </a:cubicBezTo>
                <a:cubicBezTo>
                  <a:pt x="1" y="0"/>
                  <a:pt x="1" y="0"/>
                  <a:pt x="2" y="0"/>
                </a:cubicBezTo>
                <a:lnTo>
                  <a:pt x="1"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1" name="Freeform 1896"/>
          <p:cNvSpPr>
            <a:spLocks/>
          </p:cNvSpPr>
          <p:nvPr/>
        </p:nvSpPr>
        <p:spPr bwMode="auto">
          <a:xfrm>
            <a:off x="17728945" y="4046716"/>
            <a:ext cx="37036" cy="34391"/>
          </a:xfrm>
          <a:custGeom>
            <a:avLst/>
            <a:gdLst>
              <a:gd name="T0" fmla="*/ 0 w 12"/>
              <a:gd name="T1" fmla="*/ 8 h 11"/>
              <a:gd name="T2" fmla="*/ 0 w 12"/>
              <a:gd name="T3" fmla="*/ 9 h 11"/>
              <a:gd name="T4" fmla="*/ 12 w 12"/>
              <a:gd name="T5" fmla="*/ 11 h 11"/>
              <a:gd name="T6" fmla="*/ 12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0" y="8"/>
                </a:moveTo>
                <a:cubicBezTo>
                  <a:pt x="0" y="8"/>
                  <a:pt x="0" y="9"/>
                  <a:pt x="0" y="9"/>
                </a:cubicBezTo>
                <a:cubicBezTo>
                  <a:pt x="12" y="11"/>
                  <a:pt x="12" y="11"/>
                  <a:pt x="12" y="11"/>
                </a:cubicBezTo>
                <a:cubicBezTo>
                  <a:pt x="12" y="11"/>
                  <a:pt x="12" y="11"/>
                  <a:pt x="12" y="11"/>
                </a:cubicBezTo>
                <a:cubicBezTo>
                  <a:pt x="12" y="10"/>
                  <a:pt x="12" y="5"/>
                  <a:pt x="12" y="0"/>
                </a:cubicBezTo>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2" name="Freeform 1897"/>
          <p:cNvSpPr>
            <a:spLocks/>
          </p:cNvSpPr>
          <p:nvPr/>
        </p:nvSpPr>
        <p:spPr bwMode="auto">
          <a:xfrm>
            <a:off x="17832118" y="4096978"/>
            <a:ext cx="13228" cy="18519"/>
          </a:xfrm>
          <a:custGeom>
            <a:avLst/>
            <a:gdLst>
              <a:gd name="T0" fmla="*/ 0 w 4"/>
              <a:gd name="T1" fmla="*/ 3 h 6"/>
              <a:gd name="T2" fmla="*/ 1 w 4"/>
              <a:gd name="T3" fmla="*/ 6 h 6"/>
              <a:gd name="T4" fmla="*/ 4 w 4"/>
              <a:gd name="T5" fmla="*/ 0 h 6"/>
              <a:gd name="T6" fmla="*/ 3 w 4"/>
              <a:gd name="T7" fmla="*/ 0 h 6"/>
              <a:gd name="T8" fmla="*/ 0 w 4"/>
              <a:gd name="T9" fmla="*/ 3 h 6"/>
            </a:gdLst>
            <a:ahLst/>
            <a:cxnLst>
              <a:cxn ang="0">
                <a:pos x="T0" y="T1"/>
              </a:cxn>
              <a:cxn ang="0">
                <a:pos x="T2" y="T3"/>
              </a:cxn>
              <a:cxn ang="0">
                <a:pos x="T4" y="T5"/>
              </a:cxn>
              <a:cxn ang="0">
                <a:pos x="T6" y="T7"/>
              </a:cxn>
              <a:cxn ang="0">
                <a:pos x="T8" y="T9"/>
              </a:cxn>
            </a:cxnLst>
            <a:rect l="0" t="0" r="r" b="b"/>
            <a:pathLst>
              <a:path w="4" h="6">
                <a:moveTo>
                  <a:pt x="0" y="3"/>
                </a:moveTo>
                <a:cubicBezTo>
                  <a:pt x="0" y="4"/>
                  <a:pt x="0" y="5"/>
                  <a:pt x="1" y="6"/>
                </a:cubicBezTo>
                <a:cubicBezTo>
                  <a:pt x="4" y="0"/>
                  <a:pt x="4" y="0"/>
                  <a:pt x="4" y="0"/>
                </a:cubicBezTo>
                <a:cubicBezTo>
                  <a:pt x="4" y="0"/>
                  <a:pt x="4" y="0"/>
                  <a:pt x="3" y="0"/>
                </a:cubicBezTo>
                <a:cubicBezTo>
                  <a:pt x="1" y="0"/>
                  <a:pt x="0" y="1"/>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3" name="Freeform 1898"/>
          <p:cNvSpPr>
            <a:spLocks/>
          </p:cNvSpPr>
          <p:nvPr/>
        </p:nvSpPr>
        <p:spPr bwMode="auto">
          <a:xfrm>
            <a:off x="17904867" y="4078462"/>
            <a:ext cx="5291" cy="9259"/>
          </a:xfrm>
          <a:custGeom>
            <a:avLst/>
            <a:gdLst>
              <a:gd name="T0" fmla="*/ 0 w 2"/>
              <a:gd name="T1" fmla="*/ 1 h 3"/>
              <a:gd name="T2" fmla="*/ 2 w 2"/>
              <a:gd name="T3" fmla="*/ 3 h 3"/>
              <a:gd name="T4" fmla="*/ 2 w 2"/>
              <a:gd name="T5" fmla="*/ 2 h 3"/>
              <a:gd name="T6" fmla="*/ 0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1" y="3"/>
                  <a:pt x="2" y="3"/>
                </a:cubicBezTo>
                <a:cubicBezTo>
                  <a:pt x="2" y="3"/>
                  <a:pt x="2" y="2"/>
                  <a:pt x="2" y="2"/>
                </a:cubicBezTo>
                <a:cubicBezTo>
                  <a:pt x="0" y="0"/>
                  <a:pt x="0" y="0"/>
                  <a:pt x="0" y="0"/>
                </a:cubicBezTo>
                <a:cubicBezTo>
                  <a:pt x="0" y="0"/>
                  <a:pt x="0" y="1"/>
                  <a:pt x="0"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4" name="Freeform 1899"/>
          <p:cNvSpPr>
            <a:spLocks/>
          </p:cNvSpPr>
          <p:nvPr/>
        </p:nvSpPr>
        <p:spPr bwMode="auto">
          <a:xfrm>
            <a:off x="17816245" y="4118143"/>
            <a:ext cx="15873" cy="34391"/>
          </a:xfrm>
          <a:custGeom>
            <a:avLst/>
            <a:gdLst>
              <a:gd name="T0" fmla="*/ 0 w 5"/>
              <a:gd name="T1" fmla="*/ 5 h 11"/>
              <a:gd name="T2" fmla="*/ 0 w 5"/>
              <a:gd name="T3" fmla="*/ 11 h 11"/>
              <a:gd name="T4" fmla="*/ 5 w 5"/>
              <a:gd name="T5" fmla="*/ 0 h 11"/>
              <a:gd name="T6" fmla="*/ 4 w 5"/>
              <a:gd name="T7" fmla="*/ 0 h 11"/>
              <a:gd name="T8" fmla="*/ 0 w 5"/>
              <a:gd name="T9" fmla="*/ 5 h 11"/>
            </a:gdLst>
            <a:ahLst/>
            <a:cxnLst>
              <a:cxn ang="0">
                <a:pos x="T0" y="T1"/>
              </a:cxn>
              <a:cxn ang="0">
                <a:pos x="T2" y="T3"/>
              </a:cxn>
              <a:cxn ang="0">
                <a:pos x="T4" y="T5"/>
              </a:cxn>
              <a:cxn ang="0">
                <a:pos x="T6" y="T7"/>
              </a:cxn>
              <a:cxn ang="0">
                <a:pos x="T8" y="T9"/>
              </a:cxn>
            </a:cxnLst>
            <a:rect l="0" t="0" r="r" b="b"/>
            <a:pathLst>
              <a:path w="5" h="11">
                <a:moveTo>
                  <a:pt x="0" y="5"/>
                </a:moveTo>
                <a:cubicBezTo>
                  <a:pt x="0" y="5"/>
                  <a:pt x="0" y="8"/>
                  <a:pt x="0" y="11"/>
                </a:cubicBezTo>
                <a:cubicBezTo>
                  <a:pt x="5" y="0"/>
                  <a:pt x="5" y="0"/>
                  <a:pt x="5" y="0"/>
                </a:cubicBezTo>
                <a:cubicBezTo>
                  <a:pt x="5" y="0"/>
                  <a:pt x="5" y="0"/>
                  <a:pt x="4" y="0"/>
                </a:cubicBezTo>
                <a:cubicBezTo>
                  <a:pt x="2" y="0"/>
                  <a:pt x="0" y="2"/>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5" name="Freeform 1900"/>
          <p:cNvSpPr>
            <a:spLocks/>
          </p:cNvSpPr>
          <p:nvPr/>
        </p:nvSpPr>
        <p:spPr bwMode="auto">
          <a:xfrm>
            <a:off x="17779208" y="3977933"/>
            <a:ext cx="2646" cy="2646"/>
          </a:xfrm>
          <a:custGeom>
            <a:avLst/>
            <a:gdLst>
              <a:gd name="T0" fmla="*/ 1 w 1"/>
              <a:gd name="T1" fmla="*/ 1 h 1"/>
              <a:gd name="T2" fmla="*/ 0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0" y="1"/>
                  <a:pt x="0" y="1"/>
                </a:cubicBezTo>
                <a:cubicBezTo>
                  <a:pt x="0" y="1"/>
                  <a:pt x="0" y="1"/>
                  <a:pt x="0" y="1"/>
                </a:cubicBezTo>
                <a:cubicBezTo>
                  <a:pt x="0" y="1"/>
                  <a:pt x="1" y="1"/>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6" name="Freeform 1901"/>
          <p:cNvSpPr>
            <a:spLocks/>
          </p:cNvSpPr>
          <p:nvPr/>
        </p:nvSpPr>
        <p:spPr bwMode="auto">
          <a:xfrm>
            <a:off x="17888994" y="4065233"/>
            <a:ext cx="11905" cy="22487"/>
          </a:xfrm>
          <a:custGeom>
            <a:avLst/>
            <a:gdLst>
              <a:gd name="T0" fmla="*/ 0 w 4"/>
              <a:gd name="T1" fmla="*/ 5 h 7"/>
              <a:gd name="T2" fmla="*/ 2 w 4"/>
              <a:gd name="T3" fmla="*/ 7 h 7"/>
              <a:gd name="T4" fmla="*/ 4 w 4"/>
              <a:gd name="T5" fmla="*/ 5 h 7"/>
              <a:gd name="T6" fmla="*/ 4 w 4"/>
              <a:gd name="T7" fmla="*/ 4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4"/>
                  <a:pt x="4" y="4"/>
                </a:cubicBezTo>
                <a:cubicBezTo>
                  <a:pt x="0" y="0"/>
                  <a:pt x="0" y="0"/>
                  <a:pt x="0" y="0"/>
                </a:cubicBezTo>
                <a:cubicBezTo>
                  <a:pt x="0" y="2"/>
                  <a:pt x="0" y="4"/>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7" name="Freeform 1902"/>
          <p:cNvSpPr>
            <a:spLocks/>
          </p:cNvSpPr>
          <p:nvPr/>
        </p:nvSpPr>
        <p:spPr bwMode="auto">
          <a:xfrm>
            <a:off x="17765981" y="4040101"/>
            <a:ext cx="13228" cy="43651"/>
          </a:xfrm>
          <a:custGeom>
            <a:avLst/>
            <a:gdLst>
              <a:gd name="T0" fmla="*/ 0 w 4"/>
              <a:gd name="T1" fmla="*/ 13 h 14"/>
              <a:gd name="T2" fmla="*/ 3 w 4"/>
              <a:gd name="T3" fmla="*/ 14 h 14"/>
              <a:gd name="T4" fmla="*/ 4 w 4"/>
              <a:gd name="T5" fmla="*/ 13 h 14"/>
              <a:gd name="T6" fmla="*/ 4 w 4"/>
              <a:gd name="T7" fmla="*/ 0 h 14"/>
              <a:gd name="T8" fmla="*/ 0 w 4"/>
              <a:gd name="T9" fmla="*/ 2 h 14"/>
              <a:gd name="T10" fmla="*/ 0 w 4"/>
              <a:gd name="T11" fmla="*/ 13 h 14"/>
              <a:gd name="T12" fmla="*/ 0 w 4"/>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0" y="13"/>
                </a:moveTo>
                <a:cubicBezTo>
                  <a:pt x="3" y="14"/>
                  <a:pt x="3" y="14"/>
                  <a:pt x="3" y="14"/>
                </a:cubicBezTo>
                <a:cubicBezTo>
                  <a:pt x="4" y="13"/>
                  <a:pt x="4" y="13"/>
                  <a:pt x="4" y="13"/>
                </a:cubicBezTo>
                <a:cubicBezTo>
                  <a:pt x="4" y="11"/>
                  <a:pt x="4" y="4"/>
                  <a:pt x="4" y="0"/>
                </a:cubicBezTo>
                <a:cubicBezTo>
                  <a:pt x="0" y="2"/>
                  <a:pt x="0" y="2"/>
                  <a:pt x="0" y="2"/>
                </a:cubicBezTo>
                <a:cubicBezTo>
                  <a:pt x="0" y="7"/>
                  <a:pt x="0" y="12"/>
                  <a:pt x="0" y="13"/>
                </a:cubicBezTo>
                <a:cubicBezTo>
                  <a:pt x="0" y="13"/>
                  <a:pt x="0" y="13"/>
                  <a:pt x="0" y="1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8" name="Freeform 1903"/>
          <p:cNvSpPr>
            <a:spLocks/>
          </p:cNvSpPr>
          <p:nvPr/>
        </p:nvSpPr>
        <p:spPr bwMode="auto">
          <a:xfrm>
            <a:off x="17726299" y="4071847"/>
            <a:ext cx="2646" cy="2646"/>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0" y="1"/>
                  <a:pt x="0" y="1"/>
                  <a:pt x="0" y="1"/>
                </a:cubicBezTo>
                <a:lnTo>
                  <a:pt x="1" y="1"/>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29" name="Freeform 1904"/>
          <p:cNvSpPr>
            <a:spLocks/>
          </p:cNvSpPr>
          <p:nvPr/>
        </p:nvSpPr>
        <p:spPr bwMode="auto">
          <a:xfrm>
            <a:off x="17779208" y="3980579"/>
            <a:ext cx="25132" cy="103173"/>
          </a:xfrm>
          <a:custGeom>
            <a:avLst/>
            <a:gdLst>
              <a:gd name="T0" fmla="*/ 1 w 8"/>
              <a:gd name="T1" fmla="*/ 19 h 33"/>
              <a:gd name="T2" fmla="*/ 1 w 8"/>
              <a:gd name="T3" fmla="*/ 32 h 33"/>
              <a:gd name="T4" fmla="*/ 2 w 8"/>
              <a:gd name="T5" fmla="*/ 33 h 33"/>
              <a:gd name="T6" fmla="*/ 3 w 8"/>
              <a:gd name="T7" fmla="*/ 33 h 33"/>
              <a:gd name="T8" fmla="*/ 5 w 8"/>
              <a:gd name="T9" fmla="*/ 32 h 33"/>
              <a:gd name="T10" fmla="*/ 5 w 8"/>
              <a:gd name="T11" fmla="*/ 6 h 33"/>
              <a:gd name="T12" fmla="*/ 5 w 8"/>
              <a:gd name="T13" fmla="*/ 6 h 33"/>
              <a:gd name="T14" fmla="*/ 5 w 8"/>
              <a:gd name="T15" fmla="*/ 15 h 33"/>
              <a:gd name="T16" fmla="*/ 7 w 8"/>
              <a:gd name="T17" fmla="*/ 16 h 33"/>
              <a:gd name="T18" fmla="*/ 8 w 8"/>
              <a:gd name="T19" fmla="*/ 15 h 33"/>
              <a:gd name="T20" fmla="*/ 8 w 8"/>
              <a:gd name="T21" fmla="*/ 5 h 33"/>
              <a:gd name="T22" fmla="*/ 8 w 8"/>
              <a:gd name="T23" fmla="*/ 4 h 33"/>
              <a:gd name="T24" fmla="*/ 2 w 8"/>
              <a:gd name="T25" fmla="*/ 0 h 33"/>
              <a:gd name="T26" fmla="*/ 0 w 8"/>
              <a:gd name="T27" fmla="*/ 0 h 33"/>
              <a:gd name="T28" fmla="*/ 2 w 8"/>
              <a:gd name="T29" fmla="*/ 18 h 33"/>
              <a:gd name="T30" fmla="*/ 1 w 8"/>
              <a:gd name="T3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3">
                <a:moveTo>
                  <a:pt x="1" y="19"/>
                </a:moveTo>
                <a:cubicBezTo>
                  <a:pt x="1" y="22"/>
                  <a:pt x="1" y="30"/>
                  <a:pt x="1" y="32"/>
                </a:cubicBezTo>
                <a:cubicBezTo>
                  <a:pt x="1" y="32"/>
                  <a:pt x="1" y="33"/>
                  <a:pt x="2" y="33"/>
                </a:cubicBezTo>
                <a:cubicBezTo>
                  <a:pt x="3" y="33"/>
                  <a:pt x="3" y="33"/>
                  <a:pt x="3" y="33"/>
                </a:cubicBezTo>
                <a:cubicBezTo>
                  <a:pt x="4" y="33"/>
                  <a:pt x="5" y="33"/>
                  <a:pt x="5" y="32"/>
                </a:cubicBezTo>
                <a:cubicBezTo>
                  <a:pt x="5" y="30"/>
                  <a:pt x="5" y="6"/>
                  <a:pt x="5" y="6"/>
                </a:cubicBezTo>
                <a:cubicBezTo>
                  <a:pt x="5" y="6"/>
                  <a:pt x="5" y="6"/>
                  <a:pt x="5" y="6"/>
                </a:cubicBezTo>
                <a:cubicBezTo>
                  <a:pt x="5" y="6"/>
                  <a:pt x="5" y="14"/>
                  <a:pt x="5" y="15"/>
                </a:cubicBezTo>
                <a:cubicBezTo>
                  <a:pt x="5" y="16"/>
                  <a:pt x="6" y="16"/>
                  <a:pt x="7" y="16"/>
                </a:cubicBezTo>
                <a:cubicBezTo>
                  <a:pt x="8" y="16"/>
                  <a:pt x="8" y="16"/>
                  <a:pt x="8" y="15"/>
                </a:cubicBezTo>
                <a:cubicBezTo>
                  <a:pt x="8" y="14"/>
                  <a:pt x="8" y="6"/>
                  <a:pt x="8" y="5"/>
                </a:cubicBezTo>
                <a:cubicBezTo>
                  <a:pt x="8" y="5"/>
                  <a:pt x="8" y="5"/>
                  <a:pt x="8" y="4"/>
                </a:cubicBezTo>
                <a:cubicBezTo>
                  <a:pt x="2" y="0"/>
                  <a:pt x="2" y="0"/>
                  <a:pt x="2" y="0"/>
                </a:cubicBezTo>
                <a:cubicBezTo>
                  <a:pt x="1" y="0"/>
                  <a:pt x="1" y="0"/>
                  <a:pt x="0" y="0"/>
                </a:cubicBezTo>
                <a:cubicBezTo>
                  <a:pt x="2" y="18"/>
                  <a:pt x="2" y="18"/>
                  <a:pt x="2" y="18"/>
                </a:cubicBezTo>
                <a:lnTo>
                  <a:pt x="1" y="19"/>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0" name="Freeform 1905"/>
          <p:cNvSpPr>
            <a:spLocks/>
          </p:cNvSpPr>
          <p:nvPr/>
        </p:nvSpPr>
        <p:spPr bwMode="auto">
          <a:xfrm>
            <a:off x="17810954" y="4003065"/>
            <a:ext cx="14550" cy="25132"/>
          </a:xfrm>
          <a:custGeom>
            <a:avLst/>
            <a:gdLst>
              <a:gd name="T0" fmla="*/ 2 w 5"/>
              <a:gd name="T1" fmla="*/ 8 h 8"/>
              <a:gd name="T2" fmla="*/ 3 w 5"/>
              <a:gd name="T3" fmla="*/ 7 h 8"/>
              <a:gd name="T4" fmla="*/ 5 w 5"/>
              <a:gd name="T5" fmla="*/ 2 h 8"/>
              <a:gd name="T6" fmla="*/ 2 w 5"/>
              <a:gd name="T7" fmla="*/ 0 h 8"/>
              <a:gd name="T8" fmla="*/ 1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2" y="8"/>
                  <a:pt x="3" y="8"/>
                  <a:pt x="3" y="7"/>
                </a:cubicBezTo>
                <a:cubicBezTo>
                  <a:pt x="3" y="7"/>
                  <a:pt x="4" y="4"/>
                  <a:pt x="5" y="2"/>
                </a:cubicBezTo>
                <a:cubicBezTo>
                  <a:pt x="2" y="0"/>
                  <a:pt x="2" y="0"/>
                  <a:pt x="2" y="0"/>
                </a:cubicBezTo>
                <a:cubicBezTo>
                  <a:pt x="2" y="3"/>
                  <a:pt x="1" y="6"/>
                  <a:pt x="1" y="6"/>
                </a:cubicBezTo>
                <a:cubicBezTo>
                  <a:pt x="0" y="7"/>
                  <a:pt x="1" y="8"/>
                  <a:pt x="2" y="8"/>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1" name="Freeform 1906"/>
          <p:cNvSpPr>
            <a:spLocks/>
          </p:cNvSpPr>
          <p:nvPr/>
        </p:nvSpPr>
        <p:spPr bwMode="auto">
          <a:xfrm>
            <a:off x="17879736" y="3984547"/>
            <a:ext cx="5291" cy="25132"/>
          </a:xfrm>
          <a:custGeom>
            <a:avLst/>
            <a:gdLst>
              <a:gd name="T0" fmla="*/ 0 w 2"/>
              <a:gd name="T1" fmla="*/ 4 h 8"/>
              <a:gd name="T2" fmla="*/ 0 w 2"/>
              <a:gd name="T3" fmla="*/ 8 h 8"/>
              <a:gd name="T4" fmla="*/ 2 w 2"/>
              <a:gd name="T5" fmla="*/ 0 h 8"/>
              <a:gd name="T6" fmla="*/ 0 w 2"/>
              <a:gd name="T7" fmla="*/ 4 h 8"/>
            </a:gdLst>
            <a:ahLst/>
            <a:cxnLst>
              <a:cxn ang="0">
                <a:pos x="T0" y="T1"/>
              </a:cxn>
              <a:cxn ang="0">
                <a:pos x="T2" y="T3"/>
              </a:cxn>
              <a:cxn ang="0">
                <a:pos x="T4" y="T5"/>
              </a:cxn>
              <a:cxn ang="0">
                <a:pos x="T6" y="T7"/>
              </a:cxn>
            </a:cxnLst>
            <a:rect l="0" t="0" r="r" b="b"/>
            <a:pathLst>
              <a:path w="2" h="8">
                <a:moveTo>
                  <a:pt x="0" y="4"/>
                </a:moveTo>
                <a:cubicBezTo>
                  <a:pt x="0" y="4"/>
                  <a:pt x="0" y="6"/>
                  <a:pt x="0" y="8"/>
                </a:cubicBezTo>
                <a:cubicBezTo>
                  <a:pt x="2" y="0"/>
                  <a:pt x="2" y="0"/>
                  <a:pt x="2" y="0"/>
                </a:cubicBezTo>
                <a:cubicBezTo>
                  <a:pt x="1"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2" name="Freeform 1907"/>
          <p:cNvSpPr>
            <a:spLocks/>
          </p:cNvSpPr>
          <p:nvPr/>
        </p:nvSpPr>
        <p:spPr bwMode="auto">
          <a:xfrm>
            <a:off x="17816245" y="3989838"/>
            <a:ext cx="56877" cy="97882"/>
          </a:xfrm>
          <a:custGeom>
            <a:avLst/>
            <a:gdLst>
              <a:gd name="T0" fmla="*/ 3 w 18"/>
              <a:gd name="T1" fmla="*/ 6 h 31"/>
              <a:gd name="T2" fmla="*/ 0 w 18"/>
              <a:gd name="T3" fmla="*/ 17 h 31"/>
              <a:gd name="T4" fmla="*/ 5 w 18"/>
              <a:gd name="T5" fmla="*/ 17 h 31"/>
              <a:gd name="T6" fmla="*/ 5 w 18"/>
              <a:gd name="T7" fmla="*/ 29 h 31"/>
              <a:gd name="T8" fmla="*/ 6 w 18"/>
              <a:gd name="T9" fmla="*/ 31 h 31"/>
              <a:gd name="T10" fmla="*/ 8 w 18"/>
              <a:gd name="T11" fmla="*/ 29 h 31"/>
              <a:gd name="T12" fmla="*/ 8 w 18"/>
              <a:gd name="T13" fmla="*/ 17 h 31"/>
              <a:gd name="T14" fmla="*/ 8 w 18"/>
              <a:gd name="T15" fmla="*/ 17 h 31"/>
              <a:gd name="T16" fmla="*/ 8 w 18"/>
              <a:gd name="T17" fmla="*/ 29 h 31"/>
              <a:gd name="T18" fmla="*/ 10 w 18"/>
              <a:gd name="T19" fmla="*/ 31 h 31"/>
              <a:gd name="T20" fmla="*/ 12 w 18"/>
              <a:gd name="T21" fmla="*/ 29 h 31"/>
              <a:gd name="T22" fmla="*/ 12 w 18"/>
              <a:gd name="T23" fmla="*/ 17 h 31"/>
              <a:gd name="T24" fmla="*/ 16 w 18"/>
              <a:gd name="T25" fmla="*/ 17 h 31"/>
              <a:gd name="T26" fmla="*/ 11 w 18"/>
              <a:gd name="T27" fmla="*/ 2 h 31"/>
              <a:gd name="T28" fmla="*/ 12 w 18"/>
              <a:gd name="T29" fmla="*/ 2 h 31"/>
              <a:gd name="T30" fmla="*/ 15 w 18"/>
              <a:gd name="T31" fmla="*/ 11 h 31"/>
              <a:gd name="T32" fmla="*/ 17 w 18"/>
              <a:gd name="T33" fmla="*/ 12 h 31"/>
              <a:gd name="T34" fmla="*/ 17 w 18"/>
              <a:gd name="T35" fmla="*/ 10 h 31"/>
              <a:gd name="T36" fmla="*/ 15 w 18"/>
              <a:gd name="T37" fmla="*/ 1 h 31"/>
              <a:gd name="T38" fmla="*/ 14 w 18"/>
              <a:gd name="T39" fmla="*/ 0 h 31"/>
              <a:gd name="T40" fmla="*/ 4 w 18"/>
              <a:gd name="T41" fmla="*/ 6 h 31"/>
              <a:gd name="T42" fmla="*/ 3 w 18"/>
              <a:gd name="T4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1">
                <a:moveTo>
                  <a:pt x="3" y="6"/>
                </a:moveTo>
                <a:cubicBezTo>
                  <a:pt x="0" y="17"/>
                  <a:pt x="0" y="17"/>
                  <a:pt x="0" y="17"/>
                </a:cubicBezTo>
                <a:cubicBezTo>
                  <a:pt x="5" y="17"/>
                  <a:pt x="5" y="17"/>
                  <a:pt x="5" y="17"/>
                </a:cubicBezTo>
                <a:cubicBezTo>
                  <a:pt x="5" y="23"/>
                  <a:pt x="5" y="28"/>
                  <a:pt x="5" y="29"/>
                </a:cubicBezTo>
                <a:cubicBezTo>
                  <a:pt x="5" y="30"/>
                  <a:pt x="5" y="31"/>
                  <a:pt x="6" y="31"/>
                </a:cubicBezTo>
                <a:cubicBezTo>
                  <a:pt x="7" y="31"/>
                  <a:pt x="8" y="30"/>
                  <a:pt x="8" y="29"/>
                </a:cubicBezTo>
                <a:cubicBezTo>
                  <a:pt x="8" y="28"/>
                  <a:pt x="8" y="17"/>
                  <a:pt x="8" y="17"/>
                </a:cubicBezTo>
                <a:cubicBezTo>
                  <a:pt x="8" y="17"/>
                  <a:pt x="8" y="17"/>
                  <a:pt x="8" y="17"/>
                </a:cubicBezTo>
                <a:cubicBezTo>
                  <a:pt x="8" y="17"/>
                  <a:pt x="8" y="28"/>
                  <a:pt x="8" y="29"/>
                </a:cubicBezTo>
                <a:cubicBezTo>
                  <a:pt x="8" y="30"/>
                  <a:pt x="9" y="31"/>
                  <a:pt x="10" y="31"/>
                </a:cubicBezTo>
                <a:cubicBezTo>
                  <a:pt x="11" y="31"/>
                  <a:pt x="12" y="30"/>
                  <a:pt x="12" y="29"/>
                </a:cubicBezTo>
                <a:cubicBezTo>
                  <a:pt x="12" y="28"/>
                  <a:pt x="12" y="23"/>
                  <a:pt x="12" y="17"/>
                </a:cubicBezTo>
                <a:cubicBezTo>
                  <a:pt x="16" y="17"/>
                  <a:pt x="16" y="17"/>
                  <a:pt x="16" y="17"/>
                </a:cubicBezTo>
                <a:cubicBezTo>
                  <a:pt x="11" y="2"/>
                  <a:pt x="11" y="2"/>
                  <a:pt x="11" y="2"/>
                </a:cubicBezTo>
                <a:cubicBezTo>
                  <a:pt x="12" y="2"/>
                  <a:pt x="12" y="2"/>
                  <a:pt x="12" y="2"/>
                </a:cubicBezTo>
                <a:cubicBezTo>
                  <a:pt x="12" y="2"/>
                  <a:pt x="15" y="10"/>
                  <a:pt x="15" y="11"/>
                </a:cubicBezTo>
                <a:cubicBezTo>
                  <a:pt x="15" y="12"/>
                  <a:pt x="16" y="12"/>
                  <a:pt x="17" y="12"/>
                </a:cubicBezTo>
                <a:cubicBezTo>
                  <a:pt x="17" y="12"/>
                  <a:pt x="18" y="11"/>
                  <a:pt x="17" y="10"/>
                </a:cubicBezTo>
                <a:cubicBezTo>
                  <a:pt x="17" y="10"/>
                  <a:pt x="16" y="5"/>
                  <a:pt x="15" y="1"/>
                </a:cubicBezTo>
                <a:cubicBezTo>
                  <a:pt x="15" y="0"/>
                  <a:pt x="14" y="0"/>
                  <a:pt x="14" y="0"/>
                </a:cubicBezTo>
                <a:cubicBezTo>
                  <a:pt x="4" y="6"/>
                  <a:pt x="4" y="6"/>
                  <a:pt x="4" y="6"/>
                </a:cubicBezTo>
                <a:lnTo>
                  <a:pt x="3" y="6"/>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3" name="Freeform 1908"/>
          <p:cNvSpPr>
            <a:spLocks/>
          </p:cNvSpPr>
          <p:nvPr/>
        </p:nvSpPr>
        <p:spPr bwMode="auto">
          <a:xfrm>
            <a:off x="17973649" y="4271579"/>
            <a:ext cx="2646" cy="29100"/>
          </a:xfrm>
          <a:custGeom>
            <a:avLst/>
            <a:gdLst>
              <a:gd name="T0" fmla="*/ 0 w 1"/>
              <a:gd name="T1" fmla="*/ 0 h 9"/>
              <a:gd name="T2" fmla="*/ 0 w 1"/>
              <a:gd name="T3" fmla="*/ 8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8"/>
                </a:cubicBezTo>
                <a:cubicBezTo>
                  <a:pt x="1" y="9"/>
                  <a:pt x="1" y="9"/>
                  <a:pt x="1" y="9"/>
                </a:cubicBezTo>
                <a:cubicBezTo>
                  <a:pt x="1" y="6"/>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4" name="Freeform 1909"/>
          <p:cNvSpPr>
            <a:spLocks/>
          </p:cNvSpPr>
          <p:nvPr/>
        </p:nvSpPr>
        <p:spPr bwMode="auto">
          <a:xfrm>
            <a:off x="18082113" y="4325811"/>
            <a:ext cx="0" cy="14550"/>
          </a:xfrm>
          <a:custGeom>
            <a:avLst/>
            <a:gdLst>
              <a:gd name="T0" fmla="*/ 0 h 5"/>
              <a:gd name="T1" fmla="*/ 5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1"/>
                  <a:pt x="0" y="3"/>
                  <a:pt x="0" y="5"/>
                </a:cubicBezTo>
                <a:cubicBezTo>
                  <a:pt x="0" y="5"/>
                  <a:pt x="0" y="5"/>
                  <a:pt x="0" y="5"/>
                </a:cubicBezTo>
                <a:cubicBezTo>
                  <a:pt x="0" y="4"/>
                  <a:pt x="0" y="2"/>
                  <a:pt x="0" y="1"/>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5" name="Freeform 1910"/>
          <p:cNvSpPr>
            <a:spLocks/>
          </p:cNvSpPr>
          <p:nvPr/>
        </p:nvSpPr>
        <p:spPr bwMode="auto">
          <a:xfrm>
            <a:off x="18019945" y="4319197"/>
            <a:ext cx="3968" cy="6614"/>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1" y="2"/>
                  <a:pt x="1" y="2"/>
                  <a:pt x="1" y="2"/>
                </a:cubicBezTo>
                <a:cubicBezTo>
                  <a:pt x="1" y="1"/>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6" name="Freeform 1911"/>
          <p:cNvSpPr>
            <a:spLocks/>
          </p:cNvSpPr>
          <p:nvPr/>
        </p:nvSpPr>
        <p:spPr bwMode="auto">
          <a:xfrm>
            <a:off x="17944549" y="4271579"/>
            <a:ext cx="0" cy="13228"/>
          </a:xfrm>
          <a:custGeom>
            <a:avLst/>
            <a:gdLst>
              <a:gd name="T0" fmla="*/ 0 h 4"/>
              <a:gd name="T1" fmla="*/ 3 h 4"/>
              <a:gd name="T2" fmla="*/ 4 h 4"/>
              <a:gd name="T3" fmla="*/ 0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2"/>
                  <a:pt x="0" y="3"/>
                </a:cubicBezTo>
                <a:cubicBezTo>
                  <a:pt x="0" y="4"/>
                  <a:pt x="0" y="4"/>
                  <a:pt x="0" y="4"/>
                </a:cubicBezTo>
                <a:cubicBezTo>
                  <a:pt x="0" y="2"/>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7" name="Freeform 1912"/>
          <p:cNvSpPr>
            <a:spLocks/>
          </p:cNvSpPr>
          <p:nvPr/>
        </p:nvSpPr>
        <p:spPr bwMode="auto">
          <a:xfrm>
            <a:off x="17919417" y="4259674"/>
            <a:ext cx="19841" cy="18519"/>
          </a:xfrm>
          <a:custGeom>
            <a:avLst/>
            <a:gdLst>
              <a:gd name="T0" fmla="*/ 6 w 6"/>
              <a:gd name="T1" fmla="*/ 0 h 6"/>
              <a:gd name="T2" fmla="*/ 0 w 6"/>
              <a:gd name="T3" fmla="*/ 2 h 6"/>
              <a:gd name="T4" fmla="*/ 0 w 6"/>
              <a:gd name="T5" fmla="*/ 2 h 6"/>
              <a:gd name="T6" fmla="*/ 1 w 6"/>
              <a:gd name="T7" fmla="*/ 3 h 6"/>
              <a:gd name="T8" fmla="*/ 5 w 6"/>
              <a:gd name="T9" fmla="*/ 6 h 6"/>
              <a:gd name="T10" fmla="*/ 5 w 6"/>
              <a:gd name="T11" fmla="*/ 3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cubicBezTo>
                  <a:pt x="0" y="2"/>
                  <a:pt x="0" y="2"/>
                  <a:pt x="0" y="2"/>
                </a:cubicBezTo>
                <a:cubicBezTo>
                  <a:pt x="0" y="2"/>
                  <a:pt x="0" y="2"/>
                  <a:pt x="0" y="2"/>
                </a:cubicBezTo>
                <a:cubicBezTo>
                  <a:pt x="1" y="2"/>
                  <a:pt x="1" y="3"/>
                  <a:pt x="1" y="3"/>
                </a:cubicBezTo>
                <a:cubicBezTo>
                  <a:pt x="5" y="6"/>
                  <a:pt x="5" y="6"/>
                  <a:pt x="5" y="6"/>
                </a:cubicBezTo>
                <a:cubicBezTo>
                  <a:pt x="5" y="4"/>
                  <a:pt x="5" y="3"/>
                  <a:pt x="5" y="3"/>
                </a:cubicBezTo>
                <a:cubicBezTo>
                  <a:pt x="5" y="2"/>
                  <a:pt x="5" y="1"/>
                  <a:pt x="6"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8" name="Freeform 1913"/>
          <p:cNvSpPr>
            <a:spLocks/>
          </p:cNvSpPr>
          <p:nvPr/>
        </p:nvSpPr>
        <p:spPr bwMode="auto">
          <a:xfrm>
            <a:off x="18013331" y="4212055"/>
            <a:ext cx="6614" cy="10582"/>
          </a:xfrm>
          <a:custGeom>
            <a:avLst/>
            <a:gdLst>
              <a:gd name="T0" fmla="*/ 0 w 2"/>
              <a:gd name="T1" fmla="*/ 2 h 3"/>
              <a:gd name="T2" fmla="*/ 1 w 2"/>
              <a:gd name="T3" fmla="*/ 3 h 3"/>
              <a:gd name="T4" fmla="*/ 2 w 2"/>
              <a:gd name="T5" fmla="*/ 3 h 3"/>
              <a:gd name="T6" fmla="*/ 0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0" y="3"/>
                  <a:pt x="1" y="3"/>
                </a:cubicBezTo>
                <a:cubicBezTo>
                  <a:pt x="2" y="3"/>
                  <a:pt x="2" y="3"/>
                  <a:pt x="2" y="3"/>
                </a:cubicBezTo>
                <a:cubicBezTo>
                  <a:pt x="0" y="0"/>
                  <a:pt x="0" y="0"/>
                  <a:pt x="0" y="0"/>
                </a:cubicBezTo>
                <a:cubicBezTo>
                  <a:pt x="0" y="1"/>
                  <a:pt x="0" y="2"/>
                  <a:pt x="0" y="2"/>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39" name="Freeform 1914"/>
          <p:cNvSpPr>
            <a:spLocks/>
          </p:cNvSpPr>
          <p:nvPr/>
        </p:nvSpPr>
        <p:spPr bwMode="auto">
          <a:xfrm>
            <a:off x="17935290" y="4257029"/>
            <a:ext cx="50264" cy="48942"/>
          </a:xfrm>
          <a:custGeom>
            <a:avLst/>
            <a:gdLst>
              <a:gd name="T0" fmla="*/ 16 w 16"/>
              <a:gd name="T1" fmla="*/ 15 h 16"/>
              <a:gd name="T2" fmla="*/ 16 w 16"/>
              <a:gd name="T3" fmla="*/ 4 h 16"/>
              <a:gd name="T4" fmla="*/ 11 w 16"/>
              <a:gd name="T5" fmla="*/ 0 h 16"/>
              <a:gd name="T6" fmla="*/ 6 w 16"/>
              <a:gd name="T7" fmla="*/ 0 h 16"/>
              <a:gd name="T8" fmla="*/ 1 w 16"/>
              <a:gd name="T9" fmla="*/ 1 h 16"/>
              <a:gd name="T10" fmla="*/ 0 w 16"/>
              <a:gd name="T11" fmla="*/ 4 h 16"/>
              <a:gd name="T12" fmla="*/ 0 w 16"/>
              <a:gd name="T13" fmla="*/ 7 h 16"/>
              <a:gd name="T14" fmla="*/ 3 w 16"/>
              <a:gd name="T15" fmla="*/ 8 h 16"/>
              <a:gd name="T16" fmla="*/ 3 w 16"/>
              <a:gd name="T17" fmla="*/ 5 h 16"/>
              <a:gd name="T18" fmla="*/ 3 w 16"/>
              <a:gd name="T19" fmla="*/ 5 h 16"/>
              <a:gd name="T20" fmla="*/ 3 w 16"/>
              <a:gd name="T21" fmla="*/ 9 h 16"/>
              <a:gd name="T22" fmla="*/ 12 w 16"/>
              <a:gd name="T23" fmla="*/ 13 h 16"/>
              <a:gd name="T24" fmla="*/ 12 w 16"/>
              <a:gd name="T25" fmla="*/ 5 h 16"/>
              <a:gd name="T26" fmla="*/ 13 w 16"/>
              <a:gd name="T27" fmla="*/ 5 h 16"/>
              <a:gd name="T28" fmla="*/ 13 w 16"/>
              <a:gd name="T29" fmla="*/ 14 h 16"/>
              <a:gd name="T30" fmla="*/ 14 w 16"/>
              <a:gd name="T31" fmla="*/ 14 h 16"/>
              <a:gd name="T32" fmla="*/ 14 w 16"/>
              <a:gd name="T33" fmla="*/ 16 h 16"/>
              <a:gd name="T34" fmla="*/ 14 w 16"/>
              <a:gd name="T35" fmla="*/ 16 h 16"/>
              <a:gd name="T36" fmla="*/ 16 w 16"/>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6">
                <a:moveTo>
                  <a:pt x="16" y="15"/>
                </a:moveTo>
                <a:cubicBezTo>
                  <a:pt x="16" y="14"/>
                  <a:pt x="16" y="5"/>
                  <a:pt x="16" y="4"/>
                </a:cubicBezTo>
                <a:cubicBezTo>
                  <a:pt x="16" y="2"/>
                  <a:pt x="14" y="0"/>
                  <a:pt x="11" y="0"/>
                </a:cubicBezTo>
                <a:cubicBezTo>
                  <a:pt x="11" y="0"/>
                  <a:pt x="8" y="0"/>
                  <a:pt x="6" y="0"/>
                </a:cubicBezTo>
                <a:cubicBezTo>
                  <a:pt x="1" y="1"/>
                  <a:pt x="1" y="1"/>
                  <a:pt x="1" y="1"/>
                </a:cubicBezTo>
                <a:cubicBezTo>
                  <a:pt x="0" y="2"/>
                  <a:pt x="0" y="3"/>
                  <a:pt x="0" y="4"/>
                </a:cubicBezTo>
                <a:cubicBezTo>
                  <a:pt x="0" y="4"/>
                  <a:pt x="0" y="5"/>
                  <a:pt x="0" y="7"/>
                </a:cubicBezTo>
                <a:cubicBezTo>
                  <a:pt x="3" y="8"/>
                  <a:pt x="3" y="8"/>
                  <a:pt x="3" y="8"/>
                </a:cubicBezTo>
                <a:cubicBezTo>
                  <a:pt x="3" y="7"/>
                  <a:pt x="3" y="5"/>
                  <a:pt x="3" y="5"/>
                </a:cubicBezTo>
                <a:cubicBezTo>
                  <a:pt x="3" y="5"/>
                  <a:pt x="3" y="5"/>
                  <a:pt x="3" y="5"/>
                </a:cubicBezTo>
                <a:cubicBezTo>
                  <a:pt x="3" y="5"/>
                  <a:pt x="3" y="7"/>
                  <a:pt x="3" y="9"/>
                </a:cubicBezTo>
                <a:cubicBezTo>
                  <a:pt x="12" y="13"/>
                  <a:pt x="12" y="13"/>
                  <a:pt x="12" y="13"/>
                </a:cubicBezTo>
                <a:cubicBezTo>
                  <a:pt x="12" y="9"/>
                  <a:pt x="12" y="5"/>
                  <a:pt x="12" y="5"/>
                </a:cubicBezTo>
                <a:cubicBezTo>
                  <a:pt x="12" y="5"/>
                  <a:pt x="12" y="5"/>
                  <a:pt x="13" y="5"/>
                </a:cubicBezTo>
                <a:cubicBezTo>
                  <a:pt x="13" y="5"/>
                  <a:pt x="13" y="11"/>
                  <a:pt x="13" y="14"/>
                </a:cubicBezTo>
                <a:cubicBezTo>
                  <a:pt x="14" y="14"/>
                  <a:pt x="14" y="14"/>
                  <a:pt x="14" y="14"/>
                </a:cubicBezTo>
                <a:cubicBezTo>
                  <a:pt x="14" y="16"/>
                  <a:pt x="14" y="16"/>
                  <a:pt x="14" y="16"/>
                </a:cubicBezTo>
                <a:cubicBezTo>
                  <a:pt x="14" y="16"/>
                  <a:pt x="14" y="16"/>
                  <a:pt x="14" y="16"/>
                </a:cubicBezTo>
                <a:cubicBezTo>
                  <a:pt x="15" y="16"/>
                  <a:pt x="16" y="15"/>
                  <a:pt x="16" y="1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1" name="Freeform 1916"/>
          <p:cNvSpPr>
            <a:spLocks/>
          </p:cNvSpPr>
          <p:nvPr/>
        </p:nvSpPr>
        <p:spPr bwMode="auto">
          <a:xfrm>
            <a:off x="18070209" y="4300679"/>
            <a:ext cx="11905" cy="39682"/>
          </a:xfrm>
          <a:custGeom>
            <a:avLst/>
            <a:gdLst>
              <a:gd name="T0" fmla="*/ 0 w 4"/>
              <a:gd name="T1" fmla="*/ 0 h 13"/>
              <a:gd name="T2" fmla="*/ 0 w 4"/>
              <a:gd name="T3" fmla="*/ 12 h 13"/>
              <a:gd name="T4" fmla="*/ 4 w 4"/>
              <a:gd name="T5" fmla="*/ 13 h 13"/>
              <a:gd name="T6" fmla="*/ 4 w 4"/>
              <a:gd name="T7" fmla="*/ 8 h 13"/>
              <a:gd name="T8" fmla="*/ 0 w 4"/>
              <a:gd name="T9" fmla="*/ 0 h 13"/>
            </a:gdLst>
            <a:ahLst/>
            <a:cxnLst>
              <a:cxn ang="0">
                <a:pos x="T0" y="T1"/>
              </a:cxn>
              <a:cxn ang="0">
                <a:pos x="T2" y="T3"/>
              </a:cxn>
              <a:cxn ang="0">
                <a:pos x="T4" y="T5"/>
              </a:cxn>
              <a:cxn ang="0">
                <a:pos x="T6" y="T7"/>
              </a:cxn>
              <a:cxn ang="0">
                <a:pos x="T8" y="T9"/>
              </a:cxn>
            </a:cxnLst>
            <a:rect l="0" t="0" r="r" b="b"/>
            <a:pathLst>
              <a:path w="4" h="13">
                <a:moveTo>
                  <a:pt x="0" y="0"/>
                </a:moveTo>
                <a:cubicBezTo>
                  <a:pt x="0" y="4"/>
                  <a:pt x="0" y="8"/>
                  <a:pt x="0" y="12"/>
                </a:cubicBezTo>
                <a:cubicBezTo>
                  <a:pt x="4" y="13"/>
                  <a:pt x="4" y="13"/>
                  <a:pt x="4" y="13"/>
                </a:cubicBezTo>
                <a:cubicBezTo>
                  <a:pt x="4" y="11"/>
                  <a:pt x="4" y="9"/>
                  <a:pt x="4" y="8"/>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2" name="Oval 1917"/>
          <p:cNvSpPr>
            <a:spLocks noChangeArrowheads="1"/>
          </p:cNvSpPr>
          <p:nvPr/>
        </p:nvSpPr>
        <p:spPr bwMode="auto">
          <a:xfrm>
            <a:off x="18010685" y="4231897"/>
            <a:ext cx="22487"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3" name="Freeform 1918"/>
          <p:cNvSpPr>
            <a:spLocks/>
          </p:cNvSpPr>
          <p:nvPr/>
        </p:nvSpPr>
        <p:spPr bwMode="auto">
          <a:xfrm>
            <a:off x="18072854" y="4231897"/>
            <a:ext cx="19841" cy="21164"/>
          </a:xfrm>
          <a:custGeom>
            <a:avLst/>
            <a:gdLst>
              <a:gd name="T0" fmla="*/ 3 w 6"/>
              <a:gd name="T1" fmla="*/ 0 h 7"/>
              <a:gd name="T2" fmla="*/ 0 w 6"/>
              <a:gd name="T3" fmla="*/ 4 h 7"/>
              <a:gd name="T4" fmla="*/ 2 w 6"/>
              <a:gd name="T5" fmla="*/ 7 h 7"/>
              <a:gd name="T6" fmla="*/ 6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1" y="0"/>
                  <a:pt x="0" y="2"/>
                  <a:pt x="0" y="4"/>
                </a:cubicBezTo>
                <a:cubicBezTo>
                  <a:pt x="0" y="5"/>
                  <a:pt x="1" y="6"/>
                  <a:pt x="2" y="7"/>
                </a:cubicBezTo>
                <a:cubicBezTo>
                  <a:pt x="6" y="2"/>
                  <a:pt x="6" y="2"/>
                  <a:pt x="6" y="2"/>
                </a:cubicBezTo>
                <a:cubicBezTo>
                  <a:pt x="5" y="1"/>
                  <a:pt x="4" y="0"/>
                  <a:pt x="3"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4" name="Freeform 1919"/>
          <p:cNvSpPr>
            <a:spLocks/>
          </p:cNvSpPr>
          <p:nvPr/>
        </p:nvSpPr>
        <p:spPr bwMode="auto">
          <a:xfrm>
            <a:off x="18058303" y="4257029"/>
            <a:ext cx="18519" cy="48942"/>
          </a:xfrm>
          <a:custGeom>
            <a:avLst/>
            <a:gdLst>
              <a:gd name="T0" fmla="*/ 0 w 6"/>
              <a:gd name="T1" fmla="*/ 4 h 16"/>
              <a:gd name="T2" fmla="*/ 0 w 6"/>
              <a:gd name="T3" fmla="*/ 15 h 16"/>
              <a:gd name="T4" fmla="*/ 1 w 6"/>
              <a:gd name="T5" fmla="*/ 16 h 16"/>
              <a:gd name="T6" fmla="*/ 3 w 6"/>
              <a:gd name="T7" fmla="*/ 15 h 16"/>
              <a:gd name="T8" fmla="*/ 3 w 6"/>
              <a:gd name="T9" fmla="*/ 12 h 16"/>
              <a:gd name="T10" fmla="*/ 1 w 6"/>
              <a:gd name="T11" fmla="*/ 8 h 16"/>
              <a:gd name="T12" fmla="*/ 6 w 6"/>
              <a:gd name="T13" fmla="*/ 0 h 16"/>
              <a:gd name="T14" fmla="*/ 4 w 6"/>
              <a:gd name="T15" fmla="*/ 0 h 16"/>
              <a:gd name="T16" fmla="*/ 0 w 6"/>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6">
                <a:moveTo>
                  <a:pt x="0" y="4"/>
                </a:moveTo>
                <a:cubicBezTo>
                  <a:pt x="0" y="5"/>
                  <a:pt x="0" y="14"/>
                  <a:pt x="0" y="15"/>
                </a:cubicBezTo>
                <a:cubicBezTo>
                  <a:pt x="0" y="15"/>
                  <a:pt x="1" y="16"/>
                  <a:pt x="1" y="16"/>
                </a:cubicBezTo>
                <a:cubicBezTo>
                  <a:pt x="2" y="16"/>
                  <a:pt x="3" y="15"/>
                  <a:pt x="3" y="15"/>
                </a:cubicBezTo>
                <a:cubicBezTo>
                  <a:pt x="3" y="14"/>
                  <a:pt x="3" y="13"/>
                  <a:pt x="3" y="12"/>
                </a:cubicBezTo>
                <a:cubicBezTo>
                  <a:pt x="1" y="8"/>
                  <a:pt x="1" y="8"/>
                  <a:pt x="1" y="8"/>
                </a:cubicBezTo>
                <a:cubicBezTo>
                  <a:pt x="6" y="0"/>
                  <a:pt x="6" y="0"/>
                  <a:pt x="6" y="0"/>
                </a:cubicBezTo>
                <a:cubicBezTo>
                  <a:pt x="5"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5" name="Freeform 1920"/>
          <p:cNvSpPr>
            <a:spLocks/>
          </p:cNvSpPr>
          <p:nvPr/>
        </p:nvSpPr>
        <p:spPr bwMode="auto">
          <a:xfrm>
            <a:off x="18082113" y="4328456"/>
            <a:ext cx="10582" cy="15873"/>
          </a:xfrm>
          <a:custGeom>
            <a:avLst/>
            <a:gdLst>
              <a:gd name="T0" fmla="*/ 0 w 3"/>
              <a:gd name="T1" fmla="*/ 0 h 5"/>
              <a:gd name="T2" fmla="*/ 0 w 3"/>
              <a:gd name="T3" fmla="*/ 4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1"/>
                  <a:pt x="0" y="3"/>
                  <a:pt x="0" y="4"/>
                </a:cubicBezTo>
                <a:cubicBezTo>
                  <a:pt x="3" y="5"/>
                  <a:pt x="3" y="5"/>
                  <a:pt x="3" y="5"/>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6" name="Freeform 1921"/>
          <p:cNvSpPr>
            <a:spLocks/>
          </p:cNvSpPr>
          <p:nvPr/>
        </p:nvSpPr>
        <p:spPr bwMode="auto">
          <a:xfrm>
            <a:off x="17914126" y="4266288"/>
            <a:ext cx="9259" cy="2646"/>
          </a:xfrm>
          <a:custGeom>
            <a:avLst/>
            <a:gdLst>
              <a:gd name="T0" fmla="*/ 2 w 3"/>
              <a:gd name="T1" fmla="*/ 0 h 1"/>
              <a:gd name="T2" fmla="*/ 0 w 3"/>
              <a:gd name="T3" fmla="*/ 0 h 1"/>
              <a:gd name="T4" fmla="*/ 3 w 3"/>
              <a:gd name="T5" fmla="*/ 1 h 1"/>
              <a:gd name="T6" fmla="*/ 2 w 3"/>
              <a:gd name="T7" fmla="*/ 0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0" y="0"/>
                  <a:pt x="0" y="0"/>
                  <a:pt x="0" y="0"/>
                </a:cubicBezTo>
                <a:cubicBezTo>
                  <a:pt x="3" y="1"/>
                  <a:pt x="3" y="1"/>
                  <a:pt x="3" y="1"/>
                </a:cubicBezTo>
                <a:cubicBezTo>
                  <a:pt x="3" y="1"/>
                  <a:pt x="3" y="0"/>
                  <a:pt x="2" y="0"/>
                </a:cubicBezTo>
                <a:cubicBezTo>
                  <a:pt x="2" y="0"/>
                  <a:pt x="2"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7" name="Freeform 1922"/>
          <p:cNvSpPr>
            <a:spLocks/>
          </p:cNvSpPr>
          <p:nvPr/>
        </p:nvSpPr>
        <p:spPr bwMode="auto">
          <a:xfrm>
            <a:off x="18019945" y="4594325"/>
            <a:ext cx="3968" cy="661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1"/>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8" name="Freeform 1923"/>
          <p:cNvSpPr>
            <a:spLocks/>
          </p:cNvSpPr>
          <p:nvPr/>
        </p:nvSpPr>
        <p:spPr bwMode="auto">
          <a:xfrm>
            <a:off x="17957776" y="4610197"/>
            <a:ext cx="2646" cy="18519"/>
          </a:xfrm>
          <a:custGeom>
            <a:avLst/>
            <a:gdLst>
              <a:gd name="T0" fmla="*/ 0 w 1"/>
              <a:gd name="T1" fmla="*/ 2 h 6"/>
              <a:gd name="T2" fmla="*/ 0 w 1"/>
              <a:gd name="T3" fmla="*/ 6 h 6"/>
              <a:gd name="T4" fmla="*/ 1 w 1"/>
              <a:gd name="T5" fmla="*/ 6 h 6"/>
              <a:gd name="T6" fmla="*/ 1 w 1"/>
              <a:gd name="T7" fmla="*/ 0 h 6"/>
              <a:gd name="T8" fmla="*/ 0 w 1"/>
              <a:gd name="T9" fmla="*/ 2 h 6"/>
            </a:gdLst>
            <a:ahLst/>
            <a:cxnLst>
              <a:cxn ang="0">
                <a:pos x="T0" y="T1"/>
              </a:cxn>
              <a:cxn ang="0">
                <a:pos x="T2" y="T3"/>
              </a:cxn>
              <a:cxn ang="0">
                <a:pos x="T4" y="T5"/>
              </a:cxn>
              <a:cxn ang="0">
                <a:pos x="T6" y="T7"/>
              </a:cxn>
              <a:cxn ang="0">
                <a:pos x="T8" y="T9"/>
              </a:cxn>
            </a:cxnLst>
            <a:rect l="0" t="0" r="r" b="b"/>
            <a:pathLst>
              <a:path w="1" h="6">
                <a:moveTo>
                  <a:pt x="0" y="2"/>
                </a:moveTo>
                <a:cubicBezTo>
                  <a:pt x="0" y="4"/>
                  <a:pt x="0" y="6"/>
                  <a:pt x="0" y="6"/>
                </a:cubicBezTo>
                <a:cubicBezTo>
                  <a:pt x="1" y="6"/>
                  <a:pt x="1" y="6"/>
                  <a:pt x="1" y="6"/>
                </a:cubicBezTo>
                <a:cubicBezTo>
                  <a:pt x="1" y="5"/>
                  <a:pt x="1" y="2"/>
                  <a:pt x="1" y="0"/>
                </a:cubicBezTo>
                <a:lnTo>
                  <a:pt x="0" y="2"/>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49" name="Oval 1924"/>
          <p:cNvSpPr>
            <a:spLocks noChangeArrowheads="1"/>
          </p:cNvSpPr>
          <p:nvPr/>
        </p:nvSpPr>
        <p:spPr bwMode="auto">
          <a:xfrm>
            <a:off x="18010685" y="4507024"/>
            <a:ext cx="22487"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0" name="Freeform 1925"/>
          <p:cNvSpPr>
            <a:spLocks/>
          </p:cNvSpPr>
          <p:nvPr/>
        </p:nvSpPr>
        <p:spPr bwMode="auto">
          <a:xfrm>
            <a:off x="18067563" y="4548030"/>
            <a:ext cx="2646" cy="9259"/>
          </a:xfrm>
          <a:custGeom>
            <a:avLst/>
            <a:gdLst>
              <a:gd name="T0" fmla="*/ 1 w 1"/>
              <a:gd name="T1" fmla="*/ 0 h 3"/>
              <a:gd name="T2" fmla="*/ 0 w 1"/>
              <a:gd name="T3" fmla="*/ 0 h 3"/>
              <a:gd name="T4" fmla="*/ 0 w 1"/>
              <a:gd name="T5" fmla="*/ 3 h 3"/>
              <a:gd name="T6" fmla="*/ 1 w 1"/>
              <a:gd name="T7" fmla="*/ 2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0" y="0"/>
                  <a:pt x="0" y="0"/>
                  <a:pt x="0" y="0"/>
                </a:cubicBezTo>
                <a:cubicBezTo>
                  <a:pt x="0" y="0"/>
                  <a:pt x="0" y="1"/>
                  <a:pt x="0" y="3"/>
                </a:cubicBezTo>
                <a:cubicBezTo>
                  <a:pt x="1" y="2"/>
                  <a:pt x="1" y="2"/>
                  <a:pt x="1" y="2"/>
                </a:cubicBezTo>
                <a:cubicBezTo>
                  <a:pt x="1" y="1"/>
                  <a:pt x="1"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1" name="Freeform 1926"/>
          <p:cNvSpPr>
            <a:spLocks/>
          </p:cNvSpPr>
          <p:nvPr/>
        </p:nvSpPr>
        <p:spPr bwMode="auto">
          <a:xfrm>
            <a:off x="18072854" y="4516283"/>
            <a:ext cx="19841" cy="11905"/>
          </a:xfrm>
          <a:custGeom>
            <a:avLst/>
            <a:gdLst>
              <a:gd name="T0" fmla="*/ 3 w 6"/>
              <a:gd name="T1" fmla="*/ 4 h 4"/>
              <a:gd name="T2" fmla="*/ 6 w 6"/>
              <a:gd name="T3" fmla="*/ 1 h 4"/>
              <a:gd name="T4" fmla="*/ 6 w 6"/>
              <a:gd name="T5" fmla="*/ 0 h 4"/>
              <a:gd name="T6" fmla="*/ 0 w 6"/>
              <a:gd name="T7" fmla="*/ 0 h 4"/>
              <a:gd name="T8" fmla="*/ 0 w 6"/>
              <a:gd name="T9" fmla="*/ 1 h 4"/>
              <a:gd name="T10" fmla="*/ 3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3" y="4"/>
                </a:moveTo>
                <a:cubicBezTo>
                  <a:pt x="5" y="4"/>
                  <a:pt x="6" y="3"/>
                  <a:pt x="6" y="1"/>
                </a:cubicBezTo>
                <a:cubicBezTo>
                  <a:pt x="6" y="1"/>
                  <a:pt x="6" y="0"/>
                  <a:pt x="6" y="0"/>
                </a:cubicBezTo>
                <a:cubicBezTo>
                  <a:pt x="0" y="0"/>
                  <a:pt x="0" y="0"/>
                  <a:pt x="0" y="0"/>
                </a:cubicBezTo>
                <a:cubicBezTo>
                  <a:pt x="0" y="0"/>
                  <a:pt x="0" y="1"/>
                  <a:pt x="0" y="1"/>
                </a:cubicBezTo>
                <a:cubicBezTo>
                  <a:pt x="0" y="3"/>
                  <a:pt x="1" y="4"/>
                  <a:pt x="3"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2" name="Freeform 1927"/>
          <p:cNvSpPr>
            <a:spLocks/>
          </p:cNvSpPr>
          <p:nvPr/>
        </p:nvSpPr>
        <p:spPr bwMode="auto">
          <a:xfrm>
            <a:off x="18070209" y="4612843"/>
            <a:ext cx="2646" cy="22487"/>
          </a:xfrm>
          <a:custGeom>
            <a:avLst/>
            <a:gdLst>
              <a:gd name="T0" fmla="*/ 0 w 1"/>
              <a:gd name="T1" fmla="*/ 0 h 7"/>
              <a:gd name="T2" fmla="*/ 0 w 1"/>
              <a:gd name="T3" fmla="*/ 5 h 7"/>
              <a:gd name="T4" fmla="*/ 0 w 1"/>
              <a:gd name="T5" fmla="*/ 6 h 7"/>
              <a:gd name="T6" fmla="*/ 1 w 1"/>
              <a:gd name="T7" fmla="*/ 7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3"/>
                  <a:pt x="0" y="5"/>
                  <a:pt x="0" y="5"/>
                </a:cubicBezTo>
                <a:cubicBezTo>
                  <a:pt x="0" y="5"/>
                  <a:pt x="0" y="6"/>
                  <a:pt x="0" y="6"/>
                </a:cubicBezTo>
                <a:cubicBezTo>
                  <a:pt x="1" y="7"/>
                  <a:pt x="1" y="7"/>
                  <a:pt x="1" y="7"/>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3" name="Freeform 1928"/>
          <p:cNvSpPr>
            <a:spLocks/>
          </p:cNvSpPr>
          <p:nvPr/>
        </p:nvSpPr>
        <p:spPr bwMode="auto">
          <a:xfrm>
            <a:off x="18058303" y="4532157"/>
            <a:ext cx="37036" cy="34391"/>
          </a:xfrm>
          <a:custGeom>
            <a:avLst/>
            <a:gdLst>
              <a:gd name="T0" fmla="*/ 0 w 12"/>
              <a:gd name="T1" fmla="*/ 4 h 11"/>
              <a:gd name="T2" fmla="*/ 0 w 12"/>
              <a:gd name="T3" fmla="*/ 11 h 11"/>
              <a:gd name="T4" fmla="*/ 3 w 12"/>
              <a:gd name="T5" fmla="*/ 8 h 11"/>
              <a:gd name="T6" fmla="*/ 3 w 12"/>
              <a:gd name="T7" fmla="*/ 5 h 11"/>
              <a:gd name="T8" fmla="*/ 4 w 12"/>
              <a:gd name="T9" fmla="*/ 5 h 11"/>
              <a:gd name="T10" fmla="*/ 4 w 12"/>
              <a:gd name="T11" fmla="*/ 7 h 11"/>
              <a:gd name="T12" fmla="*/ 12 w 12"/>
              <a:gd name="T13" fmla="*/ 0 h 11"/>
              <a:gd name="T14" fmla="*/ 4 w 12"/>
              <a:gd name="T15" fmla="*/ 0 h 11"/>
              <a:gd name="T16" fmla="*/ 0 w 1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0" y="4"/>
                </a:moveTo>
                <a:cubicBezTo>
                  <a:pt x="0" y="5"/>
                  <a:pt x="0" y="8"/>
                  <a:pt x="0" y="11"/>
                </a:cubicBezTo>
                <a:cubicBezTo>
                  <a:pt x="3" y="8"/>
                  <a:pt x="3" y="8"/>
                  <a:pt x="3" y="8"/>
                </a:cubicBezTo>
                <a:cubicBezTo>
                  <a:pt x="3" y="6"/>
                  <a:pt x="3" y="5"/>
                  <a:pt x="3" y="5"/>
                </a:cubicBezTo>
                <a:cubicBezTo>
                  <a:pt x="3" y="5"/>
                  <a:pt x="3" y="5"/>
                  <a:pt x="4" y="5"/>
                </a:cubicBezTo>
                <a:cubicBezTo>
                  <a:pt x="4" y="5"/>
                  <a:pt x="4" y="6"/>
                  <a:pt x="4" y="7"/>
                </a:cubicBezTo>
                <a:cubicBezTo>
                  <a:pt x="12" y="0"/>
                  <a:pt x="12" y="0"/>
                  <a:pt x="12" y="0"/>
                </a:cubicBezTo>
                <a:cubicBezTo>
                  <a:pt x="10"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4" name="Freeform 1929"/>
          <p:cNvSpPr>
            <a:spLocks/>
          </p:cNvSpPr>
          <p:nvPr/>
        </p:nvSpPr>
        <p:spPr bwMode="auto">
          <a:xfrm>
            <a:off x="18058303" y="4566547"/>
            <a:ext cx="2646" cy="15873"/>
          </a:xfrm>
          <a:custGeom>
            <a:avLst/>
            <a:gdLst>
              <a:gd name="T0" fmla="*/ 0 w 1"/>
              <a:gd name="T1" fmla="*/ 4 h 5"/>
              <a:gd name="T2" fmla="*/ 1 w 1"/>
              <a:gd name="T3" fmla="*/ 5 h 5"/>
              <a:gd name="T4" fmla="*/ 0 w 1"/>
              <a:gd name="T5" fmla="*/ 0 h 5"/>
              <a:gd name="T6" fmla="*/ 0 w 1"/>
              <a:gd name="T7" fmla="*/ 4 h 5"/>
            </a:gdLst>
            <a:ahLst/>
            <a:cxnLst>
              <a:cxn ang="0">
                <a:pos x="T0" y="T1"/>
              </a:cxn>
              <a:cxn ang="0">
                <a:pos x="T2" y="T3"/>
              </a:cxn>
              <a:cxn ang="0">
                <a:pos x="T4" y="T5"/>
              </a:cxn>
              <a:cxn ang="0">
                <a:pos x="T6" y="T7"/>
              </a:cxn>
            </a:cxnLst>
            <a:rect l="0" t="0" r="r" b="b"/>
            <a:pathLst>
              <a:path w="1" h="5">
                <a:moveTo>
                  <a:pt x="0" y="4"/>
                </a:moveTo>
                <a:cubicBezTo>
                  <a:pt x="0" y="4"/>
                  <a:pt x="0" y="5"/>
                  <a:pt x="1" y="5"/>
                </a:cubicBezTo>
                <a:cubicBezTo>
                  <a:pt x="0" y="0"/>
                  <a:pt x="0" y="0"/>
                  <a:pt x="0" y="0"/>
                </a:cubicBezTo>
                <a:cubicBezTo>
                  <a:pt x="0" y="2"/>
                  <a:pt x="0" y="3"/>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5" name="Freeform 1930"/>
          <p:cNvSpPr>
            <a:spLocks/>
          </p:cNvSpPr>
          <p:nvPr/>
        </p:nvSpPr>
        <p:spPr bwMode="auto">
          <a:xfrm>
            <a:off x="18023913" y="4479247"/>
            <a:ext cx="9259" cy="18519"/>
          </a:xfrm>
          <a:custGeom>
            <a:avLst/>
            <a:gdLst>
              <a:gd name="T0" fmla="*/ 0 w 3"/>
              <a:gd name="T1" fmla="*/ 4 h 6"/>
              <a:gd name="T2" fmla="*/ 2 w 3"/>
              <a:gd name="T3" fmla="*/ 6 h 6"/>
              <a:gd name="T4" fmla="*/ 3 w 3"/>
              <a:gd name="T5" fmla="*/ 6 h 6"/>
              <a:gd name="T6" fmla="*/ 0 w 3"/>
              <a:gd name="T7" fmla="*/ 0 h 6"/>
              <a:gd name="T8" fmla="*/ 0 w 3"/>
              <a:gd name="T9" fmla="*/ 4 h 6"/>
            </a:gdLst>
            <a:ahLst/>
            <a:cxnLst>
              <a:cxn ang="0">
                <a:pos x="T0" y="T1"/>
              </a:cxn>
              <a:cxn ang="0">
                <a:pos x="T2" y="T3"/>
              </a:cxn>
              <a:cxn ang="0">
                <a:pos x="T4" y="T5"/>
              </a:cxn>
              <a:cxn ang="0">
                <a:pos x="T6" y="T7"/>
              </a:cxn>
              <a:cxn ang="0">
                <a:pos x="T8" y="T9"/>
              </a:cxn>
            </a:cxnLst>
            <a:rect l="0" t="0" r="r" b="b"/>
            <a:pathLst>
              <a:path w="3" h="6">
                <a:moveTo>
                  <a:pt x="0" y="4"/>
                </a:moveTo>
                <a:cubicBezTo>
                  <a:pt x="0" y="5"/>
                  <a:pt x="1" y="6"/>
                  <a:pt x="2" y="6"/>
                </a:cubicBezTo>
                <a:cubicBezTo>
                  <a:pt x="2" y="6"/>
                  <a:pt x="3" y="6"/>
                  <a:pt x="3" y="6"/>
                </a:cubicBezTo>
                <a:cubicBezTo>
                  <a:pt x="0" y="0"/>
                  <a:pt x="0" y="0"/>
                  <a:pt x="0" y="0"/>
                </a:cubicBezTo>
                <a:cubicBezTo>
                  <a:pt x="0" y="2"/>
                  <a:pt x="0" y="4"/>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6" name="Oval 1931"/>
          <p:cNvSpPr>
            <a:spLocks noChangeArrowheads="1"/>
          </p:cNvSpPr>
          <p:nvPr/>
        </p:nvSpPr>
        <p:spPr bwMode="auto">
          <a:xfrm>
            <a:off x="18010685" y="4507024"/>
            <a:ext cx="22487" cy="21164"/>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7" name="Freeform 1932"/>
          <p:cNvSpPr>
            <a:spLocks/>
          </p:cNvSpPr>
          <p:nvPr/>
        </p:nvSpPr>
        <p:spPr bwMode="auto">
          <a:xfrm>
            <a:off x="18008040" y="4463375"/>
            <a:ext cx="11905" cy="34391"/>
          </a:xfrm>
          <a:custGeom>
            <a:avLst/>
            <a:gdLst>
              <a:gd name="T0" fmla="*/ 2 w 4"/>
              <a:gd name="T1" fmla="*/ 11 h 11"/>
              <a:gd name="T2" fmla="*/ 4 w 4"/>
              <a:gd name="T3" fmla="*/ 9 h 11"/>
              <a:gd name="T4" fmla="*/ 4 w 4"/>
              <a:gd name="T5" fmla="*/ 3 h 11"/>
              <a:gd name="T6" fmla="*/ 2 w 4"/>
              <a:gd name="T7" fmla="*/ 0 h 11"/>
              <a:gd name="T8" fmla="*/ 0 w 4"/>
              <a:gd name="T9" fmla="*/ 5 h 11"/>
              <a:gd name="T10" fmla="*/ 0 w 4"/>
              <a:gd name="T11" fmla="*/ 9 h 11"/>
              <a:gd name="T12" fmla="*/ 2 w 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2" y="11"/>
                </a:moveTo>
                <a:cubicBezTo>
                  <a:pt x="3" y="11"/>
                  <a:pt x="4" y="10"/>
                  <a:pt x="4" y="9"/>
                </a:cubicBezTo>
                <a:cubicBezTo>
                  <a:pt x="4" y="9"/>
                  <a:pt x="4" y="6"/>
                  <a:pt x="4" y="3"/>
                </a:cubicBezTo>
                <a:cubicBezTo>
                  <a:pt x="2" y="0"/>
                  <a:pt x="2" y="0"/>
                  <a:pt x="2" y="0"/>
                </a:cubicBezTo>
                <a:cubicBezTo>
                  <a:pt x="0" y="5"/>
                  <a:pt x="0" y="5"/>
                  <a:pt x="0" y="5"/>
                </a:cubicBezTo>
                <a:cubicBezTo>
                  <a:pt x="0" y="7"/>
                  <a:pt x="0" y="9"/>
                  <a:pt x="0" y="9"/>
                </a:cubicBezTo>
                <a:cubicBezTo>
                  <a:pt x="0" y="10"/>
                  <a:pt x="1" y="11"/>
                  <a:pt x="2" y="1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8" name="Freeform 1933"/>
          <p:cNvSpPr>
            <a:spLocks/>
          </p:cNvSpPr>
          <p:nvPr/>
        </p:nvSpPr>
        <p:spPr bwMode="auto">
          <a:xfrm>
            <a:off x="17939258" y="4532156"/>
            <a:ext cx="46296" cy="96560"/>
          </a:xfrm>
          <a:custGeom>
            <a:avLst/>
            <a:gdLst>
              <a:gd name="T0" fmla="*/ 12 w 15"/>
              <a:gd name="T1" fmla="*/ 5 h 31"/>
              <a:gd name="T2" fmla="*/ 12 w 15"/>
              <a:gd name="T3" fmla="*/ 15 h 31"/>
              <a:gd name="T4" fmla="*/ 13 w 15"/>
              <a:gd name="T5" fmla="*/ 16 h 31"/>
              <a:gd name="T6" fmla="*/ 15 w 15"/>
              <a:gd name="T7" fmla="*/ 15 h 31"/>
              <a:gd name="T8" fmla="*/ 15 w 15"/>
              <a:gd name="T9" fmla="*/ 4 h 31"/>
              <a:gd name="T10" fmla="*/ 10 w 15"/>
              <a:gd name="T11" fmla="*/ 0 h 31"/>
              <a:gd name="T12" fmla="*/ 3 w 15"/>
              <a:gd name="T13" fmla="*/ 0 h 31"/>
              <a:gd name="T14" fmla="*/ 0 w 15"/>
              <a:gd name="T15" fmla="*/ 1 h 31"/>
              <a:gd name="T16" fmla="*/ 11 w 15"/>
              <a:gd name="T17" fmla="*/ 11 h 31"/>
              <a:gd name="T18" fmla="*/ 7 w 15"/>
              <a:gd name="T19" fmla="*/ 25 h 31"/>
              <a:gd name="T20" fmla="*/ 7 w 15"/>
              <a:gd name="T21" fmla="*/ 31 h 31"/>
              <a:gd name="T22" fmla="*/ 11 w 15"/>
              <a:gd name="T23" fmla="*/ 28 h 31"/>
              <a:gd name="T24" fmla="*/ 11 w 15"/>
              <a:gd name="T25" fmla="*/ 5 h 31"/>
              <a:gd name="T26" fmla="*/ 12 w 15"/>
              <a:gd name="T2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1">
                <a:moveTo>
                  <a:pt x="12" y="5"/>
                </a:moveTo>
                <a:cubicBezTo>
                  <a:pt x="12" y="5"/>
                  <a:pt x="12" y="14"/>
                  <a:pt x="12" y="15"/>
                </a:cubicBezTo>
                <a:cubicBezTo>
                  <a:pt x="12" y="15"/>
                  <a:pt x="13" y="16"/>
                  <a:pt x="13" y="16"/>
                </a:cubicBezTo>
                <a:cubicBezTo>
                  <a:pt x="14" y="16"/>
                  <a:pt x="15" y="15"/>
                  <a:pt x="15" y="15"/>
                </a:cubicBezTo>
                <a:cubicBezTo>
                  <a:pt x="15" y="14"/>
                  <a:pt x="15" y="6"/>
                  <a:pt x="15" y="4"/>
                </a:cubicBezTo>
                <a:cubicBezTo>
                  <a:pt x="15" y="2"/>
                  <a:pt x="13" y="0"/>
                  <a:pt x="10" y="0"/>
                </a:cubicBezTo>
                <a:cubicBezTo>
                  <a:pt x="9" y="0"/>
                  <a:pt x="4" y="0"/>
                  <a:pt x="3" y="0"/>
                </a:cubicBezTo>
                <a:cubicBezTo>
                  <a:pt x="2" y="0"/>
                  <a:pt x="1" y="0"/>
                  <a:pt x="0" y="1"/>
                </a:cubicBezTo>
                <a:cubicBezTo>
                  <a:pt x="11" y="11"/>
                  <a:pt x="11" y="11"/>
                  <a:pt x="11" y="11"/>
                </a:cubicBezTo>
                <a:cubicBezTo>
                  <a:pt x="7" y="25"/>
                  <a:pt x="7" y="25"/>
                  <a:pt x="7" y="25"/>
                </a:cubicBezTo>
                <a:cubicBezTo>
                  <a:pt x="7" y="27"/>
                  <a:pt x="7" y="30"/>
                  <a:pt x="7" y="31"/>
                </a:cubicBezTo>
                <a:cubicBezTo>
                  <a:pt x="11" y="28"/>
                  <a:pt x="11" y="28"/>
                  <a:pt x="11" y="28"/>
                </a:cubicBezTo>
                <a:cubicBezTo>
                  <a:pt x="11" y="22"/>
                  <a:pt x="11" y="5"/>
                  <a:pt x="11" y="5"/>
                </a:cubicBezTo>
                <a:cubicBezTo>
                  <a:pt x="11" y="5"/>
                  <a:pt x="11" y="5"/>
                  <a:pt x="12"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59" name="Freeform 1934"/>
          <p:cNvSpPr>
            <a:spLocks/>
          </p:cNvSpPr>
          <p:nvPr/>
        </p:nvSpPr>
        <p:spPr bwMode="auto">
          <a:xfrm>
            <a:off x="17992168" y="4532156"/>
            <a:ext cx="59523" cy="75396"/>
          </a:xfrm>
          <a:custGeom>
            <a:avLst/>
            <a:gdLst>
              <a:gd name="T0" fmla="*/ 17 w 19"/>
              <a:gd name="T1" fmla="*/ 20 h 24"/>
              <a:gd name="T2" fmla="*/ 13 w 19"/>
              <a:gd name="T3" fmla="*/ 5 h 24"/>
              <a:gd name="T4" fmla="*/ 14 w 19"/>
              <a:gd name="T5" fmla="*/ 5 h 24"/>
              <a:gd name="T6" fmla="*/ 16 w 19"/>
              <a:gd name="T7" fmla="*/ 14 h 24"/>
              <a:gd name="T8" fmla="*/ 18 w 19"/>
              <a:gd name="T9" fmla="*/ 15 h 24"/>
              <a:gd name="T10" fmla="*/ 19 w 19"/>
              <a:gd name="T11" fmla="*/ 13 h 24"/>
              <a:gd name="T12" fmla="*/ 16 w 19"/>
              <a:gd name="T13" fmla="*/ 3 h 24"/>
              <a:gd name="T14" fmla="*/ 12 w 19"/>
              <a:gd name="T15" fmla="*/ 0 h 24"/>
              <a:gd name="T16" fmla="*/ 7 w 19"/>
              <a:gd name="T17" fmla="*/ 0 h 24"/>
              <a:gd name="T18" fmla="*/ 3 w 19"/>
              <a:gd name="T19" fmla="*/ 3 h 24"/>
              <a:gd name="T20" fmla="*/ 0 w 19"/>
              <a:gd name="T21" fmla="*/ 13 h 24"/>
              <a:gd name="T22" fmla="*/ 1 w 19"/>
              <a:gd name="T23" fmla="*/ 15 h 24"/>
              <a:gd name="T24" fmla="*/ 2 w 19"/>
              <a:gd name="T25" fmla="*/ 14 h 24"/>
              <a:gd name="T26" fmla="*/ 5 w 19"/>
              <a:gd name="T27" fmla="*/ 5 h 24"/>
              <a:gd name="T28" fmla="*/ 6 w 19"/>
              <a:gd name="T29" fmla="*/ 5 h 24"/>
              <a:gd name="T30" fmla="*/ 1 w 19"/>
              <a:gd name="T31" fmla="*/ 20 h 24"/>
              <a:gd name="T32" fmla="*/ 6 w 19"/>
              <a:gd name="T33" fmla="*/ 20 h 24"/>
              <a:gd name="T34" fmla="*/ 6 w 19"/>
              <a:gd name="T35" fmla="*/ 21 h 24"/>
              <a:gd name="T36" fmla="*/ 7 w 19"/>
              <a:gd name="T37" fmla="*/ 20 h 24"/>
              <a:gd name="T38" fmla="*/ 9 w 19"/>
              <a:gd name="T39" fmla="*/ 21 h 24"/>
              <a:gd name="T40" fmla="*/ 9 w 19"/>
              <a:gd name="T41" fmla="*/ 20 h 24"/>
              <a:gd name="T42" fmla="*/ 10 w 19"/>
              <a:gd name="T43" fmla="*/ 20 h 24"/>
              <a:gd name="T44" fmla="*/ 10 w 19"/>
              <a:gd name="T45" fmla="*/ 22 h 24"/>
              <a:gd name="T46" fmla="*/ 13 w 19"/>
              <a:gd name="T47" fmla="*/ 24 h 24"/>
              <a:gd name="T48" fmla="*/ 13 w 19"/>
              <a:gd name="T49" fmla="*/ 20 h 24"/>
              <a:gd name="T50" fmla="*/ 17 w 19"/>
              <a:gd name="T5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7" y="20"/>
                </a:moveTo>
                <a:cubicBezTo>
                  <a:pt x="13" y="5"/>
                  <a:pt x="13" y="5"/>
                  <a:pt x="13" y="5"/>
                </a:cubicBezTo>
                <a:cubicBezTo>
                  <a:pt x="14" y="5"/>
                  <a:pt x="14" y="5"/>
                  <a:pt x="14" y="5"/>
                </a:cubicBezTo>
                <a:cubicBezTo>
                  <a:pt x="14" y="5"/>
                  <a:pt x="16" y="13"/>
                  <a:pt x="16" y="14"/>
                </a:cubicBezTo>
                <a:cubicBezTo>
                  <a:pt x="16" y="14"/>
                  <a:pt x="17" y="15"/>
                  <a:pt x="18" y="15"/>
                </a:cubicBezTo>
                <a:cubicBezTo>
                  <a:pt x="19" y="14"/>
                  <a:pt x="19" y="14"/>
                  <a:pt x="19" y="13"/>
                </a:cubicBezTo>
                <a:cubicBezTo>
                  <a:pt x="19" y="13"/>
                  <a:pt x="17" y="7"/>
                  <a:pt x="16" y="3"/>
                </a:cubicBezTo>
                <a:cubicBezTo>
                  <a:pt x="15" y="2"/>
                  <a:pt x="14" y="0"/>
                  <a:pt x="12" y="0"/>
                </a:cubicBezTo>
                <a:cubicBezTo>
                  <a:pt x="11" y="0"/>
                  <a:pt x="7" y="0"/>
                  <a:pt x="7" y="0"/>
                </a:cubicBezTo>
                <a:cubicBezTo>
                  <a:pt x="5" y="0"/>
                  <a:pt x="3" y="2"/>
                  <a:pt x="3" y="3"/>
                </a:cubicBezTo>
                <a:cubicBezTo>
                  <a:pt x="2" y="7"/>
                  <a:pt x="0" y="13"/>
                  <a:pt x="0" y="13"/>
                </a:cubicBezTo>
                <a:cubicBezTo>
                  <a:pt x="0" y="14"/>
                  <a:pt x="0" y="14"/>
                  <a:pt x="1" y="15"/>
                </a:cubicBezTo>
                <a:cubicBezTo>
                  <a:pt x="2" y="15"/>
                  <a:pt x="2" y="14"/>
                  <a:pt x="2" y="14"/>
                </a:cubicBezTo>
                <a:cubicBezTo>
                  <a:pt x="3" y="13"/>
                  <a:pt x="5" y="5"/>
                  <a:pt x="5" y="5"/>
                </a:cubicBezTo>
                <a:cubicBezTo>
                  <a:pt x="6" y="5"/>
                  <a:pt x="6" y="5"/>
                  <a:pt x="6" y="5"/>
                </a:cubicBezTo>
                <a:cubicBezTo>
                  <a:pt x="1" y="20"/>
                  <a:pt x="1" y="20"/>
                  <a:pt x="1" y="20"/>
                </a:cubicBezTo>
                <a:cubicBezTo>
                  <a:pt x="6" y="20"/>
                  <a:pt x="6" y="20"/>
                  <a:pt x="6" y="20"/>
                </a:cubicBezTo>
                <a:cubicBezTo>
                  <a:pt x="6" y="20"/>
                  <a:pt x="6" y="21"/>
                  <a:pt x="6" y="21"/>
                </a:cubicBezTo>
                <a:cubicBezTo>
                  <a:pt x="7" y="20"/>
                  <a:pt x="7" y="20"/>
                  <a:pt x="7" y="20"/>
                </a:cubicBezTo>
                <a:cubicBezTo>
                  <a:pt x="9" y="21"/>
                  <a:pt x="9" y="21"/>
                  <a:pt x="9" y="21"/>
                </a:cubicBezTo>
                <a:cubicBezTo>
                  <a:pt x="9" y="21"/>
                  <a:pt x="9" y="20"/>
                  <a:pt x="9" y="20"/>
                </a:cubicBezTo>
                <a:cubicBezTo>
                  <a:pt x="10" y="20"/>
                  <a:pt x="10" y="20"/>
                  <a:pt x="10" y="20"/>
                </a:cubicBezTo>
                <a:cubicBezTo>
                  <a:pt x="10" y="20"/>
                  <a:pt x="10" y="21"/>
                  <a:pt x="10" y="22"/>
                </a:cubicBezTo>
                <a:cubicBezTo>
                  <a:pt x="13" y="24"/>
                  <a:pt x="13" y="24"/>
                  <a:pt x="13" y="24"/>
                </a:cubicBezTo>
                <a:cubicBezTo>
                  <a:pt x="13" y="23"/>
                  <a:pt x="13" y="21"/>
                  <a:pt x="13" y="20"/>
                </a:cubicBezTo>
                <a:cubicBezTo>
                  <a:pt x="17" y="20"/>
                  <a:pt x="17" y="20"/>
                  <a:pt x="17"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0" name="Freeform 1935"/>
          <p:cNvSpPr>
            <a:spLocks/>
          </p:cNvSpPr>
          <p:nvPr/>
        </p:nvSpPr>
        <p:spPr bwMode="auto">
          <a:xfrm>
            <a:off x="17953809" y="4616811"/>
            <a:ext cx="3968" cy="15873"/>
          </a:xfrm>
          <a:custGeom>
            <a:avLst/>
            <a:gdLst>
              <a:gd name="T0" fmla="*/ 0 w 1"/>
              <a:gd name="T1" fmla="*/ 5 h 5"/>
              <a:gd name="T2" fmla="*/ 1 w 1"/>
              <a:gd name="T3" fmla="*/ 4 h 5"/>
              <a:gd name="T4" fmla="*/ 1 w 1"/>
              <a:gd name="T5" fmla="*/ 0 h 5"/>
              <a:gd name="T6" fmla="*/ 0 w 1"/>
              <a:gd name="T7" fmla="*/ 5 h 5"/>
            </a:gdLst>
            <a:ahLst/>
            <a:cxnLst>
              <a:cxn ang="0">
                <a:pos x="T0" y="T1"/>
              </a:cxn>
              <a:cxn ang="0">
                <a:pos x="T2" y="T3"/>
              </a:cxn>
              <a:cxn ang="0">
                <a:pos x="T4" y="T5"/>
              </a:cxn>
              <a:cxn ang="0">
                <a:pos x="T6" y="T7"/>
              </a:cxn>
            </a:cxnLst>
            <a:rect l="0" t="0" r="r" b="b"/>
            <a:pathLst>
              <a:path w="1" h="5">
                <a:moveTo>
                  <a:pt x="0" y="5"/>
                </a:moveTo>
                <a:cubicBezTo>
                  <a:pt x="1" y="4"/>
                  <a:pt x="1" y="4"/>
                  <a:pt x="1" y="4"/>
                </a:cubicBezTo>
                <a:cubicBezTo>
                  <a:pt x="1" y="4"/>
                  <a:pt x="1" y="2"/>
                  <a:pt x="1" y="0"/>
                </a:cubicBezTo>
                <a:lnTo>
                  <a:pt x="0" y="5"/>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1" name="Freeform 1936"/>
          <p:cNvSpPr>
            <a:spLocks/>
          </p:cNvSpPr>
          <p:nvPr/>
        </p:nvSpPr>
        <p:spPr bwMode="auto">
          <a:xfrm>
            <a:off x="17948518" y="4516283"/>
            <a:ext cx="21164" cy="11905"/>
          </a:xfrm>
          <a:custGeom>
            <a:avLst/>
            <a:gdLst>
              <a:gd name="T0" fmla="*/ 4 w 7"/>
              <a:gd name="T1" fmla="*/ 4 h 4"/>
              <a:gd name="T2" fmla="*/ 7 w 7"/>
              <a:gd name="T3" fmla="*/ 1 h 4"/>
              <a:gd name="T4" fmla="*/ 7 w 7"/>
              <a:gd name="T5" fmla="*/ 0 h 4"/>
              <a:gd name="T6" fmla="*/ 1 w 7"/>
              <a:gd name="T7" fmla="*/ 0 h 4"/>
              <a:gd name="T8" fmla="*/ 0 w 7"/>
              <a:gd name="T9" fmla="*/ 1 h 4"/>
              <a:gd name="T10" fmla="*/ 4 w 7"/>
              <a:gd name="T11" fmla="*/ 4 h 4"/>
            </a:gdLst>
            <a:ahLst/>
            <a:cxnLst>
              <a:cxn ang="0">
                <a:pos x="T0" y="T1"/>
              </a:cxn>
              <a:cxn ang="0">
                <a:pos x="T2" y="T3"/>
              </a:cxn>
              <a:cxn ang="0">
                <a:pos x="T4" y="T5"/>
              </a:cxn>
              <a:cxn ang="0">
                <a:pos x="T6" y="T7"/>
              </a:cxn>
              <a:cxn ang="0">
                <a:pos x="T8" y="T9"/>
              </a:cxn>
              <a:cxn ang="0">
                <a:pos x="T10" y="T11"/>
              </a:cxn>
            </a:cxnLst>
            <a:rect l="0" t="0" r="r" b="b"/>
            <a:pathLst>
              <a:path w="7" h="4">
                <a:moveTo>
                  <a:pt x="4" y="4"/>
                </a:moveTo>
                <a:cubicBezTo>
                  <a:pt x="6" y="4"/>
                  <a:pt x="7" y="3"/>
                  <a:pt x="7" y="1"/>
                </a:cubicBezTo>
                <a:cubicBezTo>
                  <a:pt x="7" y="1"/>
                  <a:pt x="7" y="0"/>
                  <a:pt x="7" y="0"/>
                </a:cubicBezTo>
                <a:cubicBezTo>
                  <a:pt x="1" y="0"/>
                  <a:pt x="1" y="0"/>
                  <a:pt x="1" y="0"/>
                </a:cubicBezTo>
                <a:cubicBezTo>
                  <a:pt x="0" y="0"/>
                  <a:pt x="0" y="1"/>
                  <a:pt x="0" y="1"/>
                </a:cubicBezTo>
                <a:cubicBezTo>
                  <a:pt x="0" y="3"/>
                  <a:pt x="2" y="4"/>
                  <a:pt x="4"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2" name="Freeform 1937"/>
          <p:cNvSpPr>
            <a:spLocks/>
          </p:cNvSpPr>
          <p:nvPr/>
        </p:nvSpPr>
        <p:spPr bwMode="auto">
          <a:xfrm>
            <a:off x="17763335" y="4825803"/>
            <a:ext cx="2646" cy="9259"/>
          </a:xfrm>
          <a:custGeom>
            <a:avLst/>
            <a:gdLst>
              <a:gd name="T0" fmla="*/ 0 w 1"/>
              <a:gd name="T1" fmla="*/ 0 h 3"/>
              <a:gd name="T2" fmla="*/ 0 w 1"/>
              <a:gd name="T3" fmla="*/ 3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3"/>
                </a:cubicBezTo>
                <a:cubicBezTo>
                  <a:pt x="1" y="3"/>
                  <a:pt x="1" y="3"/>
                  <a:pt x="1" y="3"/>
                </a:cubicBezTo>
                <a:cubicBezTo>
                  <a:pt x="1" y="1"/>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3" name="Freeform 1938"/>
          <p:cNvSpPr>
            <a:spLocks/>
          </p:cNvSpPr>
          <p:nvPr/>
        </p:nvSpPr>
        <p:spPr bwMode="auto">
          <a:xfrm>
            <a:off x="17791112" y="4825802"/>
            <a:ext cx="3968" cy="3968"/>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1"/>
                  <a:pt x="1" y="1"/>
                </a:cubicBezTo>
                <a:cubicBezTo>
                  <a:pt x="1" y="0"/>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4" name="Oval 1939"/>
          <p:cNvSpPr>
            <a:spLocks noChangeArrowheads="1"/>
          </p:cNvSpPr>
          <p:nvPr/>
        </p:nvSpPr>
        <p:spPr bwMode="auto">
          <a:xfrm>
            <a:off x="17829472" y="4784797"/>
            <a:ext cx="21164" cy="2248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5" name="Freeform 1940"/>
          <p:cNvSpPr>
            <a:spLocks/>
          </p:cNvSpPr>
          <p:nvPr/>
        </p:nvSpPr>
        <p:spPr bwMode="auto">
          <a:xfrm>
            <a:off x="17744817" y="4719983"/>
            <a:ext cx="21164" cy="43651"/>
          </a:xfrm>
          <a:custGeom>
            <a:avLst/>
            <a:gdLst>
              <a:gd name="T0" fmla="*/ 3 w 7"/>
              <a:gd name="T1" fmla="*/ 4 h 14"/>
              <a:gd name="T2" fmla="*/ 4 w 7"/>
              <a:gd name="T3" fmla="*/ 2 h 14"/>
              <a:gd name="T4" fmla="*/ 0 w 7"/>
              <a:gd name="T5" fmla="*/ 0 h 14"/>
              <a:gd name="T6" fmla="*/ 7 w 7"/>
              <a:gd name="T7" fmla="*/ 14 h 14"/>
              <a:gd name="T8" fmla="*/ 7 w 7"/>
              <a:gd name="T9" fmla="*/ 4 h 14"/>
              <a:gd name="T10" fmla="*/ 3 w 7"/>
              <a:gd name="T11" fmla="*/ 4 h 14"/>
            </a:gdLst>
            <a:ahLst/>
            <a:cxnLst>
              <a:cxn ang="0">
                <a:pos x="T0" y="T1"/>
              </a:cxn>
              <a:cxn ang="0">
                <a:pos x="T2" y="T3"/>
              </a:cxn>
              <a:cxn ang="0">
                <a:pos x="T4" y="T5"/>
              </a:cxn>
              <a:cxn ang="0">
                <a:pos x="T6" y="T7"/>
              </a:cxn>
              <a:cxn ang="0">
                <a:pos x="T8" y="T9"/>
              </a:cxn>
              <a:cxn ang="0">
                <a:pos x="T10" y="T11"/>
              </a:cxn>
            </a:cxnLst>
            <a:rect l="0" t="0" r="r" b="b"/>
            <a:pathLst>
              <a:path w="7" h="14">
                <a:moveTo>
                  <a:pt x="3" y="4"/>
                </a:moveTo>
                <a:cubicBezTo>
                  <a:pt x="3" y="4"/>
                  <a:pt x="3" y="4"/>
                  <a:pt x="4" y="2"/>
                </a:cubicBezTo>
                <a:cubicBezTo>
                  <a:pt x="0" y="0"/>
                  <a:pt x="0" y="0"/>
                  <a:pt x="0" y="0"/>
                </a:cubicBezTo>
                <a:cubicBezTo>
                  <a:pt x="7" y="14"/>
                  <a:pt x="7" y="14"/>
                  <a:pt x="7" y="14"/>
                </a:cubicBezTo>
                <a:cubicBezTo>
                  <a:pt x="7" y="12"/>
                  <a:pt x="7" y="8"/>
                  <a:pt x="7" y="4"/>
                </a:cubicBezTo>
                <a:cubicBezTo>
                  <a:pt x="7" y="4"/>
                  <a:pt x="7" y="4"/>
                  <a:pt x="3"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6" name="Freeform 1941"/>
          <p:cNvSpPr>
            <a:spLocks/>
          </p:cNvSpPr>
          <p:nvPr/>
        </p:nvSpPr>
        <p:spPr bwMode="auto">
          <a:xfrm>
            <a:off x="17742171" y="4820511"/>
            <a:ext cx="11905" cy="18519"/>
          </a:xfrm>
          <a:custGeom>
            <a:avLst/>
            <a:gdLst>
              <a:gd name="T0" fmla="*/ 4 w 4"/>
              <a:gd name="T1" fmla="*/ 0 h 6"/>
              <a:gd name="T2" fmla="*/ 0 w 4"/>
              <a:gd name="T3" fmla="*/ 5 h 6"/>
              <a:gd name="T4" fmla="*/ 1 w 4"/>
              <a:gd name="T5" fmla="*/ 6 h 6"/>
              <a:gd name="T6" fmla="*/ 4 w 4"/>
              <a:gd name="T7" fmla="*/ 6 h 6"/>
              <a:gd name="T8" fmla="*/ 4 w 4"/>
              <a:gd name="T9" fmla="*/ 1 h 6"/>
              <a:gd name="T10" fmla="*/ 4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4" y="0"/>
                </a:moveTo>
                <a:cubicBezTo>
                  <a:pt x="0" y="5"/>
                  <a:pt x="0" y="5"/>
                  <a:pt x="0" y="5"/>
                </a:cubicBezTo>
                <a:cubicBezTo>
                  <a:pt x="1" y="6"/>
                  <a:pt x="1" y="6"/>
                  <a:pt x="1" y="6"/>
                </a:cubicBezTo>
                <a:cubicBezTo>
                  <a:pt x="4" y="6"/>
                  <a:pt x="4" y="6"/>
                  <a:pt x="4" y="6"/>
                </a:cubicBezTo>
                <a:cubicBezTo>
                  <a:pt x="4" y="4"/>
                  <a:pt x="4" y="1"/>
                  <a:pt x="4" y="1"/>
                </a:cubicBezTo>
                <a:cubicBezTo>
                  <a:pt x="4" y="1"/>
                  <a:pt x="4" y="0"/>
                  <a:pt x="4"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7" name="Freeform 1942"/>
          <p:cNvSpPr>
            <a:spLocks/>
          </p:cNvSpPr>
          <p:nvPr/>
        </p:nvSpPr>
        <p:spPr bwMode="auto">
          <a:xfrm>
            <a:off x="17822858" y="4823156"/>
            <a:ext cx="6614" cy="21164"/>
          </a:xfrm>
          <a:custGeom>
            <a:avLst/>
            <a:gdLst>
              <a:gd name="T0" fmla="*/ 2 w 2"/>
              <a:gd name="T1" fmla="*/ 0 h 7"/>
              <a:gd name="T2" fmla="*/ 0 w 2"/>
              <a:gd name="T3" fmla="*/ 6 h 7"/>
              <a:gd name="T4" fmla="*/ 0 w 2"/>
              <a:gd name="T5" fmla="*/ 7 h 7"/>
              <a:gd name="T6" fmla="*/ 2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2" y="0"/>
                  <a:pt x="0" y="4"/>
                  <a:pt x="0" y="6"/>
                </a:cubicBezTo>
                <a:cubicBezTo>
                  <a:pt x="0" y="7"/>
                  <a:pt x="0" y="7"/>
                  <a:pt x="0" y="7"/>
                </a:cubicBezTo>
                <a:cubicBezTo>
                  <a:pt x="1" y="5"/>
                  <a:pt x="1" y="3"/>
                  <a:pt x="2" y="0"/>
                </a:cubicBezTo>
                <a:cubicBezTo>
                  <a:pt x="2" y="0"/>
                  <a:pt x="2"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8" name="Freeform 1943"/>
          <p:cNvSpPr>
            <a:spLocks/>
          </p:cNvSpPr>
          <p:nvPr/>
        </p:nvSpPr>
        <p:spPr bwMode="auto">
          <a:xfrm>
            <a:off x="17850636" y="4873421"/>
            <a:ext cx="3968" cy="9259"/>
          </a:xfrm>
          <a:custGeom>
            <a:avLst/>
            <a:gdLst>
              <a:gd name="T0" fmla="*/ 0 w 1"/>
              <a:gd name="T1" fmla="*/ 3 h 3"/>
              <a:gd name="T2" fmla="*/ 0 w 1"/>
              <a:gd name="T3" fmla="*/ 3 h 3"/>
              <a:gd name="T4" fmla="*/ 1 w 1"/>
              <a:gd name="T5" fmla="*/ 0 h 3"/>
              <a:gd name="T6" fmla="*/ 0 w 1"/>
              <a:gd name="T7" fmla="*/ 0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0" y="3"/>
                  <a:pt x="0" y="3"/>
                </a:cubicBezTo>
                <a:cubicBezTo>
                  <a:pt x="1" y="0"/>
                  <a:pt x="1" y="0"/>
                  <a:pt x="1" y="0"/>
                </a:cubicBezTo>
                <a:cubicBezTo>
                  <a:pt x="0" y="0"/>
                  <a:pt x="0" y="0"/>
                  <a:pt x="0" y="0"/>
                </a:cubicBezTo>
                <a:cubicBezTo>
                  <a:pt x="0" y="1"/>
                  <a:pt x="0" y="2"/>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69" name="Freeform 1944"/>
          <p:cNvSpPr>
            <a:spLocks/>
          </p:cNvSpPr>
          <p:nvPr/>
        </p:nvSpPr>
        <p:spPr bwMode="auto">
          <a:xfrm>
            <a:off x="17850636" y="4823157"/>
            <a:ext cx="6614" cy="15873"/>
          </a:xfrm>
          <a:custGeom>
            <a:avLst/>
            <a:gdLst>
              <a:gd name="T0" fmla="*/ 1 w 2"/>
              <a:gd name="T1" fmla="*/ 0 h 5"/>
              <a:gd name="T2" fmla="*/ 0 w 2"/>
              <a:gd name="T3" fmla="*/ 0 h 5"/>
              <a:gd name="T4" fmla="*/ 2 w 2"/>
              <a:gd name="T5" fmla="*/ 5 h 5"/>
              <a:gd name="T6" fmla="*/ 2 w 2"/>
              <a:gd name="T7" fmla="*/ 3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1" y="0"/>
                  <a:pt x="0" y="0"/>
                </a:cubicBezTo>
                <a:cubicBezTo>
                  <a:pt x="0" y="0"/>
                  <a:pt x="0" y="0"/>
                  <a:pt x="2" y="5"/>
                </a:cubicBezTo>
                <a:cubicBezTo>
                  <a:pt x="2" y="3"/>
                  <a:pt x="2" y="3"/>
                  <a:pt x="2" y="3"/>
                </a:cubicBezTo>
                <a:cubicBezTo>
                  <a:pt x="1" y="1"/>
                  <a:pt x="1"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0" name="Freeform 1945"/>
          <p:cNvSpPr>
            <a:spLocks/>
          </p:cNvSpPr>
          <p:nvPr/>
        </p:nvSpPr>
        <p:spPr bwMode="auto">
          <a:xfrm>
            <a:off x="17825504" y="4701465"/>
            <a:ext cx="29100" cy="71428"/>
          </a:xfrm>
          <a:custGeom>
            <a:avLst/>
            <a:gdLst>
              <a:gd name="T0" fmla="*/ 2 w 9"/>
              <a:gd name="T1" fmla="*/ 23 h 23"/>
              <a:gd name="T2" fmla="*/ 4 w 9"/>
              <a:gd name="T3" fmla="*/ 21 h 23"/>
              <a:gd name="T4" fmla="*/ 4 w 9"/>
              <a:gd name="T5" fmla="*/ 6 h 23"/>
              <a:gd name="T6" fmla="*/ 5 w 9"/>
              <a:gd name="T7" fmla="*/ 6 h 23"/>
              <a:gd name="T8" fmla="*/ 5 w 9"/>
              <a:gd name="T9" fmla="*/ 21 h 23"/>
              <a:gd name="T10" fmla="*/ 7 w 9"/>
              <a:gd name="T11" fmla="*/ 23 h 23"/>
              <a:gd name="T12" fmla="*/ 9 w 9"/>
              <a:gd name="T13" fmla="*/ 21 h 23"/>
              <a:gd name="T14" fmla="*/ 9 w 9"/>
              <a:gd name="T15" fmla="*/ 6 h 23"/>
              <a:gd name="T16" fmla="*/ 8 w 9"/>
              <a:gd name="T17" fmla="*/ 0 h 23"/>
              <a:gd name="T18" fmla="*/ 0 w 9"/>
              <a:gd name="T19" fmla="*/ 8 h 23"/>
              <a:gd name="T20" fmla="*/ 0 w 9"/>
              <a:gd name="T21" fmla="*/ 21 h 23"/>
              <a:gd name="T22" fmla="*/ 2 w 9"/>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2" y="23"/>
                </a:moveTo>
                <a:cubicBezTo>
                  <a:pt x="3" y="23"/>
                  <a:pt x="4" y="22"/>
                  <a:pt x="4" y="21"/>
                </a:cubicBezTo>
                <a:cubicBezTo>
                  <a:pt x="4" y="20"/>
                  <a:pt x="4" y="6"/>
                  <a:pt x="4" y="6"/>
                </a:cubicBezTo>
                <a:cubicBezTo>
                  <a:pt x="4" y="6"/>
                  <a:pt x="4" y="6"/>
                  <a:pt x="5" y="6"/>
                </a:cubicBezTo>
                <a:cubicBezTo>
                  <a:pt x="5" y="6"/>
                  <a:pt x="5" y="20"/>
                  <a:pt x="5" y="21"/>
                </a:cubicBezTo>
                <a:cubicBezTo>
                  <a:pt x="5" y="22"/>
                  <a:pt x="6" y="23"/>
                  <a:pt x="7" y="23"/>
                </a:cubicBezTo>
                <a:cubicBezTo>
                  <a:pt x="8" y="23"/>
                  <a:pt x="9" y="22"/>
                  <a:pt x="9" y="21"/>
                </a:cubicBezTo>
                <a:cubicBezTo>
                  <a:pt x="9" y="21"/>
                  <a:pt x="9" y="13"/>
                  <a:pt x="9" y="6"/>
                </a:cubicBezTo>
                <a:cubicBezTo>
                  <a:pt x="8" y="0"/>
                  <a:pt x="8" y="0"/>
                  <a:pt x="8" y="0"/>
                </a:cubicBezTo>
                <a:cubicBezTo>
                  <a:pt x="0" y="8"/>
                  <a:pt x="0" y="8"/>
                  <a:pt x="0" y="8"/>
                </a:cubicBezTo>
                <a:cubicBezTo>
                  <a:pt x="0" y="14"/>
                  <a:pt x="0" y="21"/>
                  <a:pt x="0" y="21"/>
                </a:cubicBezTo>
                <a:cubicBezTo>
                  <a:pt x="0" y="22"/>
                  <a:pt x="1" y="23"/>
                  <a:pt x="2" y="2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1" name="Freeform 1946"/>
          <p:cNvSpPr>
            <a:spLocks/>
          </p:cNvSpPr>
          <p:nvPr/>
        </p:nvSpPr>
        <p:spPr bwMode="auto">
          <a:xfrm>
            <a:off x="17779208" y="4731890"/>
            <a:ext cx="11905" cy="41005"/>
          </a:xfrm>
          <a:custGeom>
            <a:avLst/>
            <a:gdLst>
              <a:gd name="T0" fmla="*/ 0 w 4"/>
              <a:gd name="T1" fmla="*/ 12 h 13"/>
              <a:gd name="T2" fmla="*/ 2 w 4"/>
              <a:gd name="T3" fmla="*/ 13 h 13"/>
              <a:gd name="T4" fmla="*/ 4 w 4"/>
              <a:gd name="T5" fmla="*/ 12 h 13"/>
              <a:gd name="T6" fmla="*/ 4 w 4"/>
              <a:gd name="T7" fmla="*/ 1 h 13"/>
              <a:gd name="T8" fmla="*/ 0 w 4"/>
              <a:gd name="T9" fmla="*/ 0 h 13"/>
              <a:gd name="T10" fmla="*/ 0 w 4"/>
              <a:gd name="T11" fmla="*/ 12 h 13"/>
            </a:gdLst>
            <a:ahLst/>
            <a:cxnLst>
              <a:cxn ang="0">
                <a:pos x="T0" y="T1"/>
              </a:cxn>
              <a:cxn ang="0">
                <a:pos x="T2" y="T3"/>
              </a:cxn>
              <a:cxn ang="0">
                <a:pos x="T4" y="T5"/>
              </a:cxn>
              <a:cxn ang="0">
                <a:pos x="T6" y="T7"/>
              </a:cxn>
              <a:cxn ang="0">
                <a:pos x="T8" y="T9"/>
              </a:cxn>
              <a:cxn ang="0">
                <a:pos x="T10" y="T11"/>
              </a:cxn>
            </a:cxnLst>
            <a:rect l="0" t="0" r="r" b="b"/>
            <a:pathLst>
              <a:path w="4" h="13">
                <a:moveTo>
                  <a:pt x="0" y="12"/>
                </a:moveTo>
                <a:cubicBezTo>
                  <a:pt x="0" y="13"/>
                  <a:pt x="1" y="13"/>
                  <a:pt x="2" y="13"/>
                </a:cubicBezTo>
                <a:cubicBezTo>
                  <a:pt x="3" y="13"/>
                  <a:pt x="4" y="13"/>
                  <a:pt x="4" y="12"/>
                </a:cubicBezTo>
                <a:cubicBezTo>
                  <a:pt x="4" y="11"/>
                  <a:pt x="4" y="6"/>
                  <a:pt x="4" y="1"/>
                </a:cubicBezTo>
                <a:cubicBezTo>
                  <a:pt x="0" y="0"/>
                  <a:pt x="0" y="0"/>
                  <a:pt x="0" y="0"/>
                </a:cubicBezTo>
                <a:cubicBezTo>
                  <a:pt x="0" y="1"/>
                  <a:pt x="0" y="11"/>
                  <a:pt x="0" y="12"/>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2" name="Freeform 1947"/>
          <p:cNvSpPr>
            <a:spLocks/>
          </p:cNvSpPr>
          <p:nvPr/>
        </p:nvSpPr>
        <p:spPr bwMode="auto">
          <a:xfrm>
            <a:off x="17891639" y="4770248"/>
            <a:ext cx="6614" cy="2646"/>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1"/>
                  <a:pt x="2" y="1"/>
                </a:cubicBezTo>
                <a:cubicBezTo>
                  <a:pt x="0" y="0"/>
                  <a:pt x="0" y="0"/>
                  <a:pt x="0" y="0"/>
                </a:cubicBezTo>
                <a:cubicBezTo>
                  <a:pt x="0" y="1"/>
                  <a:pt x="1" y="1"/>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3" name="Freeform 1948"/>
          <p:cNvSpPr>
            <a:spLocks/>
          </p:cNvSpPr>
          <p:nvPr/>
        </p:nvSpPr>
        <p:spPr bwMode="auto">
          <a:xfrm>
            <a:off x="17891639" y="4784798"/>
            <a:ext cx="18519" cy="13228"/>
          </a:xfrm>
          <a:custGeom>
            <a:avLst/>
            <a:gdLst>
              <a:gd name="T0" fmla="*/ 3 w 6"/>
              <a:gd name="T1" fmla="*/ 0 h 4"/>
              <a:gd name="T2" fmla="*/ 0 w 6"/>
              <a:gd name="T3" fmla="*/ 3 h 4"/>
              <a:gd name="T4" fmla="*/ 0 w 6"/>
              <a:gd name="T5" fmla="*/ 4 h 4"/>
              <a:gd name="T6" fmla="*/ 6 w 6"/>
              <a:gd name="T7" fmla="*/ 1 h 4"/>
              <a:gd name="T8" fmla="*/ 3 w 6"/>
              <a:gd name="T9" fmla="*/ 0 h 4"/>
            </a:gdLst>
            <a:ahLst/>
            <a:cxnLst>
              <a:cxn ang="0">
                <a:pos x="T0" y="T1"/>
              </a:cxn>
              <a:cxn ang="0">
                <a:pos x="T2" y="T3"/>
              </a:cxn>
              <a:cxn ang="0">
                <a:pos x="T4" y="T5"/>
              </a:cxn>
              <a:cxn ang="0">
                <a:pos x="T6" y="T7"/>
              </a:cxn>
              <a:cxn ang="0">
                <a:pos x="T8" y="T9"/>
              </a:cxn>
            </a:cxnLst>
            <a:rect l="0" t="0" r="r" b="b"/>
            <a:pathLst>
              <a:path w="6" h="4">
                <a:moveTo>
                  <a:pt x="3" y="0"/>
                </a:moveTo>
                <a:cubicBezTo>
                  <a:pt x="1" y="0"/>
                  <a:pt x="0" y="1"/>
                  <a:pt x="0" y="3"/>
                </a:cubicBezTo>
                <a:cubicBezTo>
                  <a:pt x="0" y="3"/>
                  <a:pt x="0" y="4"/>
                  <a:pt x="0" y="4"/>
                </a:cubicBezTo>
                <a:cubicBezTo>
                  <a:pt x="6" y="1"/>
                  <a:pt x="6" y="1"/>
                  <a:pt x="6" y="1"/>
                </a:cubicBezTo>
                <a:cubicBezTo>
                  <a:pt x="5" y="0"/>
                  <a:pt x="4" y="0"/>
                  <a:pt x="3"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4" name="Freeform 1949"/>
          <p:cNvSpPr>
            <a:spLocks/>
          </p:cNvSpPr>
          <p:nvPr/>
        </p:nvSpPr>
        <p:spPr bwMode="auto">
          <a:xfrm>
            <a:off x="17738203" y="4835062"/>
            <a:ext cx="6614" cy="6614"/>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2" y="1"/>
                  <a:pt x="2" y="1"/>
                  <a:pt x="2" y="1"/>
                </a:cubicBezTo>
                <a:cubicBezTo>
                  <a:pt x="2" y="1"/>
                  <a:pt x="2" y="1"/>
                  <a:pt x="1" y="0"/>
                </a:cubicBezTo>
                <a:lnTo>
                  <a:pt x="0" y="2"/>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5" name="Oval 1950"/>
          <p:cNvSpPr>
            <a:spLocks noChangeArrowheads="1"/>
          </p:cNvSpPr>
          <p:nvPr/>
        </p:nvSpPr>
        <p:spPr bwMode="auto">
          <a:xfrm>
            <a:off x="17829472" y="4784797"/>
            <a:ext cx="21164" cy="2248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6" name="Freeform 1951"/>
          <p:cNvSpPr>
            <a:spLocks/>
          </p:cNvSpPr>
          <p:nvPr/>
        </p:nvSpPr>
        <p:spPr bwMode="auto">
          <a:xfrm>
            <a:off x="17816245" y="4809930"/>
            <a:ext cx="41005" cy="72750"/>
          </a:xfrm>
          <a:custGeom>
            <a:avLst/>
            <a:gdLst>
              <a:gd name="T0" fmla="*/ 12 w 13"/>
              <a:gd name="T1" fmla="*/ 4 h 23"/>
              <a:gd name="T2" fmla="*/ 13 w 13"/>
              <a:gd name="T3" fmla="*/ 7 h 23"/>
              <a:gd name="T4" fmla="*/ 13 w 13"/>
              <a:gd name="T5" fmla="*/ 1 h 23"/>
              <a:gd name="T6" fmla="*/ 10 w 13"/>
              <a:gd name="T7" fmla="*/ 0 h 23"/>
              <a:gd name="T8" fmla="*/ 5 w 13"/>
              <a:gd name="T9" fmla="*/ 0 h 23"/>
              <a:gd name="T10" fmla="*/ 1 w 13"/>
              <a:gd name="T11" fmla="*/ 3 h 23"/>
              <a:gd name="T12" fmla="*/ 0 w 13"/>
              <a:gd name="T13" fmla="*/ 8 h 23"/>
              <a:gd name="T14" fmla="*/ 2 w 13"/>
              <a:gd name="T15" fmla="*/ 10 h 23"/>
              <a:gd name="T16" fmla="*/ 4 w 13"/>
              <a:gd name="T17" fmla="*/ 4 h 23"/>
              <a:gd name="T18" fmla="*/ 4 w 13"/>
              <a:gd name="T19" fmla="*/ 4 h 23"/>
              <a:gd name="T20" fmla="*/ 2 w 13"/>
              <a:gd name="T21" fmla="*/ 11 h 23"/>
              <a:gd name="T22" fmla="*/ 11 w 13"/>
              <a:gd name="T23" fmla="*/ 23 h 23"/>
              <a:gd name="T24" fmla="*/ 11 w 13"/>
              <a:gd name="T25" fmla="*/ 20 h 23"/>
              <a:gd name="T26" fmla="*/ 12 w 13"/>
              <a:gd name="T27" fmla="*/ 20 h 23"/>
              <a:gd name="T28" fmla="*/ 13 w 13"/>
              <a:gd name="T29" fmla="*/ 9 h 23"/>
              <a:gd name="T30" fmla="*/ 11 w 13"/>
              <a:gd name="T31" fmla="*/ 4 h 23"/>
              <a:gd name="T32" fmla="*/ 12 w 13"/>
              <a:gd name="T3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3">
                <a:moveTo>
                  <a:pt x="12" y="4"/>
                </a:moveTo>
                <a:cubicBezTo>
                  <a:pt x="12" y="4"/>
                  <a:pt x="12" y="5"/>
                  <a:pt x="13" y="7"/>
                </a:cubicBezTo>
                <a:cubicBezTo>
                  <a:pt x="13" y="1"/>
                  <a:pt x="13" y="1"/>
                  <a:pt x="13" y="1"/>
                </a:cubicBezTo>
                <a:cubicBezTo>
                  <a:pt x="12" y="0"/>
                  <a:pt x="11" y="0"/>
                  <a:pt x="10" y="0"/>
                </a:cubicBezTo>
                <a:cubicBezTo>
                  <a:pt x="10" y="0"/>
                  <a:pt x="6" y="0"/>
                  <a:pt x="5" y="0"/>
                </a:cubicBezTo>
                <a:cubicBezTo>
                  <a:pt x="3" y="0"/>
                  <a:pt x="2" y="1"/>
                  <a:pt x="1" y="3"/>
                </a:cubicBezTo>
                <a:cubicBezTo>
                  <a:pt x="1" y="4"/>
                  <a:pt x="0" y="6"/>
                  <a:pt x="0" y="8"/>
                </a:cubicBezTo>
                <a:cubicBezTo>
                  <a:pt x="2" y="10"/>
                  <a:pt x="2" y="10"/>
                  <a:pt x="2" y="10"/>
                </a:cubicBezTo>
                <a:cubicBezTo>
                  <a:pt x="2" y="8"/>
                  <a:pt x="4" y="4"/>
                  <a:pt x="4" y="4"/>
                </a:cubicBezTo>
                <a:cubicBezTo>
                  <a:pt x="4" y="4"/>
                  <a:pt x="4" y="4"/>
                  <a:pt x="4" y="4"/>
                </a:cubicBezTo>
                <a:cubicBezTo>
                  <a:pt x="3" y="7"/>
                  <a:pt x="3" y="9"/>
                  <a:pt x="2" y="11"/>
                </a:cubicBezTo>
                <a:cubicBezTo>
                  <a:pt x="11" y="23"/>
                  <a:pt x="11" y="23"/>
                  <a:pt x="11" y="23"/>
                </a:cubicBezTo>
                <a:cubicBezTo>
                  <a:pt x="11" y="22"/>
                  <a:pt x="11" y="21"/>
                  <a:pt x="11" y="20"/>
                </a:cubicBezTo>
                <a:cubicBezTo>
                  <a:pt x="11" y="20"/>
                  <a:pt x="11" y="20"/>
                  <a:pt x="12" y="20"/>
                </a:cubicBezTo>
                <a:cubicBezTo>
                  <a:pt x="13" y="9"/>
                  <a:pt x="13" y="9"/>
                  <a:pt x="13" y="9"/>
                </a:cubicBezTo>
                <a:cubicBezTo>
                  <a:pt x="11" y="4"/>
                  <a:pt x="11" y="4"/>
                  <a:pt x="11" y="4"/>
                </a:cubicBezTo>
                <a:cubicBezTo>
                  <a:pt x="12" y="4"/>
                  <a:pt x="12" y="4"/>
                  <a:pt x="12"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7" name="Freeform 1952"/>
          <p:cNvSpPr>
            <a:spLocks/>
          </p:cNvSpPr>
          <p:nvPr/>
        </p:nvSpPr>
        <p:spPr bwMode="auto">
          <a:xfrm>
            <a:off x="17754076" y="4809930"/>
            <a:ext cx="50264" cy="29100"/>
          </a:xfrm>
          <a:custGeom>
            <a:avLst/>
            <a:gdLst>
              <a:gd name="T0" fmla="*/ 12 w 16"/>
              <a:gd name="T1" fmla="*/ 0 h 9"/>
              <a:gd name="T2" fmla="*/ 4 w 16"/>
              <a:gd name="T3" fmla="*/ 0 h 9"/>
              <a:gd name="T4" fmla="*/ 2 w 16"/>
              <a:gd name="T5" fmla="*/ 0 h 9"/>
              <a:gd name="T6" fmla="*/ 0 w 16"/>
              <a:gd name="T7" fmla="*/ 3 h 9"/>
              <a:gd name="T8" fmla="*/ 0 w 16"/>
              <a:gd name="T9" fmla="*/ 4 h 9"/>
              <a:gd name="T10" fmla="*/ 0 w 16"/>
              <a:gd name="T11" fmla="*/ 9 h 9"/>
              <a:gd name="T12" fmla="*/ 3 w 16"/>
              <a:gd name="T13" fmla="*/ 8 h 9"/>
              <a:gd name="T14" fmla="*/ 3 w 16"/>
              <a:gd name="T15" fmla="*/ 5 h 9"/>
              <a:gd name="T16" fmla="*/ 4 w 16"/>
              <a:gd name="T17" fmla="*/ 5 h 9"/>
              <a:gd name="T18" fmla="*/ 4 w 16"/>
              <a:gd name="T19" fmla="*/ 8 h 9"/>
              <a:gd name="T20" fmla="*/ 12 w 16"/>
              <a:gd name="T21" fmla="*/ 6 h 9"/>
              <a:gd name="T22" fmla="*/ 12 w 16"/>
              <a:gd name="T23" fmla="*/ 5 h 9"/>
              <a:gd name="T24" fmla="*/ 13 w 16"/>
              <a:gd name="T25" fmla="*/ 5 h 9"/>
              <a:gd name="T26" fmla="*/ 13 w 16"/>
              <a:gd name="T27" fmla="*/ 6 h 9"/>
              <a:gd name="T28" fmla="*/ 16 w 16"/>
              <a:gd name="T29" fmla="*/ 5 h 9"/>
              <a:gd name="T30" fmla="*/ 16 w 16"/>
              <a:gd name="T31" fmla="*/ 4 h 9"/>
              <a:gd name="T32" fmla="*/ 12 w 16"/>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9">
                <a:moveTo>
                  <a:pt x="12" y="0"/>
                </a:moveTo>
                <a:cubicBezTo>
                  <a:pt x="11" y="0"/>
                  <a:pt x="5" y="0"/>
                  <a:pt x="4" y="0"/>
                </a:cubicBezTo>
                <a:cubicBezTo>
                  <a:pt x="3" y="0"/>
                  <a:pt x="3" y="0"/>
                  <a:pt x="2" y="0"/>
                </a:cubicBezTo>
                <a:cubicBezTo>
                  <a:pt x="0" y="3"/>
                  <a:pt x="0" y="3"/>
                  <a:pt x="0" y="3"/>
                </a:cubicBezTo>
                <a:cubicBezTo>
                  <a:pt x="0" y="3"/>
                  <a:pt x="0" y="4"/>
                  <a:pt x="0" y="4"/>
                </a:cubicBezTo>
                <a:cubicBezTo>
                  <a:pt x="0" y="4"/>
                  <a:pt x="0" y="7"/>
                  <a:pt x="0" y="9"/>
                </a:cubicBezTo>
                <a:cubicBezTo>
                  <a:pt x="3" y="8"/>
                  <a:pt x="3" y="8"/>
                  <a:pt x="3" y="8"/>
                </a:cubicBezTo>
                <a:cubicBezTo>
                  <a:pt x="3" y="6"/>
                  <a:pt x="3" y="5"/>
                  <a:pt x="3" y="5"/>
                </a:cubicBezTo>
                <a:cubicBezTo>
                  <a:pt x="3" y="5"/>
                  <a:pt x="3" y="5"/>
                  <a:pt x="4" y="5"/>
                </a:cubicBezTo>
                <a:cubicBezTo>
                  <a:pt x="4" y="5"/>
                  <a:pt x="4" y="6"/>
                  <a:pt x="4" y="8"/>
                </a:cubicBezTo>
                <a:cubicBezTo>
                  <a:pt x="12" y="6"/>
                  <a:pt x="12" y="6"/>
                  <a:pt x="12" y="6"/>
                </a:cubicBezTo>
                <a:cubicBezTo>
                  <a:pt x="12" y="5"/>
                  <a:pt x="12" y="5"/>
                  <a:pt x="12" y="5"/>
                </a:cubicBezTo>
                <a:cubicBezTo>
                  <a:pt x="12" y="5"/>
                  <a:pt x="12" y="5"/>
                  <a:pt x="13" y="5"/>
                </a:cubicBezTo>
                <a:cubicBezTo>
                  <a:pt x="13" y="5"/>
                  <a:pt x="13" y="5"/>
                  <a:pt x="13" y="6"/>
                </a:cubicBezTo>
                <a:cubicBezTo>
                  <a:pt x="16" y="5"/>
                  <a:pt x="16" y="5"/>
                  <a:pt x="16" y="5"/>
                </a:cubicBezTo>
                <a:cubicBezTo>
                  <a:pt x="16" y="5"/>
                  <a:pt x="16" y="4"/>
                  <a:pt x="16" y="4"/>
                </a:cubicBezTo>
                <a:cubicBezTo>
                  <a:pt x="16" y="1"/>
                  <a:pt x="14" y="0"/>
                  <a:pt x="1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8" name="Freeform 1953"/>
          <p:cNvSpPr>
            <a:spLocks/>
          </p:cNvSpPr>
          <p:nvPr/>
        </p:nvSpPr>
        <p:spPr bwMode="auto">
          <a:xfrm>
            <a:off x="17769949" y="4784797"/>
            <a:ext cx="18519" cy="22487"/>
          </a:xfrm>
          <a:custGeom>
            <a:avLst/>
            <a:gdLst>
              <a:gd name="T0" fmla="*/ 3 w 6"/>
              <a:gd name="T1" fmla="*/ 7 h 7"/>
              <a:gd name="T2" fmla="*/ 6 w 6"/>
              <a:gd name="T3" fmla="*/ 3 h 7"/>
              <a:gd name="T4" fmla="*/ 3 w 6"/>
              <a:gd name="T5" fmla="*/ 0 h 7"/>
              <a:gd name="T6" fmla="*/ 3 w 6"/>
              <a:gd name="T7" fmla="*/ 0 h 7"/>
              <a:gd name="T8" fmla="*/ 0 w 6"/>
              <a:gd name="T9" fmla="*/ 4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5" y="7"/>
                  <a:pt x="6" y="5"/>
                  <a:pt x="6" y="3"/>
                </a:cubicBezTo>
                <a:cubicBezTo>
                  <a:pt x="6" y="1"/>
                  <a:pt x="5" y="0"/>
                  <a:pt x="3" y="0"/>
                </a:cubicBezTo>
                <a:cubicBezTo>
                  <a:pt x="3" y="0"/>
                  <a:pt x="3" y="0"/>
                  <a:pt x="3" y="0"/>
                </a:cubicBezTo>
                <a:cubicBezTo>
                  <a:pt x="0" y="4"/>
                  <a:pt x="0" y="4"/>
                  <a:pt x="0" y="4"/>
                </a:cubicBezTo>
                <a:cubicBezTo>
                  <a:pt x="0" y="6"/>
                  <a:pt x="1" y="7"/>
                  <a:pt x="3" y="7"/>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79" name="Freeform 1954"/>
          <p:cNvSpPr>
            <a:spLocks/>
          </p:cNvSpPr>
          <p:nvPr/>
        </p:nvSpPr>
        <p:spPr bwMode="auto">
          <a:xfrm>
            <a:off x="17754076" y="4726598"/>
            <a:ext cx="25132" cy="46296"/>
          </a:xfrm>
          <a:custGeom>
            <a:avLst/>
            <a:gdLst>
              <a:gd name="T0" fmla="*/ 8 w 8"/>
              <a:gd name="T1" fmla="*/ 14 h 15"/>
              <a:gd name="T2" fmla="*/ 8 w 8"/>
              <a:gd name="T3" fmla="*/ 2 h 15"/>
              <a:gd name="T4" fmla="*/ 8 w 8"/>
              <a:gd name="T5" fmla="*/ 2 h 15"/>
              <a:gd name="T6" fmla="*/ 1 w 8"/>
              <a:gd name="T7" fmla="*/ 0 h 15"/>
              <a:gd name="T8" fmla="*/ 0 w 8"/>
              <a:gd name="T9" fmla="*/ 2 h 15"/>
              <a:gd name="T10" fmla="*/ 4 w 8"/>
              <a:gd name="T11" fmla="*/ 2 h 15"/>
              <a:gd name="T12" fmla="*/ 4 w 8"/>
              <a:gd name="T13" fmla="*/ 12 h 15"/>
              <a:gd name="T14" fmla="*/ 6 w 8"/>
              <a:gd name="T15" fmla="*/ 15 h 15"/>
              <a:gd name="T16" fmla="*/ 8 w 8"/>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5">
                <a:moveTo>
                  <a:pt x="8" y="14"/>
                </a:moveTo>
                <a:cubicBezTo>
                  <a:pt x="8" y="13"/>
                  <a:pt x="8" y="2"/>
                  <a:pt x="8" y="2"/>
                </a:cubicBezTo>
                <a:cubicBezTo>
                  <a:pt x="8" y="2"/>
                  <a:pt x="8" y="2"/>
                  <a:pt x="8" y="2"/>
                </a:cubicBezTo>
                <a:cubicBezTo>
                  <a:pt x="1" y="0"/>
                  <a:pt x="1" y="0"/>
                  <a:pt x="1" y="0"/>
                </a:cubicBezTo>
                <a:cubicBezTo>
                  <a:pt x="0" y="2"/>
                  <a:pt x="0" y="2"/>
                  <a:pt x="0" y="2"/>
                </a:cubicBezTo>
                <a:cubicBezTo>
                  <a:pt x="4" y="2"/>
                  <a:pt x="4" y="2"/>
                  <a:pt x="4" y="2"/>
                </a:cubicBezTo>
                <a:cubicBezTo>
                  <a:pt x="4" y="6"/>
                  <a:pt x="4" y="10"/>
                  <a:pt x="4" y="12"/>
                </a:cubicBezTo>
                <a:cubicBezTo>
                  <a:pt x="6" y="15"/>
                  <a:pt x="6" y="15"/>
                  <a:pt x="6" y="15"/>
                </a:cubicBezTo>
                <a:cubicBezTo>
                  <a:pt x="7" y="15"/>
                  <a:pt x="8" y="15"/>
                  <a:pt x="8"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85" name="Line 1960"/>
          <p:cNvSpPr>
            <a:spLocks noChangeShapeType="1"/>
          </p:cNvSpPr>
          <p:nvPr/>
        </p:nvSpPr>
        <p:spPr bwMode="auto">
          <a:xfrm>
            <a:off x="20133666" y="5120770"/>
            <a:ext cx="0" cy="0"/>
          </a:xfrm>
          <a:prstGeom prst="line">
            <a:avLst/>
          </a:prstGeom>
          <a:noFill/>
          <a:ln w="9" cap="flat">
            <a:solidFill>
              <a:srgbClr val="656668"/>
            </a:solidFill>
            <a:prstDash val="solid"/>
            <a:miter lim="800000"/>
            <a:headEnd/>
            <a:tailEnd/>
          </a:ln>
          <a:extLst>
            <a:ext uri="{909E8E84-426E-40DD-AFC4-6F175D3DCCD1}">
              <a14:hiddenFill xmlns:a14="http://schemas.microsoft.com/office/drawing/2010/main">
                <a:noFill/>
              </a14:hiddenFill>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96" name="Content Placeholder 2"/>
          <p:cNvSpPr txBox="1">
            <a:spLocks/>
          </p:cNvSpPr>
          <p:nvPr/>
        </p:nvSpPr>
        <p:spPr>
          <a:xfrm>
            <a:off x="1218012" y="2292870"/>
            <a:ext cx="3307241" cy="569520"/>
          </a:xfrm>
          <a:prstGeom prst="rect">
            <a:avLst/>
          </a:prstGeom>
        </p:spPr>
        <p:txBody>
          <a:bodyPr/>
          <a:lstStyle>
            <a:lvl1pPr marL="415120" indent="-415120" algn="l" defTabSz="1096796" rtl="0" eaLnBrk="1" latinLnBrk="0" hangingPunct="1">
              <a:lnSpc>
                <a:spcPct val="90000"/>
              </a:lnSpc>
              <a:spcBef>
                <a:spcPct val="20000"/>
              </a:spcBef>
              <a:buSzPct val="90000"/>
              <a:buFont typeface="Arial" pitchFamily="34" charset="0"/>
              <a:buChar char="•"/>
              <a:defRPr sz="3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755984" indent="-340857" algn="l" defTabSz="1096796" rtl="0" eaLnBrk="1" latinLnBrk="0" hangingPunct="1">
              <a:lnSpc>
                <a:spcPct val="90000"/>
              </a:lnSpc>
              <a:spcBef>
                <a:spcPct val="20000"/>
              </a:spcBef>
              <a:buSzPct val="90000"/>
              <a:buFont typeface="Arial" pitchFamily="34" charset="0"/>
              <a:buChar char="•"/>
              <a:tabLst>
                <a:tab pos="755984" algn="l"/>
              </a:tabLst>
              <a:defRPr sz="3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096840" indent="-340857" algn="l" defTabSz="1096796" rtl="0" eaLnBrk="1" latinLnBrk="0" hangingPunct="1">
              <a:lnSpc>
                <a:spcPct val="90000"/>
              </a:lnSpc>
              <a:spcBef>
                <a:spcPct val="20000"/>
              </a:spcBef>
              <a:buSzPct val="90000"/>
              <a:buFont typeface="Arial" pitchFamily="34" charset="0"/>
              <a:buChar char="•"/>
              <a:defRPr sz="29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778558" indent="-268498" algn="l" defTabSz="1096796" rtl="0" eaLnBrk="1" latinLnBrk="0" hangingPunct="1">
              <a:lnSpc>
                <a:spcPct val="90000"/>
              </a:lnSpc>
              <a:spcBef>
                <a:spcPct val="20000"/>
              </a:spcBef>
              <a:buSzPct val="90000"/>
              <a:buFont typeface="Arial" pitchFamily="34" charset="0"/>
              <a:buChar char="•"/>
              <a:tabLst>
                <a:tab pos="1096840" algn="l"/>
              </a:tabLst>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4675" indent="-276116" algn="l" defTabSz="1096796"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3016193"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88"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defTabSz="914070">
              <a:buNone/>
              <a:defRPr/>
            </a:pPr>
            <a:r>
              <a:rPr lang="en-US" sz="3166" spc="-100" dirty="0">
                <a:solidFill>
                  <a:srgbClr val="7FBA00">
                    <a:alpha val="99000"/>
                  </a:srgbClr>
                </a:solidFill>
                <a:latin typeface="Segoe UI Light" pitchFamily="34" charset="0"/>
              </a:rPr>
              <a:t>By the Numbers</a:t>
            </a:r>
          </a:p>
        </p:txBody>
      </p:sp>
      <p:sp>
        <p:nvSpPr>
          <p:cNvPr id="487" name="Freeform 1962"/>
          <p:cNvSpPr>
            <a:spLocks noEditPoints="1"/>
          </p:cNvSpPr>
          <p:nvPr/>
        </p:nvSpPr>
        <p:spPr bwMode="auto">
          <a:xfrm>
            <a:off x="9194129" y="5517242"/>
            <a:ext cx="77902" cy="166758"/>
          </a:xfrm>
          <a:custGeom>
            <a:avLst/>
            <a:gdLst>
              <a:gd name="T0" fmla="*/ 9 w 27"/>
              <a:gd name="T1" fmla="*/ 5 h 58"/>
              <a:gd name="T2" fmla="*/ 14 w 27"/>
              <a:gd name="T3" fmla="*/ 10 h 58"/>
              <a:gd name="T4" fmla="*/ 19 w 27"/>
              <a:gd name="T5" fmla="*/ 5 h 58"/>
              <a:gd name="T6" fmla="*/ 14 w 27"/>
              <a:gd name="T7" fmla="*/ 0 h 58"/>
              <a:gd name="T8" fmla="*/ 9 w 27"/>
              <a:gd name="T9" fmla="*/ 5 h 58"/>
              <a:gd name="T10" fmla="*/ 27 w 27"/>
              <a:gd name="T11" fmla="*/ 29 h 58"/>
              <a:gd name="T12" fmla="*/ 23 w 27"/>
              <a:gd name="T13" fmla="*/ 15 h 58"/>
              <a:gd name="T14" fmla="*/ 18 w 27"/>
              <a:gd name="T15" fmla="*/ 11 h 58"/>
              <a:gd name="T16" fmla="*/ 10 w 27"/>
              <a:gd name="T17" fmla="*/ 11 h 58"/>
              <a:gd name="T18" fmla="*/ 5 w 27"/>
              <a:gd name="T19" fmla="*/ 15 h 58"/>
              <a:gd name="T20" fmla="*/ 1 w 27"/>
              <a:gd name="T21" fmla="*/ 29 h 58"/>
              <a:gd name="T22" fmla="*/ 2 w 27"/>
              <a:gd name="T23" fmla="*/ 31 h 58"/>
              <a:gd name="T24" fmla="*/ 4 w 27"/>
              <a:gd name="T25" fmla="*/ 30 h 58"/>
              <a:gd name="T26" fmla="*/ 8 w 27"/>
              <a:gd name="T27" fmla="*/ 17 h 58"/>
              <a:gd name="T28" fmla="*/ 9 w 27"/>
              <a:gd name="T29" fmla="*/ 17 h 58"/>
              <a:gd name="T30" fmla="*/ 3 w 27"/>
              <a:gd name="T31" fmla="*/ 39 h 58"/>
              <a:gd name="T32" fmla="*/ 9 w 27"/>
              <a:gd name="T33" fmla="*/ 39 h 58"/>
              <a:gd name="T34" fmla="*/ 9 w 27"/>
              <a:gd name="T35" fmla="*/ 55 h 58"/>
              <a:gd name="T36" fmla="*/ 11 w 27"/>
              <a:gd name="T37" fmla="*/ 58 h 58"/>
              <a:gd name="T38" fmla="*/ 13 w 27"/>
              <a:gd name="T39" fmla="*/ 55 h 58"/>
              <a:gd name="T40" fmla="*/ 13 w 27"/>
              <a:gd name="T41" fmla="*/ 39 h 58"/>
              <a:gd name="T42" fmla="*/ 14 w 27"/>
              <a:gd name="T43" fmla="*/ 39 h 58"/>
              <a:gd name="T44" fmla="*/ 14 w 27"/>
              <a:gd name="T45" fmla="*/ 55 h 58"/>
              <a:gd name="T46" fmla="*/ 17 w 27"/>
              <a:gd name="T47" fmla="*/ 58 h 58"/>
              <a:gd name="T48" fmla="*/ 19 w 27"/>
              <a:gd name="T49" fmla="*/ 55 h 58"/>
              <a:gd name="T50" fmla="*/ 19 w 27"/>
              <a:gd name="T51" fmla="*/ 39 h 58"/>
              <a:gd name="T52" fmla="*/ 25 w 27"/>
              <a:gd name="T53" fmla="*/ 39 h 58"/>
              <a:gd name="T54" fmla="*/ 19 w 27"/>
              <a:gd name="T55" fmla="*/ 17 h 58"/>
              <a:gd name="T56" fmla="*/ 20 w 27"/>
              <a:gd name="T57" fmla="*/ 17 h 58"/>
              <a:gd name="T58" fmla="*/ 23 w 27"/>
              <a:gd name="T59" fmla="*/ 30 h 58"/>
              <a:gd name="T60" fmla="*/ 26 w 27"/>
              <a:gd name="T61" fmla="*/ 31 h 58"/>
              <a:gd name="T62" fmla="*/ 27 w 27"/>
              <a:gd name="T6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58">
                <a:moveTo>
                  <a:pt x="9" y="5"/>
                </a:moveTo>
                <a:cubicBezTo>
                  <a:pt x="9" y="7"/>
                  <a:pt x="11" y="10"/>
                  <a:pt x="14" y="10"/>
                </a:cubicBezTo>
                <a:cubicBezTo>
                  <a:pt x="16" y="10"/>
                  <a:pt x="19" y="7"/>
                  <a:pt x="19" y="5"/>
                </a:cubicBezTo>
                <a:cubicBezTo>
                  <a:pt x="19" y="2"/>
                  <a:pt x="16" y="0"/>
                  <a:pt x="14" y="0"/>
                </a:cubicBezTo>
                <a:cubicBezTo>
                  <a:pt x="11" y="0"/>
                  <a:pt x="9" y="2"/>
                  <a:pt x="9" y="5"/>
                </a:cubicBezTo>
                <a:close/>
                <a:moveTo>
                  <a:pt x="27" y="29"/>
                </a:moveTo>
                <a:cubicBezTo>
                  <a:pt x="27" y="28"/>
                  <a:pt x="25" y="21"/>
                  <a:pt x="23" y="15"/>
                </a:cubicBezTo>
                <a:cubicBezTo>
                  <a:pt x="22" y="13"/>
                  <a:pt x="20" y="11"/>
                  <a:pt x="18" y="11"/>
                </a:cubicBezTo>
                <a:cubicBezTo>
                  <a:pt x="16" y="11"/>
                  <a:pt x="11" y="11"/>
                  <a:pt x="10" y="11"/>
                </a:cubicBezTo>
                <a:cubicBezTo>
                  <a:pt x="8" y="11"/>
                  <a:pt x="5" y="13"/>
                  <a:pt x="5" y="15"/>
                </a:cubicBezTo>
                <a:cubicBezTo>
                  <a:pt x="3" y="21"/>
                  <a:pt x="1" y="28"/>
                  <a:pt x="1" y="29"/>
                </a:cubicBezTo>
                <a:cubicBezTo>
                  <a:pt x="0" y="30"/>
                  <a:pt x="1" y="31"/>
                  <a:pt x="2" y="31"/>
                </a:cubicBezTo>
                <a:cubicBezTo>
                  <a:pt x="3" y="32"/>
                  <a:pt x="4" y="31"/>
                  <a:pt x="4" y="30"/>
                </a:cubicBezTo>
                <a:cubicBezTo>
                  <a:pt x="5" y="29"/>
                  <a:pt x="8" y="17"/>
                  <a:pt x="8" y="17"/>
                </a:cubicBezTo>
                <a:cubicBezTo>
                  <a:pt x="9" y="17"/>
                  <a:pt x="9" y="17"/>
                  <a:pt x="9" y="17"/>
                </a:cubicBezTo>
                <a:cubicBezTo>
                  <a:pt x="3" y="39"/>
                  <a:pt x="3" y="39"/>
                  <a:pt x="3" y="39"/>
                </a:cubicBezTo>
                <a:cubicBezTo>
                  <a:pt x="9" y="39"/>
                  <a:pt x="9" y="39"/>
                  <a:pt x="9" y="39"/>
                </a:cubicBezTo>
                <a:cubicBezTo>
                  <a:pt x="9" y="46"/>
                  <a:pt x="9" y="55"/>
                  <a:pt x="9" y="55"/>
                </a:cubicBezTo>
                <a:cubicBezTo>
                  <a:pt x="9" y="57"/>
                  <a:pt x="10" y="58"/>
                  <a:pt x="11" y="58"/>
                </a:cubicBezTo>
                <a:cubicBezTo>
                  <a:pt x="12" y="58"/>
                  <a:pt x="13" y="57"/>
                  <a:pt x="13" y="55"/>
                </a:cubicBezTo>
                <a:cubicBezTo>
                  <a:pt x="13" y="54"/>
                  <a:pt x="13" y="39"/>
                  <a:pt x="13" y="39"/>
                </a:cubicBezTo>
                <a:cubicBezTo>
                  <a:pt x="14" y="39"/>
                  <a:pt x="14" y="39"/>
                  <a:pt x="14" y="39"/>
                </a:cubicBezTo>
                <a:cubicBezTo>
                  <a:pt x="14" y="39"/>
                  <a:pt x="14" y="54"/>
                  <a:pt x="14" y="55"/>
                </a:cubicBezTo>
                <a:cubicBezTo>
                  <a:pt x="14" y="57"/>
                  <a:pt x="15" y="58"/>
                  <a:pt x="17" y="58"/>
                </a:cubicBezTo>
                <a:cubicBezTo>
                  <a:pt x="18" y="58"/>
                  <a:pt x="19" y="57"/>
                  <a:pt x="19" y="55"/>
                </a:cubicBezTo>
                <a:cubicBezTo>
                  <a:pt x="19" y="55"/>
                  <a:pt x="19" y="46"/>
                  <a:pt x="19" y="39"/>
                </a:cubicBezTo>
                <a:cubicBezTo>
                  <a:pt x="25" y="39"/>
                  <a:pt x="25" y="39"/>
                  <a:pt x="25" y="39"/>
                </a:cubicBezTo>
                <a:cubicBezTo>
                  <a:pt x="19" y="17"/>
                  <a:pt x="19" y="17"/>
                  <a:pt x="19" y="17"/>
                </a:cubicBezTo>
                <a:cubicBezTo>
                  <a:pt x="20" y="17"/>
                  <a:pt x="20" y="17"/>
                  <a:pt x="20" y="17"/>
                </a:cubicBezTo>
                <a:cubicBezTo>
                  <a:pt x="20" y="17"/>
                  <a:pt x="23" y="29"/>
                  <a:pt x="23" y="30"/>
                </a:cubicBezTo>
                <a:cubicBezTo>
                  <a:pt x="24" y="31"/>
                  <a:pt x="25" y="32"/>
                  <a:pt x="26" y="31"/>
                </a:cubicBezTo>
                <a:cubicBezTo>
                  <a:pt x="27" y="31"/>
                  <a:pt x="27" y="30"/>
                  <a:pt x="27" y="29"/>
                </a:cubicBezTo>
              </a:path>
            </a:pathLst>
          </a:custGeom>
          <a:solidFill>
            <a:schemeClr val="accent1"/>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nvGrpSpPr>
          <p:cNvPr id="2088" name="Group 2087"/>
          <p:cNvGrpSpPr/>
          <p:nvPr/>
        </p:nvGrpSpPr>
        <p:grpSpPr>
          <a:xfrm>
            <a:off x="6537498" y="3798055"/>
            <a:ext cx="3511657" cy="2563449"/>
            <a:chOff x="19464338" y="476250"/>
            <a:chExt cx="4579938" cy="3343275"/>
          </a:xfrm>
        </p:grpSpPr>
        <p:grpSp>
          <p:nvGrpSpPr>
            <p:cNvPr id="324" name="Group 399"/>
            <p:cNvGrpSpPr>
              <a:grpSpLocks/>
            </p:cNvGrpSpPr>
            <p:nvPr/>
          </p:nvGrpSpPr>
          <p:grpSpPr bwMode="auto">
            <a:xfrm>
              <a:off x="19469101" y="476250"/>
              <a:ext cx="4538663" cy="3343275"/>
              <a:chOff x="12264" y="300"/>
              <a:chExt cx="2859" cy="2106"/>
            </a:xfrm>
            <a:solidFill>
              <a:schemeClr val="tx1">
                <a:lumMod val="75000"/>
              </a:schemeClr>
            </a:solidFill>
          </p:grpSpPr>
          <p:sp>
            <p:nvSpPr>
              <p:cNvPr id="1888" name="Freeform 199"/>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9" name="Freeform 200"/>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0" name="Freeform 201"/>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1" name="Freeform 202"/>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2" name="Freeform 203"/>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3" name="Freeform 204"/>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4" name="Freeform 205"/>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5" name="Freeform 206"/>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6" name="Freeform 207"/>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7" name="Freeform 208"/>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8" name="Freeform 209"/>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99" name="Freeform 210"/>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0" name="Freeform 211"/>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1" name="Freeform 212"/>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2" name="Freeform 213"/>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3" name="Freeform 214"/>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4" name="Freeform 215"/>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5" name="Freeform 216"/>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6" name="Freeform 217"/>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7" name="Freeform 218"/>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8" name="Freeform 219"/>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09" name="Freeform 220"/>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0" name="Freeform 221"/>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1" name="Freeform 222"/>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2" name="Freeform 223"/>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3" name="Freeform 224"/>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4" name="Freeform 225"/>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5" name="Freeform 226"/>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6" name="Freeform 227"/>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7" name="Freeform 228"/>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8" name="Freeform 229"/>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19" name="Freeform 230"/>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0" name="Freeform 231"/>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1" name="Freeform 232"/>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2" name="Freeform 233"/>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3" name="Freeform 234"/>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4" name="Freeform 235"/>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5" name="Freeform 236"/>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6" name="Freeform 237"/>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7" name="Freeform 238"/>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8" name="Freeform 239"/>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29" name="Freeform 240"/>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0" name="Freeform 241"/>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1" name="Freeform 242"/>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2" name="Freeform 243"/>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3" name="Freeform 244"/>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4" name="Freeform 245"/>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5" name="Freeform 246"/>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6" name="Freeform 247"/>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7" name="Freeform 248"/>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8" name="Freeform 249"/>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39" name="Freeform 250"/>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0" name="Freeform 251"/>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1" name="Freeform 252"/>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2" name="Freeform 253"/>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3" name="Freeform 254"/>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4" name="Freeform 255"/>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5" name="Freeform 256"/>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6" name="Freeform 257"/>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7" name="Freeform 258"/>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8" name="Freeform 259"/>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49" name="Freeform 260"/>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0" name="Freeform 261"/>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1" name="Freeform 262"/>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2" name="Freeform 263"/>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3" name="Freeform 264"/>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4" name="Freeform 265"/>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5" name="Freeform 266"/>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6" name="Freeform 267"/>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7" name="Freeform 268"/>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8" name="Freeform 269"/>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59" name="Freeform 270"/>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0" name="Freeform 271"/>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1" name="Freeform 272"/>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2" name="Freeform 273"/>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3" name="Freeform 274"/>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4" name="Freeform 275"/>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5" name="Freeform 276"/>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6" name="Freeform 277"/>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7" name="Freeform 278"/>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8" name="Freeform 279"/>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69" name="Freeform 280"/>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0" name="Freeform 281"/>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1" name="Freeform 282"/>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2" name="Freeform 283"/>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3" name="Freeform 284"/>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4" name="Freeform 285"/>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5" name="Freeform 286"/>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6" name="Freeform 287"/>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7" name="Freeform 288"/>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8" name="Freeform 289"/>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79" name="Freeform 290"/>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0" name="Freeform 291"/>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1" name="Oval 292"/>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2" name="Oval 293"/>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3" name="Oval 294"/>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4" name="Freeform 295"/>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5" name="Freeform 296"/>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6" name="Freeform 297"/>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7" name="Oval 298"/>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8" name="Freeform 299"/>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89" name="Oval 300"/>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0" name="Oval 301"/>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1" name="Freeform 302"/>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2" name="Oval 303"/>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3" name="Freeform 304"/>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4" name="Freeform 305"/>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5" name="Freeform 306"/>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6" name="Oval 307"/>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7" name="Freeform 308"/>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8" name="Freeform 309"/>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999" name="Freeform 310"/>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0" name="Freeform 311"/>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1" name="Freeform 312"/>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2" name="Oval 313"/>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3" name="Oval 314"/>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4" name="Freeform 315"/>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5" name="Oval 316"/>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6" name="Freeform 317"/>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7" name="Freeform 318"/>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8" name="Oval 319"/>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09" name="Oval 320"/>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0" name="Freeform 321"/>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1" name="Oval 322"/>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2" name="Freeform 323"/>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3" name="Freeform 324"/>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4" name="Oval 325"/>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5" name="Oval 326"/>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6" name="Freeform 327"/>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7" name="Freeform 328"/>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8" name="Oval 329"/>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19" name="Oval 330"/>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0" name="Oval 331"/>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1" name="Freeform 332"/>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2" name="Oval 333"/>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3" name="Freeform 334"/>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4" name="Freeform 335"/>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5" name="Freeform 336"/>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6" name="Freeform 337"/>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7" name="Oval 338"/>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8" name="Freeform 339"/>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29" name="Oval 340"/>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0" name="Oval 341"/>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1" name="Freeform 342"/>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2" name="Oval 343"/>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3" name="Freeform 344"/>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4" name="Freeform 345"/>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5" name="Oval 346"/>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6" name="Freeform 347"/>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7" name="Freeform 348"/>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8" name="Oval 349"/>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39" name="Freeform 350"/>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0" name="Oval 351"/>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1" name="Oval 352"/>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2" name="Freeform 353"/>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3" name="Freeform 354"/>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4" name="Oval 355"/>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5" name="Freeform 356"/>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6" name="Freeform 357"/>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7" name="Freeform 358"/>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8" name="Freeform 359"/>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49" name="Freeform 360"/>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0" name="Freeform 361"/>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1" name="Freeform 362"/>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2" name="Freeform 363"/>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3" name="Oval 364"/>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4" name="Freeform 365"/>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5" name="Freeform 366"/>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6" name="Oval 367"/>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7" name="Freeform 368"/>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8" name="Oval 369"/>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59" name="Freeform 370"/>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0" name="Freeform 371"/>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1" name="Oval 372"/>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2" name="Freeform 373"/>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3" name="Freeform 374"/>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4" name="Oval 375"/>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5" name="Freeform 376"/>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6" name="Freeform 377"/>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7" name="Freeform 378"/>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8" name="Oval 379"/>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69" name="Oval 380"/>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0" name="Freeform 381"/>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1" name="Freeform 382"/>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2" name="Oval 383"/>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3" name="Oval 384"/>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4" name="Freeform 385"/>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5" name="Freeform 386"/>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6" name="Oval 387"/>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7" name="Freeform 388"/>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8" name="Freeform 389"/>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79" name="Freeform 390"/>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0" name="Freeform 391"/>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1" name="Freeform 392"/>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2" name="Freeform 393"/>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3" name="Freeform 394"/>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4" name="Freeform 395"/>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5" name="Freeform 396"/>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6" name="Freeform 397"/>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087" name="Freeform 398"/>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25" name="Group 600"/>
            <p:cNvGrpSpPr>
              <a:grpSpLocks/>
            </p:cNvGrpSpPr>
            <p:nvPr/>
          </p:nvGrpSpPr>
          <p:grpSpPr bwMode="auto">
            <a:xfrm>
              <a:off x="19885026" y="569913"/>
              <a:ext cx="4159250" cy="1893888"/>
              <a:chOff x="12526" y="359"/>
              <a:chExt cx="2620" cy="1193"/>
            </a:xfrm>
            <a:solidFill>
              <a:schemeClr val="tx1">
                <a:lumMod val="75000"/>
              </a:schemeClr>
            </a:solidFill>
          </p:grpSpPr>
          <p:sp>
            <p:nvSpPr>
              <p:cNvPr id="1688" name="Freeform 400"/>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9" name="Freeform 401"/>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0" name="Freeform 402"/>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1" name="Freeform 403"/>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2" name="Oval 404"/>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3" name="Freeform 405"/>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4" name="Freeform 406"/>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5" name="Freeform 407"/>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6" name="Freeform 408"/>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7" name="Freeform 409"/>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8" name="Freeform 410"/>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99" name="Freeform 411"/>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0" name="Freeform 412"/>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1" name="Freeform 413"/>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2" name="Freeform 414"/>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3" name="Oval 415"/>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4" name="Freeform 416"/>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5" name="Oval 417"/>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6" name="Oval 418"/>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7" name="Oval 419"/>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8" name="Freeform 420"/>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09" name="Freeform 421"/>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0" name="Freeform 422"/>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1" name="Oval 423"/>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2" name="Oval 424"/>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3" name="Freeform 425"/>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4" name="Freeform 426"/>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5" name="Oval 427"/>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6" name="Freeform 428"/>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7" name="Oval 429"/>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8" name="Freeform 430"/>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19" name="Freeform 431"/>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0" name="Freeform 432"/>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1" name="Freeform 433"/>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2" name="Freeform 434"/>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3" name="Freeform 435"/>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4" name="Oval 436"/>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5" name="Oval 437"/>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6" name="Oval 438"/>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7" name="Freeform 439"/>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8" name="Freeform 440"/>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29" name="Freeform 441"/>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0" name="Oval 442"/>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1" name="Oval 443"/>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2" name="Freeform 444"/>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3" name="Oval 445"/>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4" name="Freeform 446"/>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5" name="Freeform 447"/>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6" name="Freeform 448"/>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7" name="Freeform 449"/>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8" name="Freeform 450"/>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39" name="Oval 451"/>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0" name="Freeform 452"/>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1" name="Freeform 453"/>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2" name="Oval 454"/>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3" name="Oval 455"/>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4" name="Freeform 456"/>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5" name="Freeform 457"/>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6" name="Freeform 458"/>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7" name="Freeform 459"/>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8" name="Freeform 460"/>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49" name="Freeform 461"/>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0" name="Oval 462"/>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1" name="Freeform 463"/>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2" name="Oval 464"/>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3" name="Oval 465"/>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4" name="Freeform 466"/>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5" name="Freeform 467"/>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6" name="Oval 468"/>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7" name="Freeform 469"/>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8" name="Freeform 470"/>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59" name="Freeform 471"/>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0" name="Freeform 472"/>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1" name="Oval 473"/>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2" name="Freeform 474"/>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3" name="Freeform 475"/>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4" name="Freeform 476"/>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5" name="Freeform 477"/>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6" name="Freeform 478"/>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7" name="Freeform 479"/>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8" name="Oval 480"/>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69" name="Oval 481"/>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0" name="Freeform 482"/>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1" name="Freeform 483"/>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2" name="Oval 484"/>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3" name="Oval 485"/>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4" name="Oval 486"/>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5" name="Freeform 487"/>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6" name="Freeform 488"/>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7" name="Oval 489"/>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8" name="Oval 490"/>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79" name="Oval 491"/>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0" name="Freeform 492"/>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1" name="Freeform 493"/>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2" name="Oval 494"/>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3" name="Freeform 495"/>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4" name="Oval 496"/>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5" name="Oval 497"/>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6" name="Freeform 498"/>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7" name="Freeform 499"/>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8" name="Freeform 500"/>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89" name="Freeform 501"/>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0" name="Freeform 502"/>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1" name="Freeform 503"/>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2" name="Freeform 504"/>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3" name="Freeform 505"/>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4" name="Freeform 506"/>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5" name="Freeform 507"/>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6" name="Freeform 508"/>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7" name="Freeform 509"/>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8" name="Freeform 510"/>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799" name="Freeform 511"/>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0" name="Freeform 512"/>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1" name="Oval 513"/>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2" name="Freeform 514"/>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3" name="Freeform 515"/>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4" name="Freeform 516"/>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5" name="Freeform 517"/>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6" name="Oval 518"/>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7" name="Freeform 519"/>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8" name="Freeform 520"/>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09" name="Freeform 521"/>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0" name="Freeform 522"/>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1" name="Freeform 523"/>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2" name="Freeform 524"/>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3" name="Freeform 525"/>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4" name="Freeform 526"/>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5" name="Freeform 527"/>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6" name="Freeform 528"/>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7" name="Freeform 529"/>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8" name="Freeform 530"/>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19" name="Freeform 531"/>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0" name="Oval 532"/>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1" name="Oval 533"/>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2" name="Freeform 534"/>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3" name="Freeform 535"/>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4" name="Freeform 536"/>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5" name="Freeform 537"/>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6" name="Freeform 538"/>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7" name="Freeform 539"/>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8" name="Freeform 540"/>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29" name="Freeform 541"/>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0" name="Freeform 542"/>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1" name="Freeform 543"/>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2" name="Freeform 544"/>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3" name="Freeform 545"/>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4" name="Oval 546"/>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5" name="Freeform 547"/>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6" name="Oval 548"/>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7" name="Freeform 549"/>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8" name="Oval 550"/>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39" name="Oval 551"/>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0" name="Oval 552"/>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1" name="Oval 553"/>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2" name="Freeform 554"/>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3" name="Freeform 555"/>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4" name="Freeform 556"/>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5" name="Freeform 557"/>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6" name="Freeform 558"/>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7" name="Freeform 559"/>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8" name="Freeform 560"/>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49" name="Freeform 561"/>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0" name="Freeform 562"/>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1" name="Freeform 563"/>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2" name="Freeform 564"/>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3" name="Freeform 565"/>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4" name="Freeform 566"/>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5" name="Freeform 567"/>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6" name="Oval 568"/>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7" name="Oval 569"/>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8" name="Freeform 570"/>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59" name="Freeform 571"/>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0" name="Freeform 572"/>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1" name="Freeform 573"/>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2" name="Oval 574"/>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3" name="Freeform 575"/>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4" name="Freeform 576"/>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5" name="Oval 577"/>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6" name="Freeform 578"/>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7" name="Freeform 579"/>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8" name="Oval 580"/>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69" name="Oval 581"/>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0" name="Freeform 582"/>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1" name="Oval 583"/>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2" name="Oval 584"/>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3" name="Oval 585"/>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4" name="Freeform 586"/>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5" name="Oval 587"/>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6" name="Freeform 588"/>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7" name="Oval 589"/>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8" name="Oval 590"/>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79" name="Freeform 591"/>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0" name="Freeform 592"/>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1" name="Freeform 593"/>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2" name="Freeform 594"/>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3" name="Oval 595"/>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4" name="Freeform 596"/>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5" name="Oval 597"/>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6" name="Oval 598"/>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887" name="Freeform 599"/>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26" name="Group 801"/>
            <p:cNvGrpSpPr>
              <a:grpSpLocks/>
            </p:cNvGrpSpPr>
            <p:nvPr/>
          </p:nvGrpSpPr>
          <p:grpSpPr bwMode="auto">
            <a:xfrm>
              <a:off x="19464338" y="1782763"/>
              <a:ext cx="3881438" cy="684213"/>
              <a:chOff x="12261" y="1123"/>
              <a:chExt cx="2445" cy="431"/>
            </a:xfrm>
            <a:solidFill>
              <a:schemeClr val="tx1">
                <a:lumMod val="75000"/>
              </a:schemeClr>
            </a:solidFill>
          </p:grpSpPr>
          <p:sp>
            <p:nvSpPr>
              <p:cNvPr id="1488" name="Freeform 601"/>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9" name="Oval 602"/>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0" name="Freeform 603"/>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1" name="Oval 604"/>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2" name="Freeform 605"/>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3" name="Oval 606"/>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4" name="Freeform 607"/>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5" name="Oval 608"/>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6" name="Freeform 609"/>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7" name="Freeform 610"/>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8" name="Freeform 611"/>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99" name="Freeform 612"/>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0" name="Freeform 613"/>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1" name="Freeform 614"/>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2" name="Freeform 615"/>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3" name="Freeform 616"/>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4" name="Freeform 617"/>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5" name="Oval 618"/>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6" name="Freeform 619"/>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7" name="Freeform 620"/>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8" name="Freeform 621"/>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09" name="Oval 622"/>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0" name="Oval 623"/>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1" name="Freeform 624"/>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2" name="Freeform 625"/>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3" name="Oval 626"/>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4" name="Freeform 627"/>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5" name="Freeform 628"/>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6" name="Freeform 629"/>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7" name="Oval 630"/>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8" name="Freeform 631"/>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19" name="Freeform 632"/>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0" name="Oval 633"/>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1" name="Oval 634"/>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2" name="Oval 635"/>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3" name="Freeform 636"/>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4" name="Freeform 637"/>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5" name="Freeform 638"/>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6" name="Oval 639"/>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7" name="Freeform 640"/>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8" name="Oval 641"/>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29" name="Freeform 642"/>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0" name="Oval 643"/>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1" name="Freeform 644"/>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2" name="Freeform 645"/>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3" name="Oval 646"/>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4" name="Freeform 647"/>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5" name="Oval 648"/>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6" name="Freeform 649"/>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7" name="Oval 650"/>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8" name="Oval 651"/>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39" name="Oval 652"/>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0" name="Freeform 653"/>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1" name="Oval 654"/>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2" name="Freeform 655"/>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3" name="Freeform 656"/>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4" name="Freeform 657"/>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5" name="Freeform 658"/>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6" name="Oval 659"/>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7" name="Freeform 660"/>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8" name="Oval 661"/>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49" name="Oval 662"/>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0" name="Freeform 663"/>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1" name="Freeform 664"/>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2" name="Oval 665"/>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3" name="Freeform 666"/>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4" name="Oval 667"/>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5" name="Freeform 668"/>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6" name="Freeform 669"/>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7" name="Freeform 670"/>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8" name="Oval 671"/>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59" name="Oval 672"/>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0" name="Oval 673"/>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1" name="Freeform 674"/>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2" name="Oval 675"/>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3" name="Freeform 676"/>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4" name="Oval 677"/>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5" name="Oval 678"/>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6" name="Oval 679"/>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7" name="Oval 680"/>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8" name="Oval 681"/>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69" name="Freeform 682"/>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0" name="Freeform 683"/>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1" name="Oval 684"/>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2" name="Oval 685"/>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3" name="Freeform 686"/>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4" name="Freeform 687"/>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5" name="Freeform 688"/>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6" name="Oval 689"/>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7" name="Freeform 690"/>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8" name="Oval 691"/>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79" name="Oval 692"/>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0" name="Oval 693"/>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1" name="Freeform 694"/>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2" name="Freeform 695"/>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3" name="Oval 696"/>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4" name="Freeform 697"/>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5" name="Oval 698"/>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6" name="Freeform 699"/>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7" name="Oval 700"/>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8" name="Oval 701"/>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89" name="Freeform 702"/>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0" name="Oval 703"/>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1" name="Freeform 704"/>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2" name="Oval 705"/>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3" name="Oval 706"/>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4" name="Oval 707"/>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5" name="Oval 708"/>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6" name="Freeform 709"/>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7" name="Freeform 710"/>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8" name="Freeform 711"/>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599" name="Freeform 712"/>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0" name="Oval 713"/>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1" name="Oval 714"/>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2" name="Freeform 715"/>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3" name="Oval 716"/>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4" name="Freeform 717"/>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5" name="Freeform 718"/>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6" name="Freeform 719"/>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7" name="Freeform 720"/>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8" name="Freeform 721"/>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09" name="Oval 722"/>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0" name="Oval 723"/>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1" name="Oval 724"/>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2" name="Freeform 725"/>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3" name="Freeform 726"/>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4" name="Oval 727"/>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5" name="Oval 728"/>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6" name="Freeform 729"/>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7" name="Freeform 730"/>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8" name="Freeform 731"/>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19" name="Oval 732"/>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0" name="Freeform 733"/>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1" name="Freeform 734"/>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2" name="Oval 735"/>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3" name="Freeform 736"/>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4" name="Oval 737"/>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5" name="Oval 738"/>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6" name="Freeform 739"/>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7" name="Oval 740"/>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8" name="Oval 741"/>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29" name="Freeform 742"/>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0" name="Oval 743"/>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1" name="Oval 744"/>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2" name="Freeform 745"/>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3" name="Oval 746"/>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4" name="Freeform 747"/>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5" name="Oval 748"/>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6" name="Freeform 749"/>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7" name="Oval 750"/>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8" name="Freeform 751"/>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39" name="Oval 752"/>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0" name="Oval 753"/>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1" name="Freeform 754"/>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2" name="Oval 755"/>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3" name="Freeform 756"/>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4" name="Oval 757"/>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5" name="Oval 758"/>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6" name="Freeform 759"/>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7" name="Oval 760"/>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8" name="Oval 761"/>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49" name="Oval 762"/>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0" name="Freeform 763"/>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1" name="Freeform 764"/>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2" name="Freeform 765"/>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3" name="Freeform 766"/>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4" name="Freeform 767"/>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5" name="Oval 768"/>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6" name="Freeform 769"/>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7" name="Oval 770"/>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8" name="Oval 771"/>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59" name="Freeform 772"/>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0" name="Freeform 773"/>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1" name="Freeform 774"/>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2" name="Oval 775"/>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3" name="Freeform 776"/>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4" name="Oval 777"/>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5" name="Freeform 778"/>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6" name="Oval 779"/>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7" name="Oval 780"/>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8" name="Oval 781"/>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69" name="Freeform 782"/>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0" name="Oval 783"/>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1" name="Freeform 784"/>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2" name="Freeform 785"/>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3" name="Freeform 786"/>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4" name="Freeform 787"/>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5" name="Oval 788"/>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6" name="Freeform 789"/>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7" name="Freeform 790"/>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8" name="Oval 791"/>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79" name="Freeform 792"/>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0" name="Oval 793"/>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1" name="Freeform 794"/>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2" name="Freeform 795"/>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3" name="Freeform 796"/>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4" name="Freeform 797"/>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5" name="Freeform 798"/>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6" name="Freeform 799"/>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687" name="Freeform 800"/>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27" name="Group 1002"/>
            <p:cNvGrpSpPr>
              <a:grpSpLocks/>
            </p:cNvGrpSpPr>
            <p:nvPr/>
          </p:nvGrpSpPr>
          <p:grpSpPr bwMode="auto">
            <a:xfrm>
              <a:off x="19472276" y="528638"/>
              <a:ext cx="4267200" cy="2633663"/>
              <a:chOff x="12266" y="333"/>
              <a:chExt cx="2688" cy="1659"/>
            </a:xfrm>
            <a:solidFill>
              <a:schemeClr val="tx1">
                <a:lumMod val="75000"/>
              </a:schemeClr>
            </a:solidFill>
          </p:grpSpPr>
          <p:sp>
            <p:nvSpPr>
              <p:cNvPr id="1288" name="Freeform 802"/>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9" name="Freeform 803"/>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0" name="Freeform 804"/>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1" name="Freeform 805"/>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2" name="Freeform 806"/>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3" name="Freeform 807"/>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4" name="Oval 808"/>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5" name="Oval 809"/>
              <p:cNvSpPr>
                <a:spLocks noChangeArrowheads="1"/>
              </p:cNvSpPr>
              <p:nvPr/>
            </p:nvSpPr>
            <p:spPr bwMode="auto">
              <a:xfrm>
                <a:off x="12517"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6" name="Oval 810"/>
              <p:cNvSpPr>
                <a:spLocks noChangeArrowheads="1"/>
              </p:cNvSpPr>
              <p:nvPr/>
            </p:nvSpPr>
            <p:spPr bwMode="auto">
              <a:xfrm>
                <a:off x="1258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7" name="Oval 811"/>
              <p:cNvSpPr>
                <a:spLocks noChangeArrowheads="1"/>
              </p:cNvSpPr>
              <p:nvPr/>
            </p:nvSpPr>
            <p:spPr bwMode="auto">
              <a:xfrm>
                <a:off x="12384"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8" name="Freeform 812"/>
              <p:cNvSpPr>
                <a:spLocks/>
              </p:cNvSpPr>
              <p:nvPr/>
            </p:nvSpPr>
            <p:spPr bwMode="auto">
              <a:xfrm>
                <a:off x="12363" y="129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99" name="Freeform 813"/>
              <p:cNvSpPr>
                <a:spLocks/>
              </p:cNvSpPr>
              <p:nvPr/>
            </p:nvSpPr>
            <p:spPr bwMode="auto">
              <a:xfrm>
                <a:off x="12500" y="1443"/>
                <a:ext cx="55" cy="109"/>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0" name="Oval 814"/>
              <p:cNvSpPr>
                <a:spLocks noChangeArrowheads="1"/>
              </p:cNvSpPr>
              <p:nvPr/>
            </p:nvSpPr>
            <p:spPr bwMode="auto">
              <a:xfrm>
                <a:off x="1245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1" name="Oval 815"/>
              <p:cNvSpPr>
                <a:spLocks noChangeArrowheads="1"/>
              </p:cNvSpPr>
              <p:nvPr/>
            </p:nvSpPr>
            <p:spPr bwMode="auto">
              <a:xfrm>
                <a:off x="12384"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2" name="Freeform 816"/>
              <p:cNvSpPr>
                <a:spLocks/>
              </p:cNvSpPr>
              <p:nvPr/>
            </p:nvSpPr>
            <p:spPr bwMode="auto">
              <a:xfrm>
                <a:off x="12429"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3" name="Oval 817"/>
              <p:cNvSpPr>
                <a:spLocks noChangeArrowheads="1"/>
              </p:cNvSpPr>
              <p:nvPr/>
            </p:nvSpPr>
            <p:spPr bwMode="auto">
              <a:xfrm>
                <a:off x="1245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4" name="Freeform 818"/>
              <p:cNvSpPr>
                <a:spLocks/>
              </p:cNvSpPr>
              <p:nvPr/>
            </p:nvSpPr>
            <p:spPr bwMode="auto">
              <a:xfrm>
                <a:off x="12434" y="1296"/>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5" name="Oval 819"/>
              <p:cNvSpPr>
                <a:spLocks noChangeArrowheads="1"/>
              </p:cNvSpPr>
              <p:nvPr/>
            </p:nvSpPr>
            <p:spPr bwMode="auto">
              <a:xfrm>
                <a:off x="1232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6" name="Oval 820"/>
              <p:cNvSpPr>
                <a:spLocks noChangeArrowheads="1"/>
              </p:cNvSpPr>
              <p:nvPr/>
            </p:nvSpPr>
            <p:spPr bwMode="auto">
              <a:xfrm>
                <a:off x="14207"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7" name="Oval 821"/>
              <p:cNvSpPr>
                <a:spLocks noChangeArrowheads="1"/>
              </p:cNvSpPr>
              <p:nvPr/>
            </p:nvSpPr>
            <p:spPr bwMode="auto">
              <a:xfrm>
                <a:off x="14207"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8" name="Freeform 822"/>
              <p:cNvSpPr>
                <a:spLocks/>
              </p:cNvSpPr>
              <p:nvPr/>
            </p:nvSpPr>
            <p:spPr bwMode="auto">
              <a:xfrm>
                <a:off x="1418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09" name="Oval 823"/>
              <p:cNvSpPr>
                <a:spLocks noChangeArrowheads="1"/>
              </p:cNvSpPr>
              <p:nvPr/>
            </p:nvSpPr>
            <p:spPr bwMode="auto">
              <a:xfrm>
                <a:off x="14337"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0" name="Freeform 824"/>
              <p:cNvSpPr>
                <a:spLocks/>
              </p:cNvSpPr>
              <p:nvPr/>
            </p:nvSpPr>
            <p:spPr bwMode="auto">
              <a:xfrm>
                <a:off x="14190" y="1587"/>
                <a:ext cx="55" cy="111"/>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1" name="Freeform 825"/>
              <p:cNvSpPr>
                <a:spLocks/>
              </p:cNvSpPr>
              <p:nvPr/>
            </p:nvSpPr>
            <p:spPr bwMode="auto">
              <a:xfrm>
                <a:off x="14252" y="1883"/>
                <a:ext cx="64" cy="109"/>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2" name="Freeform 826"/>
              <p:cNvSpPr>
                <a:spLocks/>
              </p:cNvSpPr>
              <p:nvPr/>
            </p:nvSpPr>
            <p:spPr bwMode="auto">
              <a:xfrm>
                <a:off x="14323"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3" name="Freeform 827"/>
              <p:cNvSpPr>
                <a:spLocks/>
              </p:cNvSpPr>
              <p:nvPr/>
            </p:nvSpPr>
            <p:spPr bwMode="auto">
              <a:xfrm>
                <a:off x="14453" y="1587"/>
                <a:ext cx="42" cy="111"/>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4" name="Oval 828"/>
              <p:cNvSpPr>
                <a:spLocks noChangeArrowheads="1"/>
              </p:cNvSpPr>
              <p:nvPr/>
            </p:nvSpPr>
            <p:spPr bwMode="auto">
              <a:xfrm>
                <a:off x="14207"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5" name="Freeform 829"/>
              <p:cNvSpPr>
                <a:spLocks/>
              </p:cNvSpPr>
              <p:nvPr/>
            </p:nvSpPr>
            <p:spPr bwMode="auto">
              <a:xfrm>
                <a:off x="14190" y="1883"/>
                <a:ext cx="55" cy="109"/>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6" name="Line 830"/>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7" name="Line 831"/>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8" name="Line 832"/>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19" name="Line 833"/>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0" name="Oval 834"/>
              <p:cNvSpPr>
                <a:spLocks noChangeArrowheads="1"/>
              </p:cNvSpPr>
              <p:nvPr/>
            </p:nvSpPr>
            <p:spPr bwMode="auto">
              <a:xfrm>
                <a:off x="14469"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1" name="Freeform 835"/>
              <p:cNvSpPr>
                <a:spLocks/>
              </p:cNvSpPr>
              <p:nvPr/>
            </p:nvSpPr>
            <p:spPr bwMode="auto">
              <a:xfrm>
                <a:off x="14453" y="1883"/>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2" name="Freeform 836"/>
              <p:cNvSpPr>
                <a:spLocks/>
              </p:cNvSpPr>
              <p:nvPr/>
            </p:nvSpPr>
            <p:spPr bwMode="auto">
              <a:xfrm>
                <a:off x="14382"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3" name="Freeform 837"/>
              <p:cNvSpPr>
                <a:spLocks/>
              </p:cNvSpPr>
              <p:nvPr/>
            </p:nvSpPr>
            <p:spPr bwMode="auto">
              <a:xfrm>
                <a:off x="14498" y="1620"/>
                <a:ext cx="7" cy="21"/>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4" name="Freeform 838"/>
              <p:cNvSpPr>
                <a:spLocks/>
              </p:cNvSpPr>
              <p:nvPr/>
            </p:nvSpPr>
            <p:spPr bwMode="auto">
              <a:xfrm>
                <a:off x="14318"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5" name="Oval 839"/>
              <p:cNvSpPr>
                <a:spLocks noChangeArrowheads="1"/>
              </p:cNvSpPr>
              <p:nvPr/>
            </p:nvSpPr>
            <p:spPr bwMode="auto">
              <a:xfrm>
                <a:off x="1440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6" name="Oval 840"/>
              <p:cNvSpPr>
                <a:spLocks noChangeArrowheads="1"/>
              </p:cNvSpPr>
              <p:nvPr/>
            </p:nvSpPr>
            <p:spPr bwMode="auto">
              <a:xfrm>
                <a:off x="14273"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7" name="Oval 841"/>
              <p:cNvSpPr>
                <a:spLocks noChangeArrowheads="1"/>
              </p:cNvSpPr>
              <p:nvPr/>
            </p:nvSpPr>
            <p:spPr bwMode="auto">
              <a:xfrm>
                <a:off x="1440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8" name="Freeform 842"/>
              <p:cNvSpPr>
                <a:spLocks/>
              </p:cNvSpPr>
              <p:nvPr/>
            </p:nvSpPr>
            <p:spPr bwMode="auto">
              <a:xfrm>
                <a:off x="14256"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29" name="Oval 843"/>
              <p:cNvSpPr>
                <a:spLocks noChangeArrowheads="1"/>
              </p:cNvSpPr>
              <p:nvPr/>
            </p:nvSpPr>
            <p:spPr bwMode="auto">
              <a:xfrm>
                <a:off x="14273"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0" name="Oval 844"/>
              <p:cNvSpPr>
                <a:spLocks noChangeArrowheads="1"/>
              </p:cNvSpPr>
              <p:nvPr/>
            </p:nvSpPr>
            <p:spPr bwMode="auto">
              <a:xfrm>
                <a:off x="14273"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1" name="Freeform 845"/>
              <p:cNvSpPr>
                <a:spLocks/>
              </p:cNvSpPr>
              <p:nvPr/>
            </p:nvSpPr>
            <p:spPr bwMode="auto">
              <a:xfrm>
                <a:off x="14252" y="1587"/>
                <a:ext cx="64" cy="111"/>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2" name="Freeform 846"/>
              <p:cNvSpPr>
                <a:spLocks/>
              </p:cNvSpPr>
              <p:nvPr/>
            </p:nvSpPr>
            <p:spPr bwMode="auto">
              <a:xfrm>
                <a:off x="14382"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3" name="Oval 847"/>
              <p:cNvSpPr>
                <a:spLocks noChangeArrowheads="1"/>
              </p:cNvSpPr>
              <p:nvPr/>
            </p:nvSpPr>
            <p:spPr bwMode="auto">
              <a:xfrm>
                <a:off x="14337"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4" name="Oval 848"/>
              <p:cNvSpPr>
                <a:spLocks noChangeArrowheads="1"/>
              </p:cNvSpPr>
              <p:nvPr/>
            </p:nvSpPr>
            <p:spPr bwMode="auto">
              <a:xfrm>
                <a:off x="14337"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5" name="Oval 849"/>
              <p:cNvSpPr>
                <a:spLocks noChangeArrowheads="1"/>
              </p:cNvSpPr>
              <p:nvPr/>
            </p:nvSpPr>
            <p:spPr bwMode="auto">
              <a:xfrm>
                <a:off x="1440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6" name="Freeform 850"/>
              <p:cNvSpPr>
                <a:spLocks/>
              </p:cNvSpPr>
              <p:nvPr/>
            </p:nvSpPr>
            <p:spPr bwMode="auto">
              <a:xfrm>
                <a:off x="14323"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7" name="Freeform 851"/>
              <p:cNvSpPr>
                <a:spLocks/>
              </p:cNvSpPr>
              <p:nvPr/>
            </p:nvSpPr>
            <p:spPr bwMode="auto">
              <a:xfrm>
                <a:off x="1438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8" name="Oval 852"/>
              <p:cNvSpPr>
                <a:spLocks noChangeArrowheads="1"/>
              </p:cNvSpPr>
              <p:nvPr/>
            </p:nvSpPr>
            <p:spPr bwMode="auto">
              <a:xfrm>
                <a:off x="1368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39" name="Freeform 853"/>
              <p:cNvSpPr>
                <a:spLocks/>
              </p:cNvSpPr>
              <p:nvPr/>
            </p:nvSpPr>
            <p:spPr bwMode="auto">
              <a:xfrm>
                <a:off x="13800" y="1883"/>
                <a:ext cx="54" cy="109"/>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0" name="Freeform 854"/>
              <p:cNvSpPr>
                <a:spLocks/>
              </p:cNvSpPr>
              <p:nvPr/>
            </p:nvSpPr>
            <p:spPr bwMode="auto">
              <a:xfrm>
                <a:off x="13669"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1" name="Oval 855"/>
              <p:cNvSpPr>
                <a:spLocks noChangeArrowheads="1"/>
              </p:cNvSpPr>
              <p:nvPr/>
            </p:nvSpPr>
            <p:spPr bwMode="auto">
              <a:xfrm>
                <a:off x="1368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2" name="Oval 856"/>
              <p:cNvSpPr>
                <a:spLocks noChangeArrowheads="1"/>
              </p:cNvSpPr>
              <p:nvPr/>
            </p:nvSpPr>
            <p:spPr bwMode="auto">
              <a:xfrm>
                <a:off x="13816"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3" name="Oval 857"/>
              <p:cNvSpPr>
                <a:spLocks noChangeArrowheads="1"/>
              </p:cNvSpPr>
              <p:nvPr/>
            </p:nvSpPr>
            <p:spPr bwMode="auto">
              <a:xfrm>
                <a:off x="13816"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4" name="Freeform 858"/>
              <p:cNvSpPr>
                <a:spLocks/>
              </p:cNvSpPr>
              <p:nvPr/>
            </p:nvSpPr>
            <p:spPr bwMode="auto">
              <a:xfrm>
                <a:off x="1379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5" name="Oval 859"/>
              <p:cNvSpPr>
                <a:spLocks noChangeArrowheads="1"/>
              </p:cNvSpPr>
              <p:nvPr/>
            </p:nvSpPr>
            <p:spPr bwMode="auto">
              <a:xfrm>
                <a:off x="13816"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6" name="Freeform 860"/>
              <p:cNvSpPr>
                <a:spLocks/>
              </p:cNvSpPr>
              <p:nvPr/>
            </p:nvSpPr>
            <p:spPr bwMode="auto">
              <a:xfrm>
                <a:off x="13800"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7" name="Freeform 861"/>
              <p:cNvSpPr>
                <a:spLocks/>
              </p:cNvSpPr>
              <p:nvPr/>
            </p:nvSpPr>
            <p:spPr bwMode="auto">
              <a:xfrm>
                <a:off x="13729"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8" name="Freeform 862"/>
              <p:cNvSpPr>
                <a:spLocks/>
              </p:cNvSpPr>
              <p:nvPr/>
            </p:nvSpPr>
            <p:spPr bwMode="auto">
              <a:xfrm>
                <a:off x="14062"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49" name="Freeform 863"/>
              <p:cNvSpPr>
                <a:spLocks/>
              </p:cNvSpPr>
              <p:nvPr/>
            </p:nvSpPr>
            <p:spPr bwMode="auto">
              <a:xfrm>
                <a:off x="14124" y="1883"/>
                <a:ext cx="64" cy="109"/>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0" name="Freeform 864"/>
              <p:cNvSpPr>
                <a:spLocks/>
              </p:cNvSpPr>
              <p:nvPr/>
            </p:nvSpPr>
            <p:spPr bwMode="auto">
              <a:xfrm>
                <a:off x="13736"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1" name="Oval 865"/>
              <p:cNvSpPr>
                <a:spLocks noChangeArrowheads="1"/>
              </p:cNvSpPr>
              <p:nvPr/>
            </p:nvSpPr>
            <p:spPr bwMode="auto">
              <a:xfrm>
                <a:off x="1407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2" name="Oval 866"/>
              <p:cNvSpPr>
                <a:spLocks noChangeArrowheads="1"/>
              </p:cNvSpPr>
              <p:nvPr/>
            </p:nvSpPr>
            <p:spPr bwMode="auto">
              <a:xfrm>
                <a:off x="1414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3" name="Oval 867"/>
              <p:cNvSpPr>
                <a:spLocks noChangeArrowheads="1"/>
              </p:cNvSpPr>
              <p:nvPr/>
            </p:nvSpPr>
            <p:spPr bwMode="auto">
              <a:xfrm>
                <a:off x="1414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4" name="Freeform 868"/>
              <p:cNvSpPr>
                <a:spLocks/>
              </p:cNvSpPr>
              <p:nvPr/>
            </p:nvSpPr>
            <p:spPr bwMode="auto">
              <a:xfrm>
                <a:off x="14124" y="1587"/>
                <a:ext cx="64" cy="111"/>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5" name="Oval 869"/>
              <p:cNvSpPr>
                <a:spLocks noChangeArrowheads="1"/>
              </p:cNvSpPr>
              <p:nvPr/>
            </p:nvSpPr>
            <p:spPr bwMode="auto">
              <a:xfrm>
                <a:off x="1414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6" name="Freeform 870"/>
              <p:cNvSpPr>
                <a:spLocks/>
              </p:cNvSpPr>
              <p:nvPr/>
            </p:nvSpPr>
            <p:spPr bwMode="auto">
              <a:xfrm>
                <a:off x="14058" y="1736"/>
                <a:ext cx="63"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7" name="Freeform 871"/>
              <p:cNvSpPr>
                <a:spLocks/>
              </p:cNvSpPr>
              <p:nvPr/>
            </p:nvSpPr>
            <p:spPr bwMode="auto">
              <a:xfrm>
                <a:off x="13932" y="1883"/>
                <a:ext cx="52" cy="109"/>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8" name="Oval 872"/>
              <p:cNvSpPr>
                <a:spLocks noChangeArrowheads="1"/>
              </p:cNvSpPr>
              <p:nvPr/>
            </p:nvSpPr>
            <p:spPr bwMode="auto">
              <a:xfrm>
                <a:off x="1394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59" name="Freeform 873"/>
              <p:cNvSpPr>
                <a:spLocks/>
              </p:cNvSpPr>
              <p:nvPr/>
            </p:nvSpPr>
            <p:spPr bwMode="auto">
              <a:xfrm>
                <a:off x="13927" y="1736"/>
                <a:ext cx="64" cy="111"/>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0" name="Freeform 874"/>
              <p:cNvSpPr>
                <a:spLocks/>
              </p:cNvSpPr>
              <p:nvPr/>
            </p:nvSpPr>
            <p:spPr bwMode="auto">
              <a:xfrm>
                <a:off x="1399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1" name="Freeform 875"/>
              <p:cNvSpPr>
                <a:spLocks/>
              </p:cNvSpPr>
              <p:nvPr/>
            </p:nvSpPr>
            <p:spPr bwMode="auto">
              <a:xfrm>
                <a:off x="1386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2" name="Oval 876"/>
              <p:cNvSpPr>
                <a:spLocks noChangeArrowheads="1"/>
              </p:cNvSpPr>
              <p:nvPr/>
            </p:nvSpPr>
            <p:spPr bwMode="auto">
              <a:xfrm>
                <a:off x="1407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3" name="Oval 877"/>
              <p:cNvSpPr>
                <a:spLocks noChangeArrowheads="1"/>
              </p:cNvSpPr>
              <p:nvPr/>
            </p:nvSpPr>
            <p:spPr bwMode="auto">
              <a:xfrm>
                <a:off x="1407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4" name="Freeform 878"/>
              <p:cNvSpPr>
                <a:spLocks/>
              </p:cNvSpPr>
              <p:nvPr/>
            </p:nvSpPr>
            <p:spPr bwMode="auto">
              <a:xfrm>
                <a:off x="14062"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5" name="Freeform 879"/>
              <p:cNvSpPr>
                <a:spLocks/>
              </p:cNvSpPr>
              <p:nvPr/>
            </p:nvSpPr>
            <p:spPr bwMode="auto">
              <a:xfrm>
                <a:off x="1412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6" name="Oval 880"/>
              <p:cNvSpPr>
                <a:spLocks noChangeArrowheads="1"/>
              </p:cNvSpPr>
              <p:nvPr/>
            </p:nvSpPr>
            <p:spPr bwMode="auto">
              <a:xfrm>
                <a:off x="1394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7" name="Oval 881"/>
              <p:cNvSpPr>
                <a:spLocks noChangeArrowheads="1"/>
              </p:cNvSpPr>
              <p:nvPr/>
            </p:nvSpPr>
            <p:spPr bwMode="auto">
              <a:xfrm>
                <a:off x="13750"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8" name="Freeform 882"/>
              <p:cNvSpPr>
                <a:spLocks/>
              </p:cNvSpPr>
              <p:nvPr/>
            </p:nvSpPr>
            <p:spPr bwMode="auto">
              <a:xfrm>
                <a:off x="13932" y="1587"/>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69" name="Oval 883"/>
              <p:cNvSpPr>
                <a:spLocks noChangeArrowheads="1"/>
              </p:cNvSpPr>
              <p:nvPr/>
            </p:nvSpPr>
            <p:spPr bwMode="auto">
              <a:xfrm>
                <a:off x="1394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0" name="Oval 884"/>
              <p:cNvSpPr>
                <a:spLocks noChangeArrowheads="1"/>
              </p:cNvSpPr>
              <p:nvPr/>
            </p:nvSpPr>
            <p:spPr bwMode="auto">
              <a:xfrm>
                <a:off x="1388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1" name="Oval 885"/>
              <p:cNvSpPr>
                <a:spLocks noChangeArrowheads="1"/>
              </p:cNvSpPr>
              <p:nvPr/>
            </p:nvSpPr>
            <p:spPr bwMode="auto">
              <a:xfrm>
                <a:off x="1401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2" name="Oval 886"/>
              <p:cNvSpPr>
                <a:spLocks noChangeArrowheads="1"/>
              </p:cNvSpPr>
              <p:nvPr/>
            </p:nvSpPr>
            <p:spPr bwMode="auto">
              <a:xfrm>
                <a:off x="13882"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3" name="Freeform 887"/>
              <p:cNvSpPr>
                <a:spLocks/>
              </p:cNvSpPr>
              <p:nvPr/>
            </p:nvSpPr>
            <p:spPr bwMode="auto">
              <a:xfrm>
                <a:off x="13861" y="1587"/>
                <a:ext cx="64"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4" name="Oval 888"/>
              <p:cNvSpPr>
                <a:spLocks noChangeArrowheads="1"/>
              </p:cNvSpPr>
              <p:nvPr/>
            </p:nvSpPr>
            <p:spPr bwMode="auto">
              <a:xfrm>
                <a:off x="1401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5" name="Freeform 889"/>
              <p:cNvSpPr>
                <a:spLocks/>
              </p:cNvSpPr>
              <p:nvPr/>
            </p:nvSpPr>
            <p:spPr bwMode="auto">
              <a:xfrm>
                <a:off x="13866" y="1736"/>
                <a:ext cx="54"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6" name="Oval 890"/>
              <p:cNvSpPr>
                <a:spLocks noChangeArrowheads="1"/>
              </p:cNvSpPr>
              <p:nvPr/>
            </p:nvSpPr>
            <p:spPr bwMode="auto">
              <a:xfrm>
                <a:off x="1388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7" name="Freeform 891"/>
              <p:cNvSpPr>
                <a:spLocks/>
              </p:cNvSpPr>
              <p:nvPr/>
            </p:nvSpPr>
            <p:spPr bwMode="auto">
              <a:xfrm>
                <a:off x="13729" y="1587"/>
                <a:ext cx="64" cy="111"/>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8" name="Oval 892"/>
              <p:cNvSpPr>
                <a:spLocks noChangeArrowheads="1"/>
              </p:cNvSpPr>
              <p:nvPr/>
            </p:nvSpPr>
            <p:spPr bwMode="auto">
              <a:xfrm>
                <a:off x="13750"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79" name="Freeform 893"/>
              <p:cNvSpPr>
                <a:spLocks/>
              </p:cNvSpPr>
              <p:nvPr/>
            </p:nvSpPr>
            <p:spPr bwMode="auto">
              <a:xfrm>
                <a:off x="13991"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0" name="Oval 894"/>
              <p:cNvSpPr>
                <a:spLocks noChangeArrowheads="1"/>
              </p:cNvSpPr>
              <p:nvPr/>
            </p:nvSpPr>
            <p:spPr bwMode="auto">
              <a:xfrm>
                <a:off x="1368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1" name="Oval 895"/>
              <p:cNvSpPr>
                <a:spLocks noChangeArrowheads="1"/>
              </p:cNvSpPr>
              <p:nvPr/>
            </p:nvSpPr>
            <p:spPr bwMode="auto">
              <a:xfrm>
                <a:off x="13750"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2" name="Freeform 896"/>
              <p:cNvSpPr>
                <a:spLocks/>
              </p:cNvSpPr>
              <p:nvPr/>
            </p:nvSpPr>
            <p:spPr bwMode="auto">
              <a:xfrm>
                <a:off x="13669"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3" name="Freeform 897"/>
              <p:cNvSpPr>
                <a:spLocks/>
              </p:cNvSpPr>
              <p:nvPr/>
            </p:nvSpPr>
            <p:spPr bwMode="auto">
              <a:xfrm>
                <a:off x="13665" y="1736"/>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4" name="Oval 898"/>
              <p:cNvSpPr>
                <a:spLocks noChangeArrowheads="1"/>
              </p:cNvSpPr>
              <p:nvPr/>
            </p:nvSpPr>
            <p:spPr bwMode="auto">
              <a:xfrm>
                <a:off x="1401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5" name="Freeform 899"/>
              <p:cNvSpPr>
                <a:spLocks/>
              </p:cNvSpPr>
              <p:nvPr/>
            </p:nvSpPr>
            <p:spPr bwMode="auto">
              <a:xfrm>
                <a:off x="1399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6" name="Freeform 900"/>
              <p:cNvSpPr>
                <a:spLocks/>
              </p:cNvSpPr>
              <p:nvPr/>
            </p:nvSpPr>
            <p:spPr bwMode="auto">
              <a:xfrm>
                <a:off x="13149" y="1883"/>
                <a:ext cx="47" cy="33"/>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7" name="Freeform 901"/>
              <p:cNvSpPr>
                <a:spLocks/>
              </p:cNvSpPr>
              <p:nvPr/>
            </p:nvSpPr>
            <p:spPr bwMode="auto">
              <a:xfrm>
                <a:off x="13359" y="1857"/>
                <a:ext cx="24" cy="21"/>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8" name="Freeform 902"/>
              <p:cNvSpPr>
                <a:spLocks/>
              </p:cNvSpPr>
              <p:nvPr/>
            </p:nvSpPr>
            <p:spPr bwMode="auto">
              <a:xfrm>
                <a:off x="13274" y="1736"/>
                <a:ext cx="64" cy="111"/>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89" name="Freeform 903"/>
              <p:cNvSpPr>
                <a:spLocks/>
              </p:cNvSpPr>
              <p:nvPr/>
            </p:nvSpPr>
            <p:spPr bwMode="auto">
              <a:xfrm>
                <a:off x="1360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0" name="Oval 904"/>
              <p:cNvSpPr>
                <a:spLocks noChangeArrowheads="1"/>
              </p:cNvSpPr>
              <p:nvPr/>
            </p:nvSpPr>
            <p:spPr bwMode="auto">
              <a:xfrm>
                <a:off x="1316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1" name="Freeform 905"/>
              <p:cNvSpPr>
                <a:spLocks/>
              </p:cNvSpPr>
              <p:nvPr/>
            </p:nvSpPr>
            <p:spPr bwMode="auto">
              <a:xfrm>
                <a:off x="13475"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2" name="Oval 906"/>
              <p:cNvSpPr>
                <a:spLocks noChangeArrowheads="1"/>
              </p:cNvSpPr>
              <p:nvPr/>
            </p:nvSpPr>
            <p:spPr bwMode="auto">
              <a:xfrm>
                <a:off x="13622"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3" name="Oval 907"/>
              <p:cNvSpPr>
                <a:spLocks noChangeArrowheads="1"/>
              </p:cNvSpPr>
              <p:nvPr/>
            </p:nvSpPr>
            <p:spPr bwMode="auto">
              <a:xfrm>
                <a:off x="1316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4" name="Oval 908"/>
              <p:cNvSpPr>
                <a:spLocks noChangeArrowheads="1"/>
              </p:cNvSpPr>
              <p:nvPr/>
            </p:nvSpPr>
            <p:spPr bwMode="auto">
              <a:xfrm>
                <a:off x="13622"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5" name="Freeform 909"/>
              <p:cNvSpPr>
                <a:spLocks/>
              </p:cNvSpPr>
              <p:nvPr/>
            </p:nvSpPr>
            <p:spPr bwMode="auto">
              <a:xfrm>
                <a:off x="13471" y="1587"/>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6" name="Oval 910"/>
              <p:cNvSpPr>
                <a:spLocks noChangeArrowheads="1"/>
              </p:cNvSpPr>
              <p:nvPr/>
            </p:nvSpPr>
            <p:spPr bwMode="auto">
              <a:xfrm>
                <a:off x="1349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7" name="Freeform 911"/>
              <p:cNvSpPr>
                <a:spLocks/>
              </p:cNvSpPr>
              <p:nvPr/>
            </p:nvSpPr>
            <p:spPr bwMode="auto">
              <a:xfrm>
                <a:off x="13142" y="1736"/>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8" name="Freeform 912"/>
              <p:cNvSpPr>
                <a:spLocks/>
              </p:cNvSpPr>
              <p:nvPr/>
            </p:nvSpPr>
            <p:spPr bwMode="auto">
              <a:xfrm>
                <a:off x="13208"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399" name="Oval 913"/>
              <p:cNvSpPr>
                <a:spLocks noChangeArrowheads="1"/>
              </p:cNvSpPr>
              <p:nvPr/>
            </p:nvSpPr>
            <p:spPr bwMode="auto">
              <a:xfrm>
                <a:off x="13622"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0" name="Oval 914"/>
              <p:cNvSpPr>
                <a:spLocks noChangeArrowheads="1"/>
              </p:cNvSpPr>
              <p:nvPr/>
            </p:nvSpPr>
            <p:spPr bwMode="auto">
              <a:xfrm>
                <a:off x="13229"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1" name="Oval 915"/>
              <p:cNvSpPr>
                <a:spLocks noChangeArrowheads="1"/>
              </p:cNvSpPr>
              <p:nvPr/>
            </p:nvSpPr>
            <p:spPr bwMode="auto">
              <a:xfrm>
                <a:off x="1316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2" name="Oval 916"/>
              <p:cNvSpPr>
                <a:spLocks noChangeArrowheads="1"/>
              </p:cNvSpPr>
              <p:nvPr/>
            </p:nvSpPr>
            <p:spPr bwMode="auto">
              <a:xfrm>
                <a:off x="13229"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3" name="Freeform 917"/>
              <p:cNvSpPr>
                <a:spLocks/>
              </p:cNvSpPr>
              <p:nvPr/>
            </p:nvSpPr>
            <p:spPr bwMode="auto">
              <a:xfrm>
                <a:off x="13149"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4" name="Freeform 918"/>
              <p:cNvSpPr>
                <a:spLocks/>
              </p:cNvSpPr>
              <p:nvPr/>
            </p:nvSpPr>
            <p:spPr bwMode="auto">
              <a:xfrm>
                <a:off x="13213" y="1736"/>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5" name="Freeform 919"/>
              <p:cNvSpPr>
                <a:spLocks/>
              </p:cNvSpPr>
              <p:nvPr/>
            </p:nvSpPr>
            <p:spPr bwMode="auto">
              <a:xfrm>
                <a:off x="13376" y="1883"/>
                <a:ext cx="19" cy="19"/>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6" name="Freeform 920"/>
              <p:cNvSpPr>
                <a:spLocks/>
              </p:cNvSpPr>
              <p:nvPr/>
            </p:nvSpPr>
            <p:spPr bwMode="auto">
              <a:xfrm>
                <a:off x="13601" y="1587"/>
                <a:ext cx="64" cy="111"/>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7" name="Freeform 921"/>
              <p:cNvSpPr>
                <a:spLocks/>
              </p:cNvSpPr>
              <p:nvPr/>
            </p:nvSpPr>
            <p:spPr bwMode="auto">
              <a:xfrm>
                <a:off x="1360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8" name="Oval 922"/>
              <p:cNvSpPr>
                <a:spLocks noChangeArrowheads="1"/>
              </p:cNvSpPr>
              <p:nvPr/>
            </p:nvSpPr>
            <p:spPr bwMode="auto">
              <a:xfrm>
                <a:off x="1355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09" name="Oval 923"/>
              <p:cNvSpPr>
                <a:spLocks noChangeArrowheads="1"/>
              </p:cNvSpPr>
              <p:nvPr/>
            </p:nvSpPr>
            <p:spPr bwMode="auto">
              <a:xfrm>
                <a:off x="1349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0" name="Freeform 924"/>
              <p:cNvSpPr>
                <a:spLocks/>
              </p:cNvSpPr>
              <p:nvPr/>
            </p:nvSpPr>
            <p:spPr bwMode="auto">
              <a:xfrm>
                <a:off x="13542"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1" name="Freeform 925"/>
              <p:cNvSpPr>
                <a:spLocks/>
              </p:cNvSpPr>
              <p:nvPr/>
            </p:nvSpPr>
            <p:spPr bwMode="auto">
              <a:xfrm>
                <a:off x="1347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2" name="Oval 926"/>
              <p:cNvSpPr>
                <a:spLocks noChangeArrowheads="1"/>
              </p:cNvSpPr>
              <p:nvPr/>
            </p:nvSpPr>
            <p:spPr bwMode="auto">
              <a:xfrm>
                <a:off x="1355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3" name="Freeform 927"/>
              <p:cNvSpPr>
                <a:spLocks/>
              </p:cNvSpPr>
              <p:nvPr/>
            </p:nvSpPr>
            <p:spPr bwMode="auto">
              <a:xfrm>
                <a:off x="13537"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4" name="Freeform 928"/>
              <p:cNvSpPr>
                <a:spLocks/>
              </p:cNvSpPr>
              <p:nvPr/>
            </p:nvSpPr>
            <p:spPr bwMode="auto">
              <a:xfrm>
                <a:off x="13542"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5" name="Freeform 929"/>
              <p:cNvSpPr>
                <a:spLocks/>
              </p:cNvSpPr>
              <p:nvPr/>
            </p:nvSpPr>
            <p:spPr bwMode="auto">
              <a:xfrm>
                <a:off x="13409" y="1883"/>
                <a:ext cx="55" cy="109"/>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6" name="Oval 930"/>
              <p:cNvSpPr>
                <a:spLocks noChangeArrowheads="1"/>
              </p:cNvSpPr>
              <p:nvPr/>
            </p:nvSpPr>
            <p:spPr bwMode="auto">
              <a:xfrm>
                <a:off x="1349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7" name="Oval 931"/>
              <p:cNvSpPr>
                <a:spLocks noChangeArrowheads="1"/>
              </p:cNvSpPr>
              <p:nvPr/>
            </p:nvSpPr>
            <p:spPr bwMode="auto">
              <a:xfrm>
                <a:off x="1342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8" name="Oval 932"/>
              <p:cNvSpPr>
                <a:spLocks noChangeArrowheads="1"/>
              </p:cNvSpPr>
              <p:nvPr/>
            </p:nvSpPr>
            <p:spPr bwMode="auto">
              <a:xfrm>
                <a:off x="1342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19" name="Oval 933"/>
              <p:cNvSpPr>
                <a:spLocks noChangeArrowheads="1"/>
              </p:cNvSpPr>
              <p:nvPr/>
            </p:nvSpPr>
            <p:spPr bwMode="auto">
              <a:xfrm>
                <a:off x="1329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0" name="Freeform 934"/>
              <p:cNvSpPr>
                <a:spLocks/>
              </p:cNvSpPr>
              <p:nvPr/>
            </p:nvSpPr>
            <p:spPr bwMode="auto">
              <a:xfrm>
                <a:off x="13404"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1" name="Freeform 935"/>
              <p:cNvSpPr>
                <a:spLocks/>
              </p:cNvSpPr>
              <p:nvPr/>
            </p:nvSpPr>
            <p:spPr bwMode="auto">
              <a:xfrm>
                <a:off x="13409" y="1587"/>
                <a:ext cx="55"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2" name="Oval 936"/>
              <p:cNvSpPr>
                <a:spLocks noChangeArrowheads="1"/>
              </p:cNvSpPr>
              <p:nvPr/>
            </p:nvSpPr>
            <p:spPr bwMode="auto">
              <a:xfrm>
                <a:off x="1335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3" name="Oval 937"/>
              <p:cNvSpPr>
                <a:spLocks noChangeArrowheads="1"/>
              </p:cNvSpPr>
              <p:nvPr/>
            </p:nvSpPr>
            <p:spPr bwMode="auto">
              <a:xfrm>
                <a:off x="1342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4" name="Oval 938"/>
              <p:cNvSpPr>
                <a:spLocks noChangeArrowheads="1"/>
              </p:cNvSpPr>
              <p:nvPr/>
            </p:nvSpPr>
            <p:spPr bwMode="auto">
              <a:xfrm>
                <a:off x="1355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5" name="Freeform 939"/>
              <p:cNvSpPr>
                <a:spLocks/>
              </p:cNvSpPr>
              <p:nvPr/>
            </p:nvSpPr>
            <p:spPr bwMode="auto">
              <a:xfrm>
                <a:off x="1334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6" name="Freeform 940"/>
              <p:cNvSpPr>
                <a:spLocks/>
              </p:cNvSpPr>
              <p:nvPr/>
            </p:nvSpPr>
            <p:spPr bwMode="auto">
              <a:xfrm>
                <a:off x="1333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7" name="Oval 941"/>
              <p:cNvSpPr>
                <a:spLocks noChangeArrowheads="1"/>
              </p:cNvSpPr>
              <p:nvPr/>
            </p:nvSpPr>
            <p:spPr bwMode="auto">
              <a:xfrm>
                <a:off x="1329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8" name="Oval 942"/>
              <p:cNvSpPr>
                <a:spLocks noChangeArrowheads="1"/>
              </p:cNvSpPr>
              <p:nvPr/>
            </p:nvSpPr>
            <p:spPr bwMode="auto">
              <a:xfrm>
                <a:off x="1335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29" name="Freeform 943"/>
              <p:cNvSpPr>
                <a:spLocks/>
              </p:cNvSpPr>
              <p:nvPr/>
            </p:nvSpPr>
            <p:spPr bwMode="auto">
              <a:xfrm>
                <a:off x="13279" y="1587"/>
                <a:ext cx="54" cy="111"/>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0" name="Freeform 944"/>
              <p:cNvSpPr>
                <a:spLocks/>
              </p:cNvSpPr>
              <p:nvPr/>
            </p:nvSpPr>
            <p:spPr bwMode="auto">
              <a:xfrm>
                <a:off x="13014" y="1736"/>
                <a:ext cx="64" cy="111"/>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1" name="Oval 945"/>
              <p:cNvSpPr>
                <a:spLocks noChangeArrowheads="1"/>
              </p:cNvSpPr>
              <p:nvPr/>
            </p:nvSpPr>
            <p:spPr bwMode="auto">
              <a:xfrm>
                <a:off x="13035"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2" name="Oval 946"/>
              <p:cNvSpPr>
                <a:spLocks noChangeArrowheads="1"/>
              </p:cNvSpPr>
              <p:nvPr/>
            </p:nvSpPr>
            <p:spPr bwMode="auto">
              <a:xfrm>
                <a:off x="1310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3" name="Freeform 947"/>
              <p:cNvSpPr>
                <a:spLocks/>
              </p:cNvSpPr>
              <p:nvPr/>
            </p:nvSpPr>
            <p:spPr bwMode="auto">
              <a:xfrm>
                <a:off x="13085" y="1736"/>
                <a:ext cx="54"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4" name="Freeform 948"/>
              <p:cNvSpPr>
                <a:spLocks/>
              </p:cNvSpPr>
              <p:nvPr/>
            </p:nvSpPr>
            <p:spPr bwMode="auto">
              <a:xfrm>
                <a:off x="13080"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5" name="Oval 949"/>
              <p:cNvSpPr>
                <a:spLocks noChangeArrowheads="1"/>
              </p:cNvSpPr>
              <p:nvPr/>
            </p:nvSpPr>
            <p:spPr bwMode="auto">
              <a:xfrm>
                <a:off x="13035"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6" name="Oval 950"/>
              <p:cNvSpPr>
                <a:spLocks noChangeArrowheads="1"/>
              </p:cNvSpPr>
              <p:nvPr/>
            </p:nvSpPr>
            <p:spPr bwMode="auto">
              <a:xfrm>
                <a:off x="1310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7" name="Oval 951"/>
              <p:cNvSpPr>
                <a:spLocks noChangeArrowheads="1"/>
              </p:cNvSpPr>
              <p:nvPr/>
            </p:nvSpPr>
            <p:spPr bwMode="auto">
              <a:xfrm>
                <a:off x="13035"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8" name="Freeform 952"/>
              <p:cNvSpPr>
                <a:spLocks/>
              </p:cNvSpPr>
              <p:nvPr/>
            </p:nvSpPr>
            <p:spPr bwMode="auto">
              <a:xfrm>
                <a:off x="13019"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39" name="Freeform 953"/>
              <p:cNvSpPr>
                <a:spLocks/>
              </p:cNvSpPr>
              <p:nvPr/>
            </p:nvSpPr>
            <p:spPr bwMode="auto">
              <a:xfrm>
                <a:off x="12623" y="1736"/>
                <a:ext cx="62" cy="71"/>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0" name="Freeform 954"/>
              <p:cNvSpPr>
                <a:spLocks/>
              </p:cNvSpPr>
              <p:nvPr/>
            </p:nvSpPr>
            <p:spPr bwMode="auto">
              <a:xfrm>
                <a:off x="12955" y="1883"/>
                <a:ext cx="54" cy="31"/>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1" name="Oval 955"/>
              <p:cNvSpPr>
                <a:spLocks noChangeArrowheads="1"/>
              </p:cNvSpPr>
              <p:nvPr/>
            </p:nvSpPr>
            <p:spPr bwMode="auto">
              <a:xfrm>
                <a:off x="1283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2" name="Oval 956"/>
              <p:cNvSpPr>
                <a:spLocks noChangeArrowheads="1"/>
              </p:cNvSpPr>
              <p:nvPr/>
            </p:nvSpPr>
            <p:spPr bwMode="auto">
              <a:xfrm>
                <a:off x="1277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3" name="Oval 957"/>
              <p:cNvSpPr>
                <a:spLocks noChangeArrowheads="1"/>
              </p:cNvSpPr>
              <p:nvPr/>
            </p:nvSpPr>
            <p:spPr bwMode="auto">
              <a:xfrm>
                <a:off x="1277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4" name="Freeform 958"/>
              <p:cNvSpPr>
                <a:spLocks/>
              </p:cNvSpPr>
              <p:nvPr/>
            </p:nvSpPr>
            <p:spPr bwMode="auto">
              <a:xfrm>
                <a:off x="12758"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5" name="Freeform 959"/>
              <p:cNvSpPr>
                <a:spLocks/>
              </p:cNvSpPr>
              <p:nvPr/>
            </p:nvSpPr>
            <p:spPr bwMode="auto">
              <a:xfrm>
                <a:off x="12822" y="1736"/>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6" name="Freeform 960"/>
              <p:cNvSpPr>
                <a:spLocks/>
              </p:cNvSpPr>
              <p:nvPr/>
            </p:nvSpPr>
            <p:spPr bwMode="auto">
              <a:xfrm>
                <a:off x="12818" y="1587"/>
                <a:ext cx="63"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7" name="Oval 961"/>
              <p:cNvSpPr>
                <a:spLocks noChangeArrowheads="1"/>
              </p:cNvSpPr>
              <p:nvPr/>
            </p:nvSpPr>
            <p:spPr bwMode="auto">
              <a:xfrm>
                <a:off x="1283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8" name="Oval 962"/>
              <p:cNvSpPr>
                <a:spLocks noChangeArrowheads="1"/>
              </p:cNvSpPr>
              <p:nvPr/>
            </p:nvSpPr>
            <p:spPr bwMode="auto">
              <a:xfrm>
                <a:off x="1270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49" name="Oval 963"/>
              <p:cNvSpPr>
                <a:spLocks noChangeArrowheads="1"/>
              </p:cNvSpPr>
              <p:nvPr/>
            </p:nvSpPr>
            <p:spPr bwMode="auto">
              <a:xfrm>
                <a:off x="1264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0" name="Freeform 964"/>
              <p:cNvSpPr>
                <a:spLocks/>
              </p:cNvSpPr>
              <p:nvPr/>
            </p:nvSpPr>
            <p:spPr bwMode="auto">
              <a:xfrm>
                <a:off x="12626" y="1587"/>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1" name="Oval 965"/>
              <p:cNvSpPr>
                <a:spLocks noChangeArrowheads="1"/>
              </p:cNvSpPr>
              <p:nvPr/>
            </p:nvSpPr>
            <p:spPr bwMode="auto">
              <a:xfrm>
                <a:off x="1264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2" name="Oval 966"/>
              <p:cNvSpPr>
                <a:spLocks noChangeArrowheads="1"/>
              </p:cNvSpPr>
              <p:nvPr/>
            </p:nvSpPr>
            <p:spPr bwMode="auto">
              <a:xfrm>
                <a:off x="1270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3" name="Freeform 967"/>
              <p:cNvSpPr>
                <a:spLocks/>
              </p:cNvSpPr>
              <p:nvPr/>
            </p:nvSpPr>
            <p:spPr bwMode="auto">
              <a:xfrm>
                <a:off x="13080" y="1883"/>
                <a:ext cx="62" cy="4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4" name="Oval 968"/>
              <p:cNvSpPr>
                <a:spLocks noChangeArrowheads="1"/>
              </p:cNvSpPr>
              <p:nvPr/>
            </p:nvSpPr>
            <p:spPr bwMode="auto">
              <a:xfrm>
                <a:off x="1283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5" name="Freeform 969"/>
              <p:cNvSpPr>
                <a:spLocks/>
              </p:cNvSpPr>
              <p:nvPr/>
            </p:nvSpPr>
            <p:spPr bwMode="auto">
              <a:xfrm>
                <a:off x="13019" y="1883"/>
                <a:ext cx="54" cy="4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6" name="Freeform 970"/>
              <p:cNvSpPr>
                <a:spLocks/>
              </p:cNvSpPr>
              <p:nvPr/>
            </p:nvSpPr>
            <p:spPr bwMode="auto">
              <a:xfrm>
                <a:off x="12751" y="173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7" name="Freeform 971"/>
              <p:cNvSpPr>
                <a:spLocks/>
              </p:cNvSpPr>
              <p:nvPr/>
            </p:nvSpPr>
            <p:spPr bwMode="auto">
              <a:xfrm>
                <a:off x="12687" y="158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8" name="Oval 972"/>
              <p:cNvSpPr>
                <a:spLocks noChangeArrowheads="1"/>
              </p:cNvSpPr>
              <p:nvPr/>
            </p:nvSpPr>
            <p:spPr bwMode="auto">
              <a:xfrm>
                <a:off x="12969"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59" name="Freeform 973"/>
              <p:cNvSpPr>
                <a:spLocks/>
              </p:cNvSpPr>
              <p:nvPr/>
            </p:nvSpPr>
            <p:spPr bwMode="auto">
              <a:xfrm>
                <a:off x="12889" y="1587"/>
                <a:ext cx="54"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0" name="Freeform 974"/>
              <p:cNvSpPr>
                <a:spLocks/>
              </p:cNvSpPr>
              <p:nvPr/>
            </p:nvSpPr>
            <p:spPr bwMode="auto">
              <a:xfrm>
                <a:off x="1295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1" name="Oval 975"/>
              <p:cNvSpPr>
                <a:spLocks noChangeArrowheads="1"/>
              </p:cNvSpPr>
              <p:nvPr/>
            </p:nvSpPr>
            <p:spPr bwMode="auto">
              <a:xfrm>
                <a:off x="12905"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2" name="Freeform 976"/>
              <p:cNvSpPr>
                <a:spLocks/>
              </p:cNvSpPr>
              <p:nvPr/>
            </p:nvSpPr>
            <p:spPr bwMode="auto">
              <a:xfrm>
                <a:off x="12889" y="1883"/>
                <a:ext cx="54" cy="26"/>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3" name="Oval 977"/>
              <p:cNvSpPr>
                <a:spLocks noChangeArrowheads="1"/>
              </p:cNvSpPr>
              <p:nvPr/>
            </p:nvSpPr>
            <p:spPr bwMode="auto">
              <a:xfrm>
                <a:off x="1310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4" name="Freeform 978"/>
              <p:cNvSpPr>
                <a:spLocks/>
              </p:cNvSpPr>
              <p:nvPr/>
            </p:nvSpPr>
            <p:spPr bwMode="auto">
              <a:xfrm>
                <a:off x="1294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5" name="Oval 979"/>
              <p:cNvSpPr>
                <a:spLocks noChangeArrowheads="1"/>
              </p:cNvSpPr>
              <p:nvPr/>
            </p:nvSpPr>
            <p:spPr bwMode="auto">
              <a:xfrm>
                <a:off x="1296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6" name="Oval 980"/>
              <p:cNvSpPr>
                <a:spLocks noChangeArrowheads="1"/>
              </p:cNvSpPr>
              <p:nvPr/>
            </p:nvSpPr>
            <p:spPr bwMode="auto">
              <a:xfrm>
                <a:off x="1296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7" name="Freeform 981"/>
              <p:cNvSpPr>
                <a:spLocks/>
              </p:cNvSpPr>
              <p:nvPr/>
            </p:nvSpPr>
            <p:spPr bwMode="auto">
              <a:xfrm>
                <a:off x="12796" y="1883"/>
                <a:ext cx="12" cy="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8" name="Freeform 982"/>
              <p:cNvSpPr>
                <a:spLocks/>
              </p:cNvSpPr>
              <p:nvPr/>
            </p:nvSpPr>
            <p:spPr bwMode="auto">
              <a:xfrm>
                <a:off x="12773" y="1857"/>
                <a:ext cx="23" cy="21"/>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69" name="Oval 983"/>
              <p:cNvSpPr>
                <a:spLocks noChangeArrowheads="1"/>
              </p:cNvSpPr>
              <p:nvPr/>
            </p:nvSpPr>
            <p:spPr bwMode="auto">
              <a:xfrm>
                <a:off x="12905"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0" name="Freeform 984"/>
              <p:cNvSpPr>
                <a:spLocks/>
              </p:cNvSpPr>
              <p:nvPr/>
            </p:nvSpPr>
            <p:spPr bwMode="auto">
              <a:xfrm>
                <a:off x="12827" y="1883"/>
                <a:ext cx="47" cy="24"/>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1" name="Freeform 985"/>
              <p:cNvSpPr>
                <a:spLocks/>
              </p:cNvSpPr>
              <p:nvPr/>
            </p:nvSpPr>
            <p:spPr bwMode="auto">
              <a:xfrm>
                <a:off x="12692" y="1736"/>
                <a:ext cx="52" cy="109"/>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2" name="Oval 986"/>
              <p:cNvSpPr>
                <a:spLocks noChangeArrowheads="1"/>
              </p:cNvSpPr>
              <p:nvPr/>
            </p:nvSpPr>
            <p:spPr bwMode="auto">
              <a:xfrm>
                <a:off x="1290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3" name="Freeform 987"/>
              <p:cNvSpPr>
                <a:spLocks/>
              </p:cNvSpPr>
              <p:nvPr/>
            </p:nvSpPr>
            <p:spPr bwMode="auto">
              <a:xfrm>
                <a:off x="12884" y="1736"/>
                <a:ext cx="64" cy="111"/>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4" name="Oval 988"/>
              <p:cNvSpPr>
                <a:spLocks noChangeArrowheads="1"/>
              </p:cNvSpPr>
              <p:nvPr/>
            </p:nvSpPr>
            <p:spPr bwMode="auto">
              <a:xfrm>
                <a:off x="12579"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5" name="Freeform 989"/>
              <p:cNvSpPr>
                <a:spLocks/>
              </p:cNvSpPr>
              <p:nvPr/>
            </p:nvSpPr>
            <p:spPr bwMode="auto">
              <a:xfrm>
                <a:off x="12522" y="1710"/>
                <a:ext cx="12" cy="7"/>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6" name="Freeform 990"/>
              <p:cNvSpPr>
                <a:spLocks/>
              </p:cNvSpPr>
              <p:nvPr/>
            </p:nvSpPr>
            <p:spPr bwMode="auto">
              <a:xfrm>
                <a:off x="12557"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7" name="Oval 991"/>
              <p:cNvSpPr>
                <a:spLocks noChangeArrowheads="1"/>
              </p:cNvSpPr>
              <p:nvPr/>
            </p:nvSpPr>
            <p:spPr bwMode="auto">
              <a:xfrm>
                <a:off x="1251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8" name="Freeform 992"/>
              <p:cNvSpPr>
                <a:spLocks/>
              </p:cNvSpPr>
              <p:nvPr/>
            </p:nvSpPr>
            <p:spPr bwMode="auto">
              <a:xfrm>
                <a:off x="12498" y="1587"/>
                <a:ext cx="52" cy="111"/>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79" name="Freeform 993"/>
              <p:cNvSpPr>
                <a:spLocks/>
              </p:cNvSpPr>
              <p:nvPr/>
            </p:nvSpPr>
            <p:spPr bwMode="auto">
              <a:xfrm>
                <a:off x="12579" y="1736"/>
                <a:ext cx="37" cy="31"/>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0" name="Oval 994"/>
              <p:cNvSpPr>
                <a:spLocks noChangeArrowheads="1"/>
              </p:cNvSpPr>
              <p:nvPr/>
            </p:nvSpPr>
            <p:spPr bwMode="auto">
              <a:xfrm>
                <a:off x="12579"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1" name="Freeform 995"/>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2" name="Freeform 996"/>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3" name="Freeform 997"/>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4" name="Freeform 998"/>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5" name="Freeform 999"/>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6" name="Freeform 1000"/>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487" name="Freeform 1001"/>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28" name="Group 1203"/>
            <p:cNvGrpSpPr>
              <a:grpSpLocks/>
            </p:cNvGrpSpPr>
            <p:nvPr/>
          </p:nvGrpSpPr>
          <p:grpSpPr bwMode="auto">
            <a:xfrm>
              <a:off x="19469101" y="476250"/>
              <a:ext cx="4538663" cy="3343275"/>
              <a:chOff x="12264" y="300"/>
              <a:chExt cx="2859" cy="2106"/>
            </a:xfrm>
            <a:solidFill>
              <a:schemeClr val="tx1">
                <a:lumMod val="75000"/>
              </a:schemeClr>
            </a:solidFill>
          </p:grpSpPr>
          <p:sp>
            <p:nvSpPr>
              <p:cNvPr id="1088" name="Freeform 1003"/>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9" name="Freeform 1004"/>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0" name="Freeform 1005"/>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1" name="Freeform 1006"/>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2" name="Freeform 1007"/>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3" name="Freeform 1008"/>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4" name="Freeform 1009"/>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5" name="Freeform 1010"/>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6" name="Freeform 1011"/>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7" name="Freeform 1012"/>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8" name="Freeform 1013"/>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99" name="Freeform 1014"/>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0" name="Freeform 1015"/>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1" name="Freeform 1016"/>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2" name="Freeform 1017"/>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3" name="Freeform 1018"/>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4" name="Freeform 1019"/>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5" name="Freeform 1020"/>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6" name="Freeform 1021"/>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7" name="Freeform 1022"/>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8" name="Freeform 1023"/>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09" name="Freeform 1024"/>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0" name="Freeform 1025"/>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1" name="Freeform 1026"/>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2" name="Freeform 1027"/>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3" name="Freeform 1028"/>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4" name="Freeform 1029"/>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5" name="Freeform 1030"/>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6" name="Freeform 1031"/>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7" name="Freeform 1032"/>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8" name="Freeform 1033"/>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19" name="Freeform 1034"/>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0" name="Freeform 1035"/>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1" name="Freeform 1036"/>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2" name="Freeform 1037"/>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3" name="Freeform 1038"/>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4" name="Freeform 1039"/>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5" name="Freeform 1040"/>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6" name="Freeform 1041"/>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7" name="Freeform 1042"/>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8" name="Freeform 1043"/>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29" name="Freeform 1044"/>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0" name="Freeform 1045"/>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1" name="Freeform 1046"/>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2" name="Freeform 1047"/>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3" name="Freeform 1048"/>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4" name="Freeform 1049"/>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5" name="Freeform 1050"/>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6" name="Freeform 1051"/>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7" name="Freeform 1052"/>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8" name="Freeform 1053"/>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39" name="Freeform 1054"/>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0" name="Freeform 1055"/>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1" name="Freeform 1056"/>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2" name="Freeform 1057"/>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3" name="Freeform 1058"/>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4" name="Freeform 1059"/>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5" name="Freeform 1060"/>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6" name="Freeform 1061"/>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7" name="Freeform 1062"/>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8" name="Freeform 1063"/>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49" name="Freeform 1064"/>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0" name="Freeform 1065"/>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1" name="Freeform 1066"/>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2" name="Freeform 1067"/>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3" name="Freeform 1068"/>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4" name="Freeform 1069"/>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5" name="Freeform 1070"/>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6" name="Freeform 1071"/>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7" name="Freeform 1072"/>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8" name="Freeform 1073"/>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59" name="Freeform 1074"/>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0" name="Freeform 1075"/>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1" name="Freeform 1076"/>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2" name="Freeform 1077"/>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3" name="Freeform 1078"/>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4" name="Freeform 1079"/>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5" name="Freeform 1080"/>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6" name="Freeform 1081"/>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7" name="Freeform 1082"/>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8" name="Freeform 1083"/>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69" name="Freeform 1084"/>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0" name="Freeform 1085"/>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1" name="Freeform 1086"/>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2" name="Freeform 1087"/>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3" name="Freeform 1088"/>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4" name="Oval 1089"/>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5" name="Oval 1090"/>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6" name="Oval 1091"/>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7" name="Freeform 1092"/>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8" name="Freeform 1093"/>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79" name="Freeform 1094"/>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0" name="Oval 1095"/>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1" name="Freeform 1096"/>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2" name="Oval 1097"/>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3" name="Oval 1098"/>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4" name="Freeform 1099"/>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5" name="Oval 1100"/>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6" name="Freeform 1101"/>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7" name="Freeform 1102"/>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8" name="Freeform 1103"/>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89" name="Oval 1104"/>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0" name="Freeform 1105"/>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1" name="Freeform 1106"/>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2" name="Freeform 1107"/>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3" name="Freeform 1108"/>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4" name="Freeform 1109"/>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5" name="Oval 1110"/>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6" name="Oval 1111"/>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7" name="Freeform 1112"/>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8" name="Oval 1113"/>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199" name="Freeform 1114"/>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0" name="Freeform 1115"/>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1" name="Oval 1116"/>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2" name="Oval 1117"/>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3" name="Freeform 1118"/>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4" name="Oval 1119"/>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5" name="Freeform 1120"/>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6" name="Freeform 1121"/>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7" name="Oval 1122"/>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8" name="Oval 1123"/>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09" name="Freeform 1124"/>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0" name="Freeform 1125"/>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1" name="Oval 1126"/>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2" name="Oval 1127"/>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3" name="Oval 1128"/>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4" name="Freeform 1129"/>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5" name="Oval 1130"/>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6" name="Freeform 1131"/>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7" name="Freeform 1132"/>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8" name="Freeform 1133"/>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19" name="Freeform 1134"/>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0" name="Oval 1135"/>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1" name="Freeform 1136"/>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2" name="Oval 1137"/>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3" name="Oval 1138"/>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4" name="Freeform 1139"/>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5" name="Oval 1140"/>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6" name="Freeform 1141"/>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7" name="Freeform 1142"/>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8" name="Oval 1143"/>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29" name="Freeform 1144"/>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0" name="Freeform 1145"/>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1" name="Oval 1146"/>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2" name="Freeform 1147"/>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3" name="Oval 1148"/>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4" name="Oval 1149"/>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5" name="Freeform 1150"/>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6" name="Freeform 1151"/>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7" name="Oval 1152"/>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8" name="Freeform 1153"/>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39" name="Freeform 1154"/>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0" name="Freeform 1155"/>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1" name="Freeform 1156"/>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2" name="Freeform 1157"/>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3" name="Freeform 1158"/>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4" name="Freeform 1159"/>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5" name="Freeform 1160"/>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6" name="Oval 1161"/>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7" name="Freeform 1162"/>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8" name="Freeform 1163"/>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49" name="Oval 1164"/>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0" name="Freeform 1165"/>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1" name="Oval 1166"/>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2" name="Freeform 1167"/>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3" name="Freeform 1168"/>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4" name="Oval 1169"/>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5" name="Freeform 1170"/>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6" name="Freeform 1171"/>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7" name="Oval 1172"/>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8" name="Freeform 1173"/>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59" name="Freeform 1174"/>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0" name="Freeform 1175"/>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1" name="Oval 1176"/>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2" name="Oval 1177"/>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3" name="Freeform 1178"/>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4" name="Freeform 1179"/>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5" name="Oval 1180"/>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6" name="Oval 1181"/>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7" name="Freeform 1182"/>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8" name="Freeform 1183"/>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69" name="Oval 1184"/>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0" name="Freeform 1185"/>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1" name="Freeform 1186"/>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2" name="Freeform 1187"/>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3" name="Freeform 1188"/>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4" name="Freeform 1189"/>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5" name="Freeform 1190"/>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6" name="Freeform 1191"/>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7" name="Freeform 1192"/>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8" name="Freeform 1193"/>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79" name="Freeform 1194"/>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0" name="Freeform 1195"/>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1" name="Freeform 1196"/>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2" name="Freeform 1197"/>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3" name="Freeform 1198"/>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4" name="Freeform 1199"/>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5" name="Oval 1200"/>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6" name="Freeform 1201"/>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287" name="Freeform 1202"/>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29" name="Group 1404"/>
            <p:cNvGrpSpPr>
              <a:grpSpLocks/>
            </p:cNvGrpSpPr>
            <p:nvPr/>
          </p:nvGrpSpPr>
          <p:grpSpPr bwMode="auto">
            <a:xfrm>
              <a:off x="19885026" y="957263"/>
              <a:ext cx="4159250" cy="1506538"/>
              <a:chOff x="12526" y="603"/>
              <a:chExt cx="2620" cy="949"/>
            </a:xfrm>
            <a:solidFill>
              <a:schemeClr val="tx1">
                <a:lumMod val="75000"/>
              </a:schemeClr>
            </a:solidFill>
          </p:grpSpPr>
          <p:sp>
            <p:nvSpPr>
              <p:cNvPr id="888" name="Freeform 1204"/>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9" name="Freeform 1205"/>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0" name="Freeform 1206"/>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1" name="Freeform 1207"/>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2" name="Freeform 1208"/>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3" name="Freeform 1209"/>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4" name="Freeform 1210"/>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5" name="Freeform 1211"/>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6" name="Oval 1212"/>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7" name="Freeform 1213"/>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8" name="Oval 1214"/>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99" name="Oval 1215"/>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0" name="Oval 1216"/>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1" name="Freeform 1217"/>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2" name="Freeform 1218"/>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3" name="Freeform 1219"/>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4" name="Oval 1220"/>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5" name="Oval 1221"/>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6" name="Freeform 1222"/>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7" name="Freeform 1223"/>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8" name="Oval 1224"/>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09" name="Freeform 1225"/>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0" name="Oval 1226"/>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1" name="Freeform 1227"/>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2" name="Freeform 1228"/>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3" name="Freeform 1229"/>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4" name="Freeform 1230"/>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5" name="Freeform 1231"/>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6" name="Freeform 1232"/>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7" name="Oval 1233"/>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8" name="Oval 1234"/>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19" name="Oval 1235"/>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0" name="Freeform 1236"/>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1" name="Freeform 1237"/>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2" name="Freeform 1238"/>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3" name="Oval 1239"/>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4" name="Oval 1240"/>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5" name="Freeform 1241"/>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6" name="Oval 1242"/>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7" name="Freeform 1243"/>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8" name="Freeform 1244"/>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29" name="Freeform 1245"/>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0" name="Freeform 1246"/>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1" name="Freeform 1247"/>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2" name="Oval 1248"/>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3" name="Freeform 1249"/>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4" name="Freeform 1250"/>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5" name="Oval 1251"/>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6" name="Oval 1252"/>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7" name="Freeform 1253"/>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8" name="Freeform 1254"/>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39" name="Freeform 1255"/>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0" name="Freeform 1256"/>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1" name="Freeform 1257"/>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2" name="Freeform 1258"/>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3" name="Oval 1259"/>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4" name="Freeform 1260"/>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5" name="Oval 1261"/>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6" name="Oval 1262"/>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7" name="Freeform 1263"/>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8" name="Freeform 1264"/>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49" name="Oval 1265"/>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0" name="Freeform 1266"/>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1" name="Freeform 1267"/>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2" name="Freeform 1268"/>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3" name="Freeform 1269"/>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4" name="Oval 1270"/>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5" name="Freeform 1271"/>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6" name="Freeform 1272"/>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7" name="Freeform 1273"/>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8" name="Freeform 1274"/>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59" name="Freeform 1275"/>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0" name="Freeform 1276"/>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1" name="Oval 1277"/>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2" name="Oval 1278"/>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3" name="Freeform 1279"/>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4" name="Freeform 1280"/>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5" name="Oval 1281"/>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6" name="Oval 1282"/>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7" name="Oval 1283"/>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8" name="Freeform 1284"/>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69" name="Freeform 1285"/>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0" name="Oval 1286"/>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1" name="Oval 1287"/>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2" name="Oval 1288"/>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3" name="Freeform 1289"/>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4" name="Freeform 1290"/>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5" name="Oval 1291"/>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6" name="Freeform 1292"/>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7" name="Oval 1293"/>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8" name="Oval 1294"/>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79" name="Freeform 1295"/>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0" name="Freeform 1296"/>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1" name="Freeform 1297"/>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2" name="Freeform 1298"/>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3" name="Freeform 1299"/>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4" name="Freeform 1300"/>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5" name="Freeform 1301"/>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6" name="Freeform 1302"/>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7" name="Freeform 1303"/>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8" name="Freeform 1304"/>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89" name="Freeform 1305"/>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0" name="Freeform 1306"/>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1" name="Freeform 1307"/>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2" name="Freeform 1308"/>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3" name="Freeform 1309"/>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4" name="Oval 1310"/>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5" name="Freeform 1311"/>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6" name="Freeform 1312"/>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7" name="Freeform 1313"/>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8" name="Freeform 1314"/>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999" name="Oval 1315"/>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0" name="Freeform 1316"/>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1" name="Freeform 1317"/>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2" name="Freeform 1318"/>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3" name="Freeform 1319"/>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4" name="Freeform 1320"/>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5" name="Freeform 1321"/>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6" name="Freeform 1322"/>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7" name="Freeform 1323"/>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8" name="Freeform 1324"/>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09" name="Freeform 1325"/>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0" name="Freeform 1326"/>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1" name="Freeform 1327"/>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2" name="Freeform 1328"/>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3" name="Oval 1329"/>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4" name="Oval 1330"/>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5" name="Freeform 1331"/>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6" name="Freeform 1332"/>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7" name="Freeform 1333"/>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8" name="Freeform 1334"/>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19" name="Freeform 1335"/>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0" name="Freeform 1336"/>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1" name="Freeform 1337"/>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2" name="Freeform 1338"/>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3" name="Freeform 1339"/>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4" name="Freeform 1340"/>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5" name="Freeform 1341"/>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6" name="Freeform 1342"/>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7" name="Oval 1343"/>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8" name="Freeform 1344"/>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29" name="Oval 1345"/>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0" name="Freeform 1346"/>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1" name="Oval 1347"/>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2" name="Oval 1348"/>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3" name="Oval 1349"/>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4" name="Oval 1350"/>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5" name="Freeform 1351"/>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6" name="Freeform 1352"/>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7" name="Freeform 1353"/>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8" name="Freeform 1354"/>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39" name="Freeform 1355"/>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0" name="Freeform 1356"/>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1" name="Freeform 1357"/>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2" name="Freeform 1358"/>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3" name="Freeform 1359"/>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4" name="Freeform 1360"/>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5" name="Freeform 1361"/>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6" name="Freeform 1362"/>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7" name="Freeform 1363"/>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8" name="Freeform 1364"/>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49" name="Oval 1365"/>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0" name="Oval 1366"/>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1" name="Freeform 1367"/>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2" name="Freeform 1368"/>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3" name="Freeform 1369"/>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4" name="Freeform 1370"/>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5" name="Oval 1371"/>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6" name="Freeform 1372"/>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7" name="Freeform 1373"/>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8" name="Oval 1374"/>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59" name="Freeform 1375"/>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0" name="Freeform 1376"/>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1" name="Oval 1377"/>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2" name="Oval 1378"/>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3" name="Freeform 1379"/>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4" name="Oval 1380"/>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5" name="Oval 1381"/>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6" name="Oval 1382"/>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7" name="Freeform 1383"/>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8" name="Oval 1384"/>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69" name="Freeform 1385"/>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0" name="Oval 1386"/>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1" name="Oval 1387"/>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2" name="Freeform 1388"/>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3" name="Freeform 1389"/>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4" name="Freeform 1390"/>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5" name="Freeform 1391"/>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6" name="Oval 1392"/>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7" name="Freeform 1393"/>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8" name="Oval 1394"/>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79" name="Oval 1395"/>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0" name="Freeform 1396"/>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1" name="Freeform 1397"/>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2" name="Oval 1398"/>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3" name="Freeform 1399"/>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4" name="Oval 1400"/>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5" name="Freeform 1401"/>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6" name="Oval 1402"/>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1087" name="Freeform 1403"/>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330" name="Group 1605"/>
            <p:cNvGrpSpPr>
              <a:grpSpLocks/>
            </p:cNvGrpSpPr>
            <p:nvPr/>
          </p:nvGrpSpPr>
          <p:grpSpPr bwMode="auto">
            <a:xfrm>
              <a:off x="19464338" y="1782763"/>
              <a:ext cx="3881438" cy="684213"/>
              <a:chOff x="12261" y="1123"/>
              <a:chExt cx="2445" cy="431"/>
            </a:xfrm>
            <a:solidFill>
              <a:schemeClr val="tx1">
                <a:lumMod val="75000"/>
              </a:schemeClr>
            </a:solidFill>
          </p:grpSpPr>
          <p:sp>
            <p:nvSpPr>
              <p:cNvPr id="688" name="Oval 1405"/>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89" name="Freeform 1406"/>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0" name="Freeform 1407"/>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1" name="Freeform 1408"/>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2" name="Freeform 1409"/>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3" name="Freeform 1410"/>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4" name="Freeform 1411"/>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5" name="Freeform 1412"/>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6" name="Freeform 1413"/>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7" name="Freeform 1414"/>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8" name="Oval 1415"/>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99" name="Freeform 1416"/>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0" name="Freeform 1417"/>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1" name="Freeform 1418"/>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2" name="Oval 1419"/>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3" name="Oval 1420"/>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4" name="Freeform 1421"/>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5" name="Freeform 1422"/>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6" name="Oval 1423"/>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7" name="Freeform 1424"/>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8" name="Freeform 1425"/>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09" name="Freeform 1426"/>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0" name="Oval 1427"/>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1" name="Freeform 1428"/>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2" name="Freeform 1429"/>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3" name="Oval 1430"/>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4" name="Oval 1431"/>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5" name="Oval 1432"/>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6" name="Freeform 1433"/>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7" name="Freeform 1434"/>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8" name="Freeform 1435"/>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19" name="Oval 1436"/>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0" name="Freeform 1437"/>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1" name="Oval 1438"/>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2" name="Freeform 1439"/>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3" name="Oval 1440"/>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4" name="Freeform 1441"/>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5" name="Freeform 1442"/>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6" name="Oval 1443"/>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7" name="Freeform 1444"/>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8" name="Oval 1445"/>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29" name="Freeform 1446"/>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0" name="Oval 1447"/>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1" name="Oval 1448"/>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2" name="Oval 1449"/>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3" name="Freeform 1450"/>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4" name="Oval 1451"/>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5" name="Freeform 1452"/>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6" name="Freeform 1453"/>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7" name="Freeform 1454"/>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8" name="Freeform 1455"/>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39" name="Oval 1456"/>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0" name="Freeform 1457"/>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1" name="Oval 1458"/>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2" name="Oval 1459"/>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3" name="Freeform 1460"/>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4" name="Freeform 1461"/>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5" name="Oval 1462"/>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6" name="Freeform 1463"/>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7" name="Oval 1464"/>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8" name="Freeform 1465"/>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49" name="Freeform 1466"/>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0" name="Freeform 1467"/>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1" name="Oval 1468"/>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2" name="Oval 1469"/>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3" name="Oval 1470"/>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4" name="Freeform 1471"/>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5" name="Oval 1472"/>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6" name="Freeform 1473"/>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7" name="Oval 1474"/>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8" name="Oval 1475"/>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59" name="Oval 1476"/>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0" name="Oval 1477"/>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1" name="Oval 1478"/>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2" name="Freeform 1479"/>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3" name="Freeform 1480"/>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4" name="Oval 1481"/>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5" name="Oval 1482"/>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6" name="Freeform 1483"/>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7" name="Freeform 1484"/>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8" name="Freeform 1485"/>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69" name="Oval 1486"/>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0" name="Freeform 1487"/>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1" name="Oval 1488"/>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2" name="Oval 1489"/>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3" name="Oval 1490"/>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4" name="Freeform 1491"/>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5" name="Freeform 1492"/>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6" name="Oval 1493"/>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7" name="Freeform 1494"/>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8" name="Oval 1495"/>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79" name="Freeform 1496"/>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0" name="Oval 1497"/>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1" name="Oval 1498"/>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2" name="Freeform 1499"/>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3" name="Oval 1500"/>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4" name="Freeform 1501"/>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5" name="Oval 1502"/>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6" name="Oval 1503"/>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7" name="Oval 1504"/>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8" name="Oval 1505"/>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89" name="Freeform 1506"/>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0" name="Freeform 1507"/>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1" name="Freeform 1508"/>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2" name="Freeform 1509"/>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3" name="Oval 1510"/>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4" name="Oval 1511"/>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5" name="Freeform 1512"/>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6" name="Oval 1513"/>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7" name="Freeform 1514"/>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8" name="Freeform 1515"/>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799" name="Freeform 1516"/>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0" name="Freeform 1517"/>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1" name="Freeform 1518"/>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2" name="Oval 1519"/>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3" name="Oval 1520"/>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4" name="Oval 1521"/>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5" name="Freeform 1522"/>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6" name="Freeform 1523"/>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7" name="Oval 1524"/>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8" name="Oval 1525"/>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09" name="Freeform 1526"/>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0" name="Freeform 1527"/>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1" name="Freeform 1528"/>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2" name="Oval 1529"/>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3" name="Freeform 1530"/>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4" name="Freeform 1531"/>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5" name="Oval 1532"/>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6" name="Freeform 1533"/>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7" name="Oval 1534"/>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8" name="Oval 1535"/>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19" name="Freeform 1536"/>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0" name="Oval 1537"/>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1" name="Oval 1538"/>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2" name="Freeform 1539"/>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3" name="Oval 1540"/>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4" name="Oval 1541"/>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5" name="Freeform 1542"/>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6" name="Oval 1543"/>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7" name="Freeform 1544"/>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8" name="Oval 1545"/>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29" name="Freeform 1546"/>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0" name="Oval 1547"/>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1" name="Freeform 1548"/>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2" name="Oval 1549"/>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3" name="Oval 1550"/>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4" name="Freeform 1551"/>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5" name="Oval 1552"/>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6" name="Freeform 1553"/>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7" name="Oval 1554"/>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8" name="Oval 1555"/>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39" name="Freeform 1556"/>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0" name="Oval 1557"/>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1" name="Oval 1558"/>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2" name="Oval 1559"/>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3" name="Freeform 1560"/>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4" name="Freeform 1561"/>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5" name="Freeform 1562"/>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6" name="Freeform 1563"/>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7" name="Freeform 1564"/>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8" name="Oval 1565"/>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49" name="Freeform 1566"/>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0" name="Oval 1567"/>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1" name="Oval 1568"/>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2" name="Freeform 1569"/>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3" name="Freeform 1570"/>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4" name="Freeform 1571"/>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5" name="Oval 1572"/>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6" name="Freeform 1573"/>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7" name="Oval 1574"/>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8" name="Freeform 1575"/>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59" name="Oval 1576"/>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0" name="Oval 1577"/>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1" name="Oval 1578"/>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2" name="Freeform 1579"/>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3" name="Oval 1580"/>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4" name="Freeform 1581"/>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5" name="Freeform 1582"/>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6" name="Freeform 1583"/>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7" name="Freeform 1584"/>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8" name="Oval 1585"/>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69" name="Freeform 1586"/>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0" name="Freeform 1587"/>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1" name="Oval 1588"/>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2" name="Freeform 1589"/>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3" name="Oval 1590"/>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4" name="Freeform 1591"/>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5" name="Freeform 1592"/>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6" name="Freeform 1593"/>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7" name="Freeform 1594"/>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8" name="Freeform 1595"/>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79" name="Freeform 1596"/>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0" name="Freeform 1597"/>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1" name="Freeform 1598"/>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2" name="Freeform 1599"/>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3" name="Freeform 1600"/>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4" name="Freeform 1601"/>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5" name="Freeform 1602"/>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6" name="Freeform 1603"/>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887" name="Oval 1604"/>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sp>
          <p:nvSpPr>
            <p:cNvPr id="488" name="Oval 1606"/>
            <p:cNvSpPr>
              <a:spLocks noChangeArrowheads="1"/>
            </p:cNvSpPr>
            <p:nvPr/>
          </p:nvSpPr>
          <p:spPr bwMode="auto">
            <a:xfrm>
              <a:off x="19870738" y="2249488"/>
              <a:ext cx="33338" cy="36513"/>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89" name="Oval 1607"/>
            <p:cNvSpPr>
              <a:spLocks noChangeArrowheads="1"/>
            </p:cNvSpPr>
            <p:nvPr/>
          </p:nvSpPr>
          <p:spPr bwMode="auto">
            <a:xfrm>
              <a:off x="19972338" y="2249488"/>
              <a:ext cx="38100" cy="36513"/>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0" name="Oval 1608"/>
            <p:cNvSpPr>
              <a:spLocks noChangeArrowheads="1"/>
            </p:cNvSpPr>
            <p:nvPr/>
          </p:nvSpPr>
          <p:spPr bwMode="auto">
            <a:xfrm>
              <a:off x="19659601" y="20161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1" name="Freeform 1609"/>
            <p:cNvSpPr>
              <a:spLocks/>
            </p:cNvSpPr>
            <p:nvPr/>
          </p:nvSpPr>
          <p:spPr bwMode="auto">
            <a:xfrm>
              <a:off x="19626263" y="20574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2" name="Freeform 1610"/>
            <p:cNvSpPr>
              <a:spLocks/>
            </p:cNvSpPr>
            <p:nvPr/>
          </p:nvSpPr>
          <p:spPr bwMode="auto">
            <a:xfrm>
              <a:off x="19843751" y="2290763"/>
              <a:ext cx="87313" cy="173038"/>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3" name="Oval 1611"/>
            <p:cNvSpPr>
              <a:spLocks noChangeArrowheads="1"/>
            </p:cNvSpPr>
            <p:nvPr/>
          </p:nvSpPr>
          <p:spPr bwMode="auto">
            <a:xfrm>
              <a:off x="19765963" y="2249488"/>
              <a:ext cx="33338" cy="36513"/>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4" name="Oval 1612"/>
            <p:cNvSpPr>
              <a:spLocks noChangeArrowheads="1"/>
            </p:cNvSpPr>
            <p:nvPr/>
          </p:nvSpPr>
          <p:spPr bwMode="auto">
            <a:xfrm>
              <a:off x="19659601" y="2249488"/>
              <a:ext cx="38100" cy="36513"/>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5" name="Freeform 1613"/>
            <p:cNvSpPr>
              <a:spLocks/>
            </p:cNvSpPr>
            <p:nvPr/>
          </p:nvSpPr>
          <p:spPr bwMode="auto">
            <a:xfrm>
              <a:off x="19731038" y="18208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6" name="Oval 1614"/>
            <p:cNvSpPr>
              <a:spLocks noChangeArrowheads="1"/>
            </p:cNvSpPr>
            <p:nvPr/>
          </p:nvSpPr>
          <p:spPr bwMode="auto">
            <a:xfrm>
              <a:off x="19765963" y="20161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7" name="Freeform 1615"/>
            <p:cNvSpPr>
              <a:spLocks/>
            </p:cNvSpPr>
            <p:nvPr/>
          </p:nvSpPr>
          <p:spPr bwMode="auto">
            <a:xfrm>
              <a:off x="19738976" y="2057401"/>
              <a:ext cx="87313"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8" name="Oval 1616"/>
            <p:cNvSpPr>
              <a:spLocks noChangeArrowheads="1"/>
            </p:cNvSpPr>
            <p:nvPr/>
          </p:nvSpPr>
          <p:spPr bwMode="auto">
            <a:xfrm>
              <a:off x="19559588" y="20161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99" name="Oval 1617"/>
            <p:cNvSpPr>
              <a:spLocks noChangeArrowheads="1"/>
            </p:cNvSpPr>
            <p:nvPr/>
          </p:nvSpPr>
          <p:spPr bwMode="auto">
            <a:xfrm>
              <a:off x="22553613"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0" name="Oval 1618"/>
            <p:cNvSpPr>
              <a:spLocks noChangeArrowheads="1"/>
            </p:cNvSpPr>
            <p:nvPr/>
          </p:nvSpPr>
          <p:spPr bwMode="auto">
            <a:xfrm>
              <a:off x="22553613"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1" name="Freeform 1619"/>
            <p:cNvSpPr>
              <a:spLocks/>
            </p:cNvSpPr>
            <p:nvPr/>
          </p:nvSpPr>
          <p:spPr bwMode="auto">
            <a:xfrm>
              <a:off x="22518688"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2" name="Oval 1620"/>
            <p:cNvSpPr>
              <a:spLocks noChangeArrowheads="1"/>
            </p:cNvSpPr>
            <p:nvPr/>
          </p:nvSpPr>
          <p:spPr bwMode="auto">
            <a:xfrm>
              <a:off x="22759988"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3" name="Freeform 1621"/>
            <p:cNvSpPr>
              <a:spLocks/>
            </p:cNvSpPr>
            <p:nvPr/>
          </p:nvSpPr>
          <p:spPr bwMode="auto">
            <a:xfrm>
              <a:off x="22526626" y="2519363"/>
              <a:ext cx="87313" cy="176213"/>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4" name="Freeform 1622"/>
            <p:cNvSpPr>
              <a:spLocks/>
            </p:cNvSpPr>
            <p:nvPr/>
          </p:nvSpPr>
          <p:spPr bwMode="auto">
            <a:xfrm>
              <a:off x="22625051" y="2989263"/>
              <a:ext cx="101600" cy="173038"/>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5" name="Freeform 1623"/>
            <p:cNvSpPr>
              <a:spLocks/>
            </p:cNvSpPr>
            <p:nvPr/>
          </p:nvSpPr>
          <p:spPr bwMode="auto">
            <a:xfrm>
              <a:off x="22737763"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6" name="Freeform 1624"/>
            <p:cNvSpPr>
              <a:spLocks/>
            </p:cNvSpPr>
            <p:nvPr/>
          </p:nvSpPr>
          <p:spPr bwMode="auto">
            <a:xfrm>
              <a:off x="22944138" y="2519363"/>
              <a:ext cx="66675" cy="176213"/>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7" name="Oval 1625"/>
            <p:cNvSpPr>
              <a:spLocks noChangeArrowheads="1"/>
            </p:cNvSpPr>
            <p:nvPr/>
          </p:nvSpPr>
          <p:spPr bwMode="auto">
            <a:xfrm>
              <a:off x="22553613" y="2714626"/>
              <a:ext cx="36513"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8" name="Freeform 1626"/>
            <p:cNvSpPr>
              <a:spLocks/>
            </p:cNvSpPr>
            <p:nvPr/>
          </p:nvSpPr>
          <p:spPr bwMode="auto">
            <a:xfrm>
              <a:off x="22526626" y="2989263"/>
              <a:ext cx="87313" cy="173038"/>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09" name="Line 1627"/>
            <p:cNvSpPr>
              <a:spLocks noChangeShapeType="1"/>
            </p:cNvSpPr>
            <p:nvPr/>
          </p:nvSpPr>
          <p:spPr bwMode="auto">
            <a:xfrm>
              <a:off x="22969538" y="27336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0" name="Line 1628"/>
            <p:cNvSpPr>
              <a:spLocks noChangeShapeType="1"/>
            </p:cNvSpPr>
            <p:nvPr/>
          </p:nvSpPr>
          <p:spPr bwMode="auto">
            <a:xfrm>
              <a:off x="22969538" y="27336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1" name="Line 1629"/>
            <p:cNvSpPr>
              <a:spLocks noChangeShapeType="1"/>
            </p:cNvSpPr>
            <p:nvPr/>
          </p:nvSpPr>
          <p:spPr bwMode="auto">
            <a:xfrm>
              <a:off x="23004463" y="27336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2" name="Line 1630"/>
            <p:cNvSpPr>
              <a:spLocks noChangeShapeType="1"/>
            </p:cNvSpPr>
            <p:nvPr/>
          </p:nvSpPr>
          <p:spPr bwMode="auto">
            <a:xfrm>
              <a:off x="23004463" y="27336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3" name="Oval 1631"/>
            <p:cNvSpPr>
              <a:spLocks noChangeArrowheads="1"/>
            </p:cNvSpPr>
            <p:nvPr/>
          </p:nvSpPr>
          <p:spPr bwMode="auto">
            <a:xfrm>
              <a:off x="22969538" y="2947988"/>
              <a:ext cx="34925"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4" name="Freeform 1632"/>
            <p:cNvSpPr>
              <a:spLocks/>
            </p:cNvSpPr>
            <p:nvPr/>
          </p:nvSpPr>
          <p:spPr bwMode="auto">
            <a:xfrm>
              <a:off x="22944138" y="2989263"/>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5" name="Freeform 1633"/>
            <p:cNvSpPr>
              <a:spLocks/>
            </p:cNvSpPr>
            <p:nvPr/>
          </p:nvSpPr>
          <p:spPr bwMode="auto">
            <a:xfrm>
              <a:off x="22831426"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6" name="Freeform 1634"/>
            <p:cNvSpPr>
              <a:spLocks/>
            </p:cNvSpPr>
            <p:nvPr/>
          </p:nvSpPr>
          <p:spPr bwMode="auto">
            <a:xfrm>
              <a:off x="23015576" y="2571751"/>
              <a:ext cx="11113" cy="33338"/>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7" name="Freeform 1635"/>
            <p:cNvSpPr>
              <a:spLocks/>
            </p:cNvSpPr>
            <p:nvPr/>
          </p:nvSpPr>
          <p:spPr bwMode="auto">
            <a:xfrm>
              <a:off x="22729826"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8" name="Oval 1636"/>
            <p:cNvSpPr>
              <a:spLocks noChangeArrowheads="1"/>
            </p:cNvSpPr>
            <p:nvPr/>
          </p:nvSpPr>
          <p:spPr bwMode="auto">
            <a:xfrm>
              <a:off x="22864763"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19" name="Oval 1637"/>
            <p:cNvSpPr>
              <a:spLocks noChangeArrowheads="1"/>
            </p:cNvSpPr>
            <p:nvPr/>
          </p:nvSpPr>
          <p:spPr bwMode="auto">
            <a:xfrm>
              <a:off x="22658388"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0" name="Oval 1638"/>
            <p:cNvSpPr>
              <a:spLocks noChangeArrowheads="1"/>
            </p:cNvSpPr>
            <p:nvPr/>
          </p:nvSpPr>
          <p:spPr bwMode="auto">
            <a:xfrm>
              <a:off x="22864763"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1" name="Freeform 1639"/>
            <p:cNvSpPr>
              <a:spLocks/>
            </p:cNvSpPr>
            <p:nvPr/>
          </p:nvSpPr>
          <p:spPr bwMode="auto">
            <a:xfrm>
              <a:off x="22631401"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2" name="Oval 1640"/>
            <p:cNvSpPr>
              <a:spLocks noChangeArrowheads="1"/>
            </p:cNvSpPr>
            <p:nvPr/>
          </p:nvSpPr>
          <p:spPr bwMode="auto">
            <a:xfrm>
              <a:off x="22658388"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3" name="Oval 1641"/>
            <p:cNvSpPr>
              <a:spLocks noChangeArrowheads="1"/>
            </p:cNvSpPr>
            <p:nvPr/>
          </p:nvSpPr>
          <p:spPr bwMode="auto">
            <a:xfrm>
              <a:off x="22658388"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4" name="Freeform 1642"/>
            <p:cNvSpPr>
              <a:spLocks/>
            </p:cNvSpPr>
            <p:nvPr/>
          </p:nvSpPr>
          <p:spPr bwMode="auto">
            <a:xfrm>
              <a:off x="22625051" y="2519363"/>
              <a:ext cx="101600" cy="176213"/>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5" name="Freeform 1643"/>
            <p:cNvSpPr>
              <a:spLocks/>
            </p:cNvSpPr>
            <p:nvPr/>
          </p:nvSpPr>
          <p:spPr bwMode="auto">
            <a:xfrm>
              <a:off x="22831426"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6" name="Oval 1644"/>
            <p:cNvSpPr>
              <a:spLocks noChangeArrowheads="1"/>
            </p:cNvSpPr>
            <p:nvPr/>
          </p:nvSpPr>
          <p:spPr bwMode="auto">
            <a:xfrm>
              <a:off x="22759988"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7" name="Oval 1645"/>
            <p:cNvSpPr>
              <a:spLocks noChangeArrowheads="1"/>
            </p:cNvSpPr>
            <p:nvPr/>
          </p:nvSpPr>
          <p:spPr bwMode="auto">
            <a:xfrm>
              <a:off x="22759988"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8" name="Oval 1646"/>
            <p:cNvSpPr>
              <a:spLocks noChangeArrowheads="1"/>
            </p:cNvSpPr>
            <p:nvPr/>
          </p:nvSpPr>
          <p:spPr bwMode="auto">
            <a:xfrm>
              <a:off x="22864763"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29" name="Freeform 1647"/>
            <p:cNvSpPr>
              <a:spLocks/>
            </p:cNvSpPr>
            <p:nvPr/>
          </p:nvSpPr>
          <p:spPr bwMode="auto">
            <a:xfrm>
              <a:off x="22737763"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0" name="Freeform 1648"/>
            <p:cNvSpPr>
              <a:spLocks/>
            </p:cNvSpPr>
            <p:nvPr/>
          </p:nvSpPr>
          <p:spPr bwMode="auto">
            <a:xfrm>
              <a:off x="2284253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1" name="Oval 1649"/>
            <p:cNvSpPr>
              <a:spLocks noChangeArrowheads="1"/>
            </p:cNvSpPr>
            <p:nvPr/>
          </p:nvSpPr>
          <p:spPr bwMode="auto">
            <a:xfrm>
              <a:off x="21726526"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2" name="Freeform 1650"/>
            <p:cNvSpPr>
              <a:spLocks/>
            </p:cNvSpPr>
            <p:nvPr/>
          </p:nvSpPr>
          <p:spPr bwMode="auto">
            <a:xfrm>
              <a:off x="21907501" y="2989263"/>
              <a:ext cx="85725" cy="173038"/>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3" name="Freeform 1651"/>
            <p:cNvSpPr>
              <a:spLocks/>
            </p:cNvSpPr>
            <p:nvPr/>
          </p:nvSpPr>
          <p:spPr bwMode="auto">
            <a:xfrm>
              <a:off x="21699538"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4" name="Oval 1652"/>
            <p:cNvSpPr>
              <a:spLocks noChangeArrowheads="1"/>
            </p:cNvSpPr>
            <p:nvPr/>
          </p:nvSpPr>
          <p:spPr bwMode="auto">
            <a:xfrm>
              <a:off x="21726526"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5" name="Oval 1653"/>
            <p:cNvSpPr>
              <a:spLocks noChangeArrowheads="1"/>
            </p:cNvSpPr>
            <p:nvPr/>
          </p:nvSpPr>
          <p:spPr bwMode="auto">
            <a:xfrm>
              <a:off x="21932901" y="2714626"/>
              <a:ext cx="34925"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6" name="Oval 1654"/>
            <p:cNvSpPr>
              <a:spLocks noChangeArrowheads="1"/>
            </p:cNvSpPr>
            <p:nvPr/>
          </p:nvSpPr>
          <p:spPr bwMode="auto">
            <a:xfrm>
              <a:off x="21932901" y="2481263"/>
              <a:ext cx="34925"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7" name="Freeform 1655"/>
            <p:cNvSpPr>
              <a:spLocks/>
            </p:cNvSpPr>
            <p:nvPr/>
          </p:nvSpPr>
          <p:spPr bwMode="auto">
            <a:xfrm>
              <a:off x="21899563"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8" name="Oval 1656"/>
            <p:cNvSpPr>
              <a:spLocks noChangeArrowheads="1"/>
            </p:cNvSpPr>
            <p:nvPr/>
          </p:nvSpPr>
          <p:spPr bwMode="auto">
            <a:xfrm>
              <a:off x="21932901" y="2947988"/>
              <a:ext cx="34925"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39" name="Freeform 1657"/>
            <p:cNvSpPr>
              <a:spLocks/>
            </p:cNvSpPr>
            <p:nvPr/>
          </p:nvSpPr>
          <p:spPr bwMode="auto">
            <a:xfrm>
              <a:off x="21907501"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0" name="Freeform 1658"/>
            <p:cNvSpPr>
              <a:spLocks/>
            </p:cNvSpPr>
            <p:nvPr/>
          </p:nvSpPr>
          <p:spPr bwMode="auto">
            <a:xfrm>
              <a:off x="217947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1" name="Freeform 1659"/>
            <p:cNvSpPr>
              <a:spLocks/>
            </p:cNvSpPr>
            <p:nvPr/>
          </p:nvSpPr>
          <p:spPr bwMode="auto">
            <a:xfrm>
              <a:off x="22323426"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2" name="Freeform 1660"/>
            <p:cNvSpPr>
              <a:spLocks/>
            </p:cNvSpPr>
            <p:nvPr/>
          </p:nvSpPr>
          <p:spPr bwMode="auto">
            <a:xfrm>
              <a:off x="22421851" y="2989263"/>
              <a:ext cx="101600" cy="173038"/>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3" name="Freeform 1661"/>
            <p:cNvSpPr>
              <a:spLocks/>
            </p:cNvSpPr>
            <p:nvPr/>
          </p:nvSpPr>
          <p:spPr bwMode="auto">
            <a:xfrm>
              <a:off x="21805901"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4" name="Oval 1662"/>
            <p:cNvSpPr>
              <a:spLocks noChangeArrowheads="1"/>
            </p:cNvSpPr>
            <p:nvPr/>
          </p:nvSpPr>
          <p:spPr bwMode="auto">
            <a:xfrm>
              <a:off x="22350413"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5" name="Oval 1663"/>
            <p:cNvSpPr>
              <a:spLocks noChangeArrowheads="1"/>
            </p:cNvSpPr>
            <p:nvPr/>
          </p:nvSpPr>
          <p:spPr bwMode="auto">
            <a:xfrm>
              <a:off x="22452013" y="2947988"/>
              <a:ext cx="36513"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6" name="Oval 1664"/>
            <p:cNvSpPr>
              <a:spLocks noChangeArrowheads="1"/>
            </p:cNvSpPr>
            <p:nvPr/>
          </p:nvSpPr>
          <p:spPr bwMode="auto">
            <a:xfrm>
              <a:off x="22452013" y="2481263"/>
              <a:ext cx="36513"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7" name="Freeform 1665"/>
            <p:cNvSpPr>
              <a:spLocks/>
            </p:cNvSpPr>
            <p:nvPr/>
          </p:nvSpPr>
          <p:spPr bwMode="auto">
            <a:xfrm>
              <a:off x="22421851" y="2519363"/>
              <a:ext cx="101600" cy="176213"/>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8" name="Oval 1666"/>
            <p:cNvSpPr>
              <a:spLocks noChangeArrowheads="1"/>
            </p:cNvSpPr>
            <p:nvPr/>
          </p:nvSpPr>
          <p:spPr bwMode="auto">
            <a:xfrm>
              <a:off x="22452013" y="2714626"/>
              <a:ext cx="36513"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49" name="Freeform 1667"/>
            <p:cNvSpPr>
              <a:spLocks/>
            </p:cNvSpPr>
            <p:nvPr/>
          </p:nvSpPr>
          <p:spPr bwMode="auto">
            <a:xfrm>
              <a:off x="22317076" y="2755901"/>
              <a:ext cx="100013"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0" name="Freeform 1668"/>
            <p:cNvSpPr>
              <a:spLocks/>
            </p:cNvSpPr>
            <p:nvPr/>
          </p:nvSpPr>
          <p:spPr bwMode="auto">
            <a:xfrm>
              <a:off x="22117051" y="2989263"/>
              <a:ext cx="82550" cy="173038"/>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1" name="Oval 1669"/>
            <p:cNvSpPr>
              <a:spLocks noChangeArrowheads="1"/>
            </p:cNvSpPr>
            <p:nvPr/>
          </p:nvSpPr>
          <p:spPr bwMode="auto">
            <a:xfrm>
              <a:off x="22139276"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2" name="Freeform 1670"/>
            <p:cNvSpPr>
              <a:spLocks/>
            </p:cNvSpPr>
            <p:nvPr/>
          </p:nvSpPr>
          <p:spPr bwMode="auto">
            <a:xfrm>
              <a:off x="22109113" y="2755901"/>
              <a:ext cx="101600" cy="176213"/>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3" name="Freeform 1671"/>
            <p:cNvSpPr>
              <a:spLocks/>
            </p:cNvSpPr>
            <p:nvPr/>
          </p:nvSpPr>
          <p:spPr bwMode="auto">
            <a:xfrm>
              <a:off x="22210713"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4" name="Freeform 1672"/>
            <p:cNvSpPr>
              <a:spLocks/>
            </p:cNvSpPr>
            <p:nvPr/>
          </p:nvSpPr>
          <p:spPr bwMode="auto">
            <a:xfrm>
              <a:off x="22004338"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5" name="Oval 1673"/>
            <p:cNvSpPr>
              <a:spLocks noChangeArrowheads="1"/>
            </p:cNvSpPr>
            <p:nvPr/>
          </p:nvSpPr>
          <p:spPr bwMode="auto">
            <a:xfrm>
              <a:off x="22350413"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6" name="Oval 1674"/>
            <p:cNvSpPr>
              <a:spLocks noChangeArrowheads="1"/>
            </p:cNvSpPr>
            <p:nvPr/>
          </p:nvSpPr>
          <p:spPr bwMode="auto">
            <a:xfrm>
              <a:off x="22350413"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7" name="Freeform 1675"/>
            <p:cNvSpPr>
              <a:spLocks/>
            </p:cNvSpPr>
            <p:nvPr/>
          </p:nvSpPr>
          <p:spPr bwMode="auto">
            <a:xfrm>
              <a:off x="22323426"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8" name="Freeform 1676"/>
            <p:cNvSpPr>
              <a:spLocks/>
            </p:cNvSpPr>
            <p:nvPr/>
          </p:nvSpPr>
          <p:spPr bwMode="auto">
            <a:xfrm>
              <a:off x="2242978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59" name="Oval 1677"/>
            <p:cNvSpPr>
              <a:spLocks noChangeArrowheads="1"/>
            </p:cNvSpPr>
            <p:nvPr/>
          </p:nvSpPr>
          <p:spPr bwMode="auto">
            <a:xfrm>
              <a:off x="22139276"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0" name="Oval 1678"/>
            <p:cNvSpPr>
              <a:spLocks noChangeArrowheads="1"/>
            </p:cNvSpPr>
            <p:nvPr/>
          </p:nvSpPr>
          <p:spPr bwMode="auto">
            <a:xfrm>
              <a:off x="21828126"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1" name="Freeform 1679"/>
            <p:cNvSpPr>
              <a:spLocks/>
            </p:cNvSpPr>
            <p:nvPr/>
          </p:nvSpPr>
          <p:spPr bwMode="auto">
            <a:xfrm>
              <a:off x="22117051" y="2519363"/>
              <a:ext cx="82550" cy="176213"/>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2" name="Oval 1680"/>
            <p:cNvSpPr>
              <a:spLocks noChangeArrowheads="1"/>
            </p:cNvSpPr>
            <p:nvPr/>
          </p:nvSpPr>
          <p:spPr bwMode="auto">
            <a:xfrm>
              <a:off x="22139276"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3" name="Oval 1681"/>
            <p:cNvSpPr>
              <a:spLocks noChangeArrowheads="1"/>
            </p:cNvSpPr>
            <p:nvPr/>
          </p:nvSpPr>
          <p:spPr bwMode="auto">
            <a:xfrm>
              <a:off x="22037676" y="2481263"/>
              <a:ext cx="34925"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4" name="Oval 1682"/>
            <p:cNvSpPr>
              <a:spLocks noChangeArrowheads="1"/>
            </p:cNvSpPr>
            <p:nvPr/>
          </p:nvSpPr>
          <p:spPr bwMode="auto">
            <a:xfrm>
              <a:off x="22245638" y="2481263"/>
              <a:ext cx="36513"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5" name="Oval 1683"/>
            <p:cNvSpPr>
              <a:spLocks noChangeArrowheads="1"/>
            </p:cNvSpPr>
            <p:nvPr/>
          </p:nvSpPr>
          <p:spPr bwMode="auto">
            <a:xfrm>
              <a:off x="22037676" y="2947988"/>
              <a:ext cx="34925"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6" name="Freeform 1684"/>
            <p:cNvSpPr>
              <a:spLocks/>
            </p:cNvSpPr>
            <p:nvPr/>
          </p:nvSpPr>
          <p:spPr bwMode="auto">
            <a:xfrm>
              <a:off x="22004338" y="2519363"/>
              <a:ext cx="101600" cy="176213"/>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7" name="Oval 1685"/>
            <p:cNvSpPr>
              <a:spLocks noChangeArrowheads="1"/>
            </p:cNvSpPr>
            <p:nvPr/>
          </p:nvSpPr>
          <p:spPr bwMode="auto">
            <a:xfrm>
              <a:off x="22245638" y="2714626"/>
              <a:ext cx="36513"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8" name="Freeform 1686"/>
            <p:cNvSpPr>
              <a:spLocks/>
            </p:cNvSpPr>
            <p:nvPr/>
          </p:nvSpPr>
          <p:spPr bwMode="auto">
            <a:xfrm>
              <a:off x="22012276" y="2755901"/>
              <a:ext cx="85725"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69" name="Oval 1687"/>
            <p:cNvSpPr>
              <a:spLocks noChangeArrowheads="1"/>
            </p:cNvSpPr>
            <p:nvPr/>
          </p:nvSpPr>
          <p:spPr bwMode="auto">
            <a:xfrm>
              <a:off x="22037676" y="2714626"/>
              <a:ext cx="34925"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0" name="Freeform 1688"/>
            <p:cNvSpPr>
              <a:spLocks/>
            </p:cNvSpPr>
            <p:nvPr/>
          </p:nvSpPr>
          <p:spPr bwMode="auto">
            <a:xfrm>
              <a:off x="21794788" y="2519363"/>
              <a:ext cx="101600" cy="176213"/>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1" name="Oval 1689"/>
            <p:cNvSpPr>
              <a:spLocks noChangeArrowheads="1"/>
            </p:cNvSpPr>
            <p:nvPr/>
          </p:nvSpPr>
          <p:spPr bwMode="auto">
            <a:xfrm>
              <a:off x="21828126"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2" name="Freeform 1690"/>
            <p:cNvSpPr>
              <a:spLocks/>
            </p:cNvSpPr>
            <p:nvPr/>
          </p:nvSpPr>
          <p:spPr bwMode="auto">
            <a:xfrm>
              <a:off x="22210713"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3" name="Oval 1691"/>
            <p:cNvSpPr>
              <a:spLocks noChangeArrowheads="1"/>
            </p:cNvSpPr>
            <p:nvPr/>
          </p:nvSpPr>
          <p:spPr bwMode="auto">
            <a:xfrm>
              <a:off x="21726526"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4" name="Oval 1692"/>
            <p:cNvSpPr>
              <a:spLocks noChangeArrowheads="1"/>
            </p:cNvSpPr>
            <p:nvPr/>
          </p:nvSpPr>
          <p:spPr bwMode="auto">
            <a:xfrm>
              <a:off x="21828126"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5" name="Freeform 1693"/>
            <p:cNvSpPr>
              <a:spLocks/>
            </p:cNvSpPr>
            <p:nvPr/>
          </p:nvSpPr>
          <p:spPr bwMode="auto">
            <a:xfrm>
              <a:off x="21699538"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6" name="Freeform 1694"/>
            <p:cNvSpPr>
              <a:spLocks/>
            </p:cNvSpPr>
            <p:nvPr/>
          </p:nvSpPr>
          <p:spPr bwMode="auto">
            <a:xfrm>
              <a:off x="21693188" y="2755901"/>
              <a:ext cx="101600"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7" name="Oval 1695"/>
            <p:cNvSpPr>
              <a:spLocks noChangeArrowheads="1"/>
            </p:cNvSpPr>
            <p:nvPr/>
          </p:nvSpPr>
          <p:spPr bwMode="auto">
            <a:xfrm>
              <a:off x="22245638" y="2947988"/>
              <a:ext cx="36513"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8" name="Freeform 1696"/>
            <p:cNvSpPr>
              <a:spLocks/>
            </p:cNvSpPr>
            <p:nvPr/>
          </p:nvSpPr>
          <p:spPr bwMode="auto">
            <a:xfrm>
              <a:off x="22218651"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79" name="Freeform 1697"/>
            <p:cNvSpPr>
              <a:spLocks/>
            </p:cNvSpPr>
            <p:nvPr/>
          </p:nvSpPr>
          <p:spPr bwMode="auto">
            <a:xfrm>
              <a:off x="20874038" y="2989263"/>
              <a:ext cx="74613" cy="52388"/>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0" name="Freeform 1698"/>
            <p:cNvSpPr>
              <a:spLocks/>
            </p:cNvSpPr>
            <p:nvPr/>
          </p:nvSpPr>
          <p:spPr bwMode="auto">
            <a:xfrm>
              <a:off x="21207413" y="2947988"/>
              <a:ext cx="38100" cy="33338"/>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1" name="Freeform 1699"/>
            <p:cNvSpPr>
              <a:spLocks/>
            </p:cNvSpPr>
            <p:nvPr/>
          </p:nvSpPr>
          <p:spPr bwMode="auto">
            <a:xfrm>
              <a:off x="21072476" y="2755901"/>
              <a:ext cx="101600" cy="176213"/>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2" name="Freeform 1700"/>
            <p:cNvSpPr>
              <a:spLocks/>
            </p:cNvSpPr>
            <p:nvPr/>
          </p:nvSpPr>
          <p:spPr bwMode="auto">
            <a:xfrm>
              <a:off x="21599526"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3" name="Oval 1701"/>
            <p:cNvSpPr>
              <a:spLocks noChangeArrowheads="1"/>
            </p:cNvSpPr>
            <p:nvPr/>
          </p:nvSpPr>
          <p:spPr bwMode="auto">
            <a:xfrm>
              <a:off x="20896263"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4" name="Freeform 1702"/>
            <p:cNvSpPr>
              <a:spLocks/>
            </p:cNvSpPr>
            <p:nvPr/>
          </p:nvSpPr>
          <p:spPr bwMode="auto">
            <a:xfrm>
              <a:off x="21391563"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5" name="Oval 1703"/>
            <p:cNvSpPr>
              <a:spLocks noChangeArrowheads="1"/>
            </p:cNvSpPr>
            <p:nvPr/>
          </p:nvSpPr>
          <p:spPr bwMode="auto">
            <a:xfrm>
              <a:off x="21624926"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6" name="Oval 1704"/>
            <p:cNvSpPr>
              <a:spLocks noChangeArrowheads="1"/>
            </p:cNvSpPr>
            <p:nvPr/>
          </p:nvSpPr>
          <p:spPr bwMode="auto">
            <a:xfrm>
              <a:off x="20896263"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7" name="Oval 1705"/>
            <p:cNvSpPr>
              <a:spLocks noChangeArrowheads="1"/>
            </p:cNvSpPr>
            <p:nvPr/>
          </p:nvSpPr>
          <p:spPr bwMode="auto">
            <a:xfrm>
              <a:off x="21624926"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8" name="Freeform 1706"/>
            <p:cNvSpPr>
              <a:spLocks/>
            </p:cNvSpPr>
            <p:nvPr/>
          </p:nvSpPr>
          <p:spPr bwMode="auto">
            <a:xfrm>
              <a:off x="21385213" y="2519363"/>
              <a:ext cx="101600" cy="176213"/>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89" name="Oval 1707"/>
            <p:cNvSpPr>
              <a:spLocks noChangeArrowheads="1"/>
            </p:cNvSpPr>
            <p:nvPr/>
          </p:nvSpPr>
          <p:spPr bwMode="auto">
            <a:xfrm>
              <a:off x="21418551"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0" name="Freeform 1708"/>
            <p:cNvSpPr>
              <a:spLocks/>
            </p:cNvSpPr>
            <p:nvPr/>
          </p:nvSpPr>
          <p:spPr bwMode="auto">
            <a:xfrm>
              <a:off x="20862926" y="2755901"/>
              <a:ext cx="104775" cy="176213"/>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1" name="Freeform 1709"/>
            <p:cNvSpPr>
              <a:spLocks/>
            </p:cNvSpPr>
            <p:nvPr/>
          </p:nvSpPr>
          <p:spPr bwMode="auto">
            <a:xfrm>
              <a:off x="209677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2" name="Oval 1710"/>
            <p:cNvSpPr>
              <a:spLocks noChangeArrowheads="1"/>
            </p:cNvSpPr>
            <p:nvPr/>
          </p:nvSpPr>
          <p:spPr bwMode="auto">
            <a:xfrm>
              <a:off x="21624926"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3" name="Oval 1711"/>
            <p:cNvSpPr>
              <a:spLocks noChangeArrowheads="1"/>
            </p:cNvSpPr>
            <p:nvPr/>
          </p:nvSpPr>
          <p:spPr bwMode="auto">
            <a:xfrm>
              <a:off x="21001038" y="2714626"/>
              <a:ext cx="34925"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4" name="Oval 1712"/>
            <p:cNvSpPr>
              <a:spLocks noChangeArrowheads="1"/>
            </p:cNvSpPr>
            <p:nvPr/>
          </p:nvSpPr>
          <p:spPr bwMode="auto">
            <a:xfrm>
              <a:off x="20896263"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5" name="Oval 1713"/>
            <p:cNvSpPr>
              <a:spLocks noChangeArrowheads="1"/>
            </p:cNvSpPr>
            <p:nvPr/>
          </p:nvSpPr>
          <p:spPr bwMode="auto">
            <a:xfrm>
              <a:off x="21001038" y="2481263"/>
              <a:ext cx="34925"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6" name="Freeform 1714"/>
            <p:cNvSpPr>
              <a:spLocks/>
            </p:cNvSpPr>
            <p:nvPr/>
          </p:nvSpPr>
          <p:spPr bwMode="auto">
            <a:xfrm>
              <a:off x="20874038"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7" name="Freeform 1715"/>
            <p:cNvSpPr>
              <a:spLocks/>
            </p:cNvSpPr>
            <p:nvPr/>
          </p:nvSpPr>
          <p:spPr bwMode="auto">
            <a:xfrm>
              <a:off x="209756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8" name="Freeform 1716"/>
            <p:cNvSpPr>
              <a:spLocks/>
            </p:cNvSpPr>
            <p:nvPr/>
          </p:nvSpPr>
          <p:spPr bwMode="auto">
            <a:xfrm>
              <a:off x="21234401" y="2989263"/>
              <a:ext cx="30163" cy="30163"/>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599" name="Freeform 1717"/>
            <p:cNvSpPr>
              <a:spLocks/>
            </p:cNvSpPr>
            <p:nvPr/>
          </p:nvSpPr>
          <p:spPr bwMode="auto">
            <a:xfrm>
              <a:off x="21591588" y="2519363"/>
              <a:ext cx="101600" cy="176213"/>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0" name="Freeform 1718"/>
            <p:cNvSpPr>
              <a:spLocks/>
            </p:cNvSpPr>
            <p:nvPr/>
          </p:nvSpPr>
          <p:spPr bwMode="auto">
            <a:xfrm>
              <a:off x="215915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1" name="Oval 1719"/>
            <p:cNvSpPr>
              <a:spLocks noChangeArrowheads="1"/>
            </p:cNvSpPr>
            <p:nvPr/>
          </p:nvSpPr>
          <p:spPr bwMode="auto">
            <a:xfrm>
              <a:off x="21520151"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2" name="Oval 1720"/>
            <p:cNvSpPr>
              <a:spLocks noChangeArrowheads="1"/>
            </p:cNvSpPr>
            <p:nvPr/>
          </p:nvSpPr>
          <p:spPr bwMode="auto">
            <a:xfrm>
              <a:off x="21418551"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3" name="Freeform 1721"/>
            <p:cNvSpPr>
              <a:spLocks/>
            </p:cNvSpPr>
            <p:nvPr/>
          </p:nvSpPr>
          <p:spPr bwMode="auto">
            <a:xfrm>
              <a:off x="21497926"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4" name="Freeform 1722"/>
            <p:cNvSpPr>
              <a:spLocks/>
            </p:cNvSpPr>
            <p:nvPr/>
          </p:nvSpPr>
          <p:spPr bwMode="auto">
            <a:xfrm>
              <a:off x="21385213"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5" name="Oval 1723"/>
            <p:cNvSpPr>
              <a:spLocks noChangeArrowheads="1"/>
            </p:cNvSpPr>
            <p:nvPr/>
          </p:nvSpPr>
          <p:spPr bwMode="auto">
            <a:xfrm>
              <a:off x="21520151"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6" name="Freeform 1724"/>
            <p:cNvSpPr>
              <a:spLocks/>
            </p:cNvSpPr>
            <p:nvPr/>
          </p:nvSpPr>
          <p:spPr bwMode="auto">
            <a:xfrm>
              <a:off x="21489988"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7" name="Freeform 1725"/>
            <p:cNvSpPr>
              <a:spLocks/>
            </p:cNvSpPr>
            <p:nvPr/>
          </p:nvSpPr>
          <p:spPr bwMode="auto">
            <a:xfrm>
              <a:off x="214979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8" name="Freeform 1726"/>
            <p:cNvSpPr>
              <a:spLocks/>
            </p:cNvSpPr>
            <p:nvPr/>
          </p:nvSpPr>
          <p:spPr bwMode="auto">
            <a:xfrm>
              <a:off x="21286788" y="2989263"/>
              <a:ext cx="87313" cy="173038"/>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09" name="Oval 1727"/>
            <p:cNvSpPr>
              <a:spLocks noChangeArrowheads="1"/>
            </p:cNvSpPr>
            <p:nvPr/>
          </p:nvSpPr>
          <p:spPr bwMode="auto">
            <a:xfrm>
              <a:off x="21418551"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0" name="Oval 1728"/>
            <p:cNvSpPr>
              <a:spLocks noChangeArrowheads="1"/>
            </p:cNvSpPr>
            <p:nvPr/>
          </p:nvSpPr>
          <p:spPr bwMode="auto">
            <a:xfrm>
              <a:off x="21313776"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1" name="Oval 1729"/>
            <p:cNvSpPr>
              <a:spLocks noChangeArrowheads="1"/>
            </p:cNvSpPr>
            <p:nvPr/>
          </p:nvSpPr>
          <p:spPr bwMode="auto">
            <a:xfrm>
              <a:off x="21313776"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2" name="Oval 1730"/>
            <p:cNvSpPr>
              <a:spLocks noChangeArrowheads="1"/>
            </p:cNvSpPr>
            <p:nvPr/>
          </p:nvSpPr>
          <p:spPr bwMode="auto">
            <a:xfrm>
              <a:off x="21107401"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3" name="Freeform 1731"/>
            <p:cNvSpPr>
              <a:spLocks/>
            </p:cNvSpPr>
            <p:nvPr/>
          </p:nvSpPr>
          <p:spPr bwMode="auto">
            <a:xfrm>
              <a:off x="21278851"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4" name="Freeform 1732"/>
            <p:cNvSpPr>
              <a:spLocks/>
            </p:cNvSpPr>
            <p:nvPr/>
          </p:nvSpPr>
          <p:spPr bwMode="auto">
            <a:xfrm>
              <a:off x="21286788" y="2519363"/>
              <a:ext cx="87313"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5" name="Oval 1733"/>
            <p:cNvSpPr>
              <a:spLocks noChangeArrowheads="1"/>
            </p:cNvSpPr>
            <p:nvPr/>
          </p:nvSpPr>
          <p:spPr bwMode="auto">
            <a:xfrm>
              <a:off x="21207413"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6" name="Oval 1734"/>
            <p:cNvSpPr>
              <a:spLocks noChangeArrowheads="1"/>
            </p:cNvSpPr>
            <p:nvPr/>
          </p:nvSpPr>
          <p:spPr bwMode="auto">
            <a:xfrm>
              <a:off x="21313776"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7" name="Oval 1735"/>
            <p:cNvSpPr>
              <a:spLocks noChangeArrowheads="1"/>
            </p:cNvSpPr>
            <p:nvPr/>
          </p:nvSpPr>
          <p:spPr bwMode="auto">
            <a:xfrm>
              <a:off x="21520151"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8" name="Freeform 1736"/>
            <p:cNvSpPr>
              <a:spLocks/>
            </p:cNvSpPr>
            <p:nvPr/>
          </p:nvSpPr>
          <p:spPr bwMode="auto">
            <a:xfrm>
              <a:off x="21185188"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19" name="Freeform 1737"/>
            <p:cNvSpPr>
              <a:spLocks/>
            </p:cNvSpPr>
            <p:nvPr/>
          </p:nvSpPr>
          <p:spPr bwMode="auto">
            <a:xfrm>
              <a:off x="21174076"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0" name="Oval 1738"/>
            <p:cNvSpPr>
              <a:spLocks noChangeArrowheads="1"/>
            </p:cNvSpPr>
            <p:nvPr/>
          </p:nvSpPr>
          <p:spPr bwMode="auto">
            <a:xfrm>
              <a:off x="21107401"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1" name="Oval 1739"/>
            <p:cNvSpPr>
              <a:spLocks noChangeArrowheads="1"/>
            </p:cNvSpPr>
            <p:nvPr/>
          </p:nvSpPr>
          <p:spPr bwMode="auto">
            <a:xfrm>
              <a:off x="21207413"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2" name="Freeform 1740"/>
            <p:cNvSpPr>
              <a:spLocks/>
            </p:cNvSpPr>
            <p:nvPr/>
          </p:nvSpPr>
          <p:spPr bwMode="auto">
            <a:xfrm>
              <a:off x="21080413" y="2519363"/>
              <a:ext cx="85725" cy="176213"/>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3" name="Freeform 1741"/>
            <p:cNvSpPr>
              <a:spLocks/>
            </p:cNvSpPr>
            <p:nvPr/>
          </p:nvSpPr>
          <p:spPr bwMode="auto">
            <a:xfrm>
              <a:off x="20659726" y="2755901"/>
              <a:ext cx="101600" cy="176213"/>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4" name="Oval 1742"/>
            <p:cNvSpPr>
              <a:spLocks noChangeArrowheads="1"/>
            </p:cNvSpPr>
            <p:nvPr/>
          </p:nvSpPr>
          <p:spPr bwMode="auto">
            <a:xfrm>
              <a:off x="20693063" y="2947988"/>
              <a:ext cx="34925"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5" name="Oval 1743"/>
            <p:cNvSpPr>
              <a:spLocks noChangeArrowheads="1"/>
            </p:cNvSpPr>
            <p:nvPr/>
          </p:nvSpPr>
          <p:spPr bwMode="auto">
            <a:xfrm>
              <a:off x="20799426"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6" name="Freeform 1744"/>
            <p:cNvSpPr>
              <a:spLocks/>
            </p:cNvSpPr>
            <p:nvPr/>
          </p:nvSpPr>
          <p:spPr bwMode="auto">
            <a:xfrm>
              <a:off x="207724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7" name="Freeform 1745"/>
            <p:cNvSpPr>
              <a:spLocks/>
            </p:cNvSpPr>
            <p:nvPr/>
          </p:nvSpPr>
          <p:spPr bwMode="auto">
            <a:xfrm>
              <a:off x="207645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8" name="Oval 1746"/>
            <p:cNvSpPr>
              <a:spLocks noChangeArrowheads="1"/>
            </p:cNvSpPr>
            <p:nvPr/>
          </p:nvSpPr>
          <p:spPr bwMode="auto">
            <a:xfrm>
              <a:off x="20693063" y="2481263"/>
              <a:ext cx="34925"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29" name="Oval 1747"/>
            <p:cNvSpPr>
              <a:spLocks noChangeArrowheads="1"/>
            </p:cNvSpPr>
            <p:nvPr/>
          </p:nvSpPr>
          <p:spPr bwMode="auto">
            <a:xfrm>
              <a:off x="20799426"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0" name="Oval 1748"/>
            <p:cNvSpPr>
              <a:spLocks noChangeArrowheads="1"/>
            </p:cNvSpPr>
            <p:nvPr/>
          </p:nvSpPr>
          <p:spPr bwMode="auto">
            <a:xfrm>
              <a:off x="20693063" y="2714626"/>
              <a:ext cx="34925"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1" name="Freeform 1749"/>
            <p:cNvSpPr>
              <a:spLocks/>
            </p:cNvSpPr>
            <p:nvPr/>
          </p:nvSpPr>
          <p:spPr bwMode="auto">
            <a:xfrm>
              <a:off x="20667663"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2" name="Freeform 1750"/>
            <p:cNvSpPr>
              <a:spLocks/>
            </p:cNvSpPr>
            <p:nvPr/>
          </p:nvSpPr>
          <p:spPr bwMode="auto">
            <a:xfrm>
              <a:off x="20039013" y="2755901"/>
              <a:ext cx="98425" cy="112713"/>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3" name="Freeform 1751"/>
            <p:cNvSpPr>
              <a:spLocks/>
            </p:cNvSpPr>
            <p:nvPr/>
          </p:nvSpPr>
          <p:spPr bwMode="auto">
            <a:xfrm>
              <a:off x="20566063" y="2989263"/>
              <a:ext cx="85725" cy="49213"/>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4" name="Oval 1752"/>
            <p:cNvSpPr>
              <a:spLocks noChangeArrowheads="1"/>
            </p:cNvSpPr>
            <p:nvPr/>
          </p:nvSpPr>
          <p:spPr bwMode="auto">
            <a:xfrm>
              <a:off x="20381913"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5" name="Oval 1753"/>
            <p:cNvSpPr>
              <a:spLocks noChangeArrowheads="1"/>
            </p:cNvSpPr>
            <p:nvPr/>
          </p:nvSpPr>
          <p:spPr bwMode="auto">
            <a:xfrm>
              <a:off x="20277138" y="2714626"/>
              <a:ext cx="36513"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6" name="Oval 1754"/>
            <p:cNvSpPr>
              <a:spLocks noChangeArrowheads="1"/>
            </p:cNvSpPr>
            <p:nvPr/>
          </p:nvSpPr>
          <p:spPr bwMode="auto">
            <a:xfrm>
              <a:off x="20277138" y="2481263"/>
              <a:ext cx="36513"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7" name="Freeform 1755"/>
            <p:cNvSpPr>
              <a:spLocks/>
            </p:cNvSpPr>
            <p:nvPr/>
          </p:nvSpPr>
          <p:spPr bwMode="auto">
            <a:xfrm>
              <a:off x="202533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8" name="Freeform 1756"/>
            <p:cNvSpPr>
              <a:spLocks/>
            </p:cNvSpPr>
            <p:nvPr/>
          </p:nvSpPr>
          <p:spPr bwMode="auto">
            <a:xfrm>
              <a:off x="20354926" y="2755901"/>
              <a:ext cx="87313"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39" name="Freeform 1757"/>
            <p:cNvSpPr>
              <a:spLocks/>
            </p:cNvSpPr>
            <p:nvPr/>
          </p:nvSpPr>
          <p:spPr bwMode="auto">
            <a:xfrm>
              <a:off x="20348576" y="2519363"/>
              <a:ext cx="100013"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0" name="Oval 1758"/>
            <p:cNvSpPr>
              <a:spLocks noChangeArrowheads="1"/>
            </p:cNvSpPr>
            <p:nvPr/>
          </p:nvSpPr>
          <p:spPr bwMode="auto">
            <a:xfrm>
              <a:off x="20381913"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1" name="Oval 1759"/>
            <p:cNvSpPr>
              <a:spLocks noChangeArrowheads="1"/>
            </p:cNvSpPr>
            <p:nvPr/>
          </p:nvSpPr>
          <p:spPr bwMode="auto">
            <a:xfrm>
              <a:off x="20170776"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2" name="Oval 1760"/>
            <p:cNvSpPr>
              <a:spLocks noChangeArrowheads="1"/>
            </p:cNvSpPr>
            <p:nvPr/>
          </p:nvSpPr>
          <p:spPr bwMode="auto">
            <a:xfrm>
              <a:off x="20069176" y="2481263"/>
              <a:ext cx="34925"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3" name="Freeform 1761"/>
            <p:cNvSpPr>
              <a:spLocks/>
            </p:cNvSpPr>
            <p:nvPr/>
          </p:nvSpPr>
          <p:spPr bwMode="auto">
            <a:xfrm>
              <a:off x="20043776" y="2519363"/>
              <a:ext cx="85725"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4" name="Oval 1762"/>
            <p:cNvSpPr>
              <a:spLocks noChangeArrowheads="1"/>
            </p:cNvSpPr>
            <p:nvPr/>
          </p:nvSpPr>
          <p:spPr bwMode="auto">
            <a:xfrm>
              <a:off x="20069176" y="2714626"/>
              <a:ext cx="34925"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5" name="Oval 1763"/>
            <p:cNvSpPr>
              <a:spLocks noChangeArrowheads="1"/>
            </p:cNvSpPr>
            <p:nvPr/>
          </p:nvSpPr>
          <p:spPr bwMode="auto">
            <a:xfrm>
              <a:off x="20170776"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6" name="Freeform 1764"/>
            <p:cNvSpPr>
              <a:spLocks/>
            </p:cNvSpPr>
            <p:nvPr/>
          </p:nvSpPr>
          <p:spPr bwMode="auto">
            <a:xfrm>
              <a:off x="20764501" y="2989263"/>
              <a:ext cx="98425" cy="6350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7" name="Oval 1765"/>
            <p:cNvSpPr>
              <a:spLocks noChangeArrowheads="1"/>
            </p:cNvSpPr>
            <p:nvPr/>
          </p:nvSpPr>
          <p:spPr bwMode="auto">
            <a:xfrm>
              <a:off x="20381913"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8" name="Freeform 1766"/>
            <p:cNvSpPr>
              <a:spLocks/>
            </p:cNvSpPr>
            <p:nvPr/>
          </p:nvSpPr>
          <p:spPr bwMode="auto">
            <a:xfrm>
              <a:off x="20667663" y="2989263"/>
              <a:ext cx="85725" cy="6350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49" name="Freeform 1767"/>
            <p:cNvSpPr>
              <a:spLocks/>
            </p:cNvSpPr>
            <p:nvPr/>
          </p:nvSpPr>
          <p:spPr bwMode="auto">
            <a:xfrm>
              <a:off x="20242213" y="27559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0" name="Freeform 1768"/>
            <p:cNvSpPr>
              <a:spLocks/>
            </p:cNvSpPr>
            <p:nvPr/>
          </p:nvSpPr>
          <p:spPr bwMode="auto">
            <a:xfrm>
              <a:off x="20140613" y="2519363"/>
              <a:ext cx="101600" cy="176213"/>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1" name="Oval 1769"/>
            <p:cNvSpPr>
              <a:spLocks noChangeArrowheads="1"/>
            </p:cNvSpPr>
            <p:nvPr/>
          </p:nvSpPr>
          <p:spPr bwMode="auto">
            <a:xfrm>
              <a:off x="20588288" y="2947988"/>
              <a:ext cx="38100"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2" name="Freeform 1770"/>
            <p:cNvSpPr>
              <a:spLocks/>
            </p:cNvSpPr>
            <p:nvPr/>
          </p:nvSpPr>
          <p:spPr bwMode="auto">
            <a:xfrm>
              <a:off x="20461288" y="2519363"/>
              <a:ext cx="85725"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3" name="Freeform 1771"/>
            <p:cNvSpPr>
              <a:spLocks/>
            </p:cNvSpPr>
            <p:nvPr/>
          </p:nvSpPr>
          <p:spPr bwMode="auto">
            <a:xfrm>
              <a:off x="20566063"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4" name="Oval 1772"/>
            <p:cNvSpPr>
              <a:spLocks noChangeArrowheads="1"/>
            </p:cNvSpPr>
            <p:nvPr/>
          </p:nvSpPr>
          <p:spPr bwMode="auto">
            <a:xfrm>
              <a:off x="20486688" y="2714626"/>
              <a:ext cx="33338"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5" name="Freeform 1773"/>
            <p:cNvSpPr>
              <a:spLocks/>
            </p:cNvSpPr>
            <p:nvPr/>
          </p:nvSpPr>
          <p:spPr bwMode="auto">
            <a:xfrm>
              <a:off x="20461288" y="2989263"/>
              <a:ext cx="85725" cy="41275"/>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6" name="Oval 1774"/>
            <p:cNvSpPr>
              <a:spLocks noChangeArrowheads="1"/>
            </p:cNvSpPr>
            <p:nvPr/>
          </p:nvSpPr>
          <p:spPr bwMode="auto">
            <a:xfrm>
              <a:off x="20799426"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7" name="Freeform 1775"/>
            <p:cNvSpPr>
              <a:spLocks/>
            </p:cNvSpPr>
            <p:nvPr/>
          </p:nvSpPr>
          <p:spPr bwMode="auto">
            <a:xfrm>
              <a:off x="20554951"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8" name="Oval 1776"/>
            <p:cNvSpPr>
              <a:spLocks noChangeArrowheads="1"/>
            </p:cNvSpPr>
            <p:nvPr/>
          </p:nvSpPr>
          <p:spPr bwMode="auto">
            <a:xfrm>
              <a:off x="20588288" y="2481263"/>
              <a:ext cx="38100"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59" name="Oval 1777"/>
            <p:cNvSpPr>
              <a:spLocks noChangeArrowheads="1"/>
            </p:cNvSpPr>
            <p:nvPr/>
          </p:nvSpPr>
          <p:spPr bwMode="auto">
            <a:xfrm>
              <a:off x="20588288" y="2714626"/>
              <a:ext cx="38100"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0" name="Freeform 1778"/>
            <p:cNvSpPr>
              <a:spLocks/>
            </p:cNvSpPr>
            <p:nvPr/>
          </p:nvSpPr>
          <p:spPr bwMode="auto">
            <a:xfrm>
              <a:off x="20313651" y="2989263"/>
              <a:ext cx="19050" cy="7938"/>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1" name="Freeform 1779"/>
            <p:cNvSpPr>
              <a:spLocks/>
            </p:cNvSpPr>
            <p:nvPr/>
          </p:nvSpPr>
          <p:spPr bwMode="auto">
            <a:xfrm>
              <a:off x="20277138" y="2947988"/>
              <a:ext cx="36513" cy="33338"/>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2" name="Oval 1780"/>
            <p:cNvSpPr>
              <a:spLocks noChangeArrowheads="1"/>
            </p:cNvSpPr>
            <p:nvPr/>
          </p:nvSpPr>
          <p:spPr bwMode="auto">
            <a:xfrm>
              <a:off x="20486688" y="2947988"/>
              <a:ext cx="33338" cy="33338"/>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3" name="Freeform 1781"/>
            <p:cNvSpPr>
              <a:spLocks/>
            </p:cNvSpPr>
            <p:nvPr/>
          </p:nvSpPr>
          <p:spPr bwMode="auto">
            <a:xfrm>
              <a:off x="20362863" y="2989263"/>
              <a:ext cx="74613" cy="38100"/>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4" name="Freeform 1782"/>
            <p:cNvSpPr>
              <a:spLocks/>
            </p:cNvSpPr>
            <p:nvPr/>
          </p:nvSpPr>
          <p:spPr bwMode="auto">
            <a:xfrm>
              <a:off x="20148551" y="2755901"/>
              <a:ext cx="82550" cy="173038"/>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5" name="Oval 1783"/>
            <p:cNvSpPr>
              <a:spLocks noChangeArrowheads="1"/>
            </p:cNvSpPr>
            <p:nvPr/>
          </p:nvSpPr>
          <p:spPr bwMode="auto">
            <a:xfrm>
              <a:off x="20486688"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6" name="Freeform 1784"/>
            <p:cNvSpPr>
              <a:spLocks/>
            </p:cNvSpPr>
            <p:nvPr/>
          </p:nvSpPr>
          <p:spPr bwMode="auto">
            <a:xfrm>
              <a:off x="20453351" y="2755901"/>
              <a:ext cx="101600" cy="176213"/>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7" name="Oval 1785"/>
            <p:cNvSpPr>
              <a:spLocks noChangeArrowheads="1"/>
            </p:cNvSpPr>
            <p:nvPr/>
          </p:nvSpPr>
          <p:spPr bwMode="auto">
            <a:xfrm>
              <a:off x="19969163" y="2714626"/>
              <a:ext cx="36513" cy="38100"/>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8" name="Freeform 1786"/>
            <p:cNvSpPr>
              <a:spLocks/>
            </p:cNvSpPr>
            <p:nvPr/>
          </p:nvSpPr>
          <p:spPr bwMode="auto">
            <a:xfrm>
              <a:off x="19878676" y="2714626"/>
              <a:ext cx="19050" cy="11113"/>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69" name="Freeform 1787"/>
            <p:cNvSpPr>
              <a:spLocks/>
            </p:cNvSpPr>
            <p:nvPr/>
          </p:nvSpPr>
          <p:spPr bwMode="auto">
            <a:xfrm>
              <a:off x="19934238"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70" name="Oval 1788"/>
            <p:cNvSpPr>
              <a:spLocks noChangeArrowheads="1"/>
            </p:cNvSpPr>
            <p:nvPr/>
          </p:nvSpPr>
          <p:spPr bwMode="auto">
            <a:xfrm>
              <a:off x="19867563" y="2481263"/>
              <a:ext cx="33338"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71" name="Freeform 1789"/>
            <p:cNvSpPr>
              <a:spLocks/>
            </p:cNvSpPr>
            <p:nvPr/>
          </p:nvSpPr>
          <p:spPr bwMode="auto">
            <a:xfrm>
              <a:off x="19840576" y="2519363"/>
              <a:ext cx="82550" cy="176213"/>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72" name="Freeform 1790"/>
            <p:cNvSpPr>
              <a:spLocks/>
            </p:cNvSpPr>
            <p:nvPr/>
          </p:nvSpPr>
          <p:spPr bwMode="auto">
            <a:xfrm>
              <a:off x="19969163" y="2755901"/>
              <a:ext cx="58738" cy="49213"/>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673" name="Oval 1791"/>
            <p:cNvSpPr>
              <a:spLocks noChangeArrowheads="1"/>
            </p:cNvSpPr>
            <p:nvPr/>
          </p:nvSpPr>
          <p:spPr bwMode="auto">
            <a:xfrm>
              <a:off x="19969163" y="2481263"/>
              <a:ext cx="36513" cy="34925"/>
            </a:xfrm>
            <a:prstGeom prst="ellipse">
              <a:avLst/>
            </a:pr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2094" name="Group 2093"/>
          <p:cNvGrpSpPr/>
          <p:nvPr/>
        </p:nvGrpSpPr>
        <p:grpSpPr>
          <a:xfrm>
            <a:off x="9286704" y="4897146"/>
            <a:ext cx="1819756" cy="1352323"/>
            <a:chOff x="23302883" y="1935508"/>
            <a:chExt cx="2373344" cy="1763713"/>
          </a:xfrm>
        </p:grpSpPr>
        <p:grpSp>
          <p:nvGrpSpPr>
            <p:cNvPr id="2092" name="Group 2091"/>
            <p:cNvGrpSpPr/>
            <p:nvPr/>
          </p:nvGrpSpPr>
          <p:grpSpPr>
            <a:xfrm>
              <a:off x="23302883" y="1935508"/>
              <a:ext cx="2373344" cy="1763713"/>
              <a:chOff x="15213496" y="701676"/>
              <a:chExt cx="2734365" cy="2032000"/>
            </a:xfrm>
          </p:grpSpPr>
          <p:sp>
            <p:nvSpPr>
              <p:cNvPr id="2089" name="Oval 2088"/>
              <p:cNvSpPr/>
              <p:nvPr/>
            </p:nvSpPr>
            <p:spPr bwMode="auto">
              <a:xfrm>
                <a:off x="15915861" y="701676"/>
                <a:ext cx="2032000" cy="2032000"/>
              </a:xfrm>
              <a:prstGeom prst="ellipse">
                <a:avLst/>
              </a:prstGeom>
              <a:solidFill>
                <a:srgbClr val="BFBFBF">
                  <a:alpha val="27059"/>
                </a:srgbClr>
              </a:solidFill>
              <a:ln w="9525" cap="flat" cmpd="sng" algn="ctr">
                <a:solidFill>
                  <a:schemeClr val="tx1"/>
                </a:solidFill>
                <a:prstDash val="sysDash"/>
              </a:ln>
              <a:effectLst/>
            </p:spPr>
            <p:txBody>
              <a:bodyPr rot="0" spcFirstLastPara="0" vertOverflow="overflow" horzOverflow="overflow" vert="horz" wrap="square" lIns="76189" tIns="38094" rIns="38094" bIns="76189" numCol="1" spcCol="0" rtlCol="0" fromWordArt="0" anchor="b" anchorCtr="0" forceAA="0" compatLnSpc="1">
                <a:prstTxWarp prst="textNoShape">
                  <a:avLst/>
                </a:prstTxWarp>
                <a:noAutofit/>
              </a:bodyPr>
              <a:lstStyle/>
              <a:p>
                <a:pPr algn="ctr" defTabSz="761588" fontAlgn="base">
                  <a:spcBef>
                    <a:spcPct val="0"/>
                  </a:spcBef>
                  <a:spcAft>
                    <a:spcPct val="0"/>
                  </a:spcAft>
                </a:pPr>
                <a:endParaRPr lang="en-US" sz="1500" spc="-4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90" name="Straight Connector 2089"/>
              <p:cNvCxnSpPr/>
              <p:nvPr/>
            </p:nvCxnSpPr>
            <p:spPr>
              <a:xfrm>
                <a:off x="15213496" y="1741488"/>
                <a:ext cx="702365" cy="0"/>
              </a:xfrm>
              <a:prstGeom prst="line">
                <a:avLst/>
              </a:prstGeom>
              <a:noFill/>
              <a:ln w="9525" cap="flat" cmpd="sng" algn="ctr">
                <a:solidFill>
                  <a:schemeClr val="tx1"/>
                </a:solidFill>
                <a:prstDash val="sysDash"/>
              </a:ln>
              <a:effectLst/>
            </p:spPr>
          </p:cxnSp>
        </p:grpSp>
        <p:sp>
          <p:nvSpPr>
            <p:cNvPr id="486" name="Freeform 1961"/>
            <p:cNvSpPr>
              <a:spLocks noEditPoints="1"/>
            </p:cNvSpPr>
            <p:nvPr/>
          </p:nvSpPr>
          <p:spPr bwMode="auto">
            <a:xfrm>
              <a:off x="24516039" y="2215357"/>
              <a:ext cx="612775" cy="1306513"/>
            </a:xfrm>
            <a:custGeom>
              <a:avLst/>
              <a:gdLst>
                <a:gd name="T0" fmla="*/ 53 w 163"/>
                <a:gd name="T1" fmla="*/ 29 h 348"/>
                <a:gd name="T2" fmla="*/ 81 w 163"/>
                <a:gd name="T3" fmla="*/ 57 h 348"/>
                <a:gd name="T4" fmla="*/ 110 w 163"/>
                <a:gd name="T5" fmla="*/ 29 h 348"/>
                <a:gd name="T6" fmla="*/ 81 w 163"/>
                <a:gd name="T7" fmla="*/ 0 h 348"/>
                <a:gd name="T8" fmla="*/ 53 w 163"/>
                <a:gd name="T9" fmla="*/ 29 h 348"/>
                <a:gd name="T10" fmla="*/ 161 w 163"/>
                <a:gd name="T11" fmla="*/ 175 h 348"/>
                <a:gd name="T12" fmla="*/ 137 w 163"/>
                <a:gd name="T13" fmla="*/ 91 h 348"/>
                <a:gd name="T14" fmla="*/ 104 w 163"/>
                <a:gd name="T15" fmla="*/ 65 h 348"/>
                <a:gd name="T16" fmla="*/ 59 w 163"/>
                <a:gd name="T17" fmla="*/ 65 h 348"/>
                <a:gd name="T18" fmla="*/ 26 w 163"/>
                <a:gd name="T19" fmla="*/ 91 h 348"/>
                <a:gd name="T20" fmla="*/ 1 w 163"/>
                <a:gd name="T21" fmla="*/ 175 h 348"/>
                <a:gd name="T22" fmla="*/ 9 w 163"/>
                <a:gd name="T23" fmla="*/ 189 h 348"/>
                <a:gd name="T24" fmla="*/ 23 w 163"/>
                <a:gd name="T25" fmla="*/ 182 h 348"/>
                <a:gd name="T26" fmla="*/ 46 w 163"/>
                <a:gd name="T27" fmla="*/ 103 h 348"/>
                <a:gd name="T28" fmla="*/ 53 w 163"/>
                <a:gd name="T29" fmla="*/ 103 h 348"/>
                <a:gd name="T30" fmla="*/ 14 w 163"/>
                <a:gd name="T31" fmla="*/ 235 h 348"/>
                <a:gd name="T32" fmla="*/ 51 w 163"/>
                <a:gd name="T33" fmla="*/ 235 h 348"/>
                <a:gd name="T34" fmla="*/ 51 w 163"/>
                <a:gd name="T35" fmla="*/ 334 h 348"/>
                <a:gd name="T36" fmla="*/ 65 w 163"/>
                <a:gd name="T37" fmla="*/ 348 h 348"/>
                <a:gd name="T38" fmla="*/ 78 w 163"/>
                <a:gd name="T39" fmla="*/ 334 h 348"/>
                <a:gd name="T40" fmla="*/ 78 w 163"/>
                <a:gd name="T41" fmla="*/ 235 h 348"/>
                <a:gd name="T42" fmla="*/ 85 w 163"/>
                <a:gd name="T43" fmla="*/ 235 h 348"/>
                <a:gd name="T44" fmla="*/ 85 w 163"/>
                <a:gd name="T45" fmla="*/ 334 h 348"/>
                <a:gd name="T46" fmla="*/ 98 w 163"/>
                <a:gd name="T47" fmla="*/ 348 h 348"/>
                <a:gd name="T48" fmla="*/ 112 w 163"/>
                <a:gd name="T49" fmla="*/ 334 h 348"/>
                <a:gd name="T50" fmla="*/ 112 w 163"/>
                <a:gd name="T51" fmla="*/ 235 h 348"/>
                <a:gd name="T52" fmla="*/ 149 w 163"/>
                <a:gd name="T53" fmla="*/ 235 h 348"/>
                <a:gd name="T54" fmla="*/ 110 w 163"/>
                <a:gd name="T55" fmla="*/ 103 h 348"/>
                <a:gd name="T56" fmla="*/ 117 w 163"/>
                <a:gd name="T57" fmla="*/ 103 h 348"/>
                <a:gd name="T58" fmla="*/ 140 w 163"/>
                <a:gd name="T59" fmla="*/ 182 h 348"/>
                <a:gd name="T60" fmla="*/ 154 w 163"/>
                <a:gd name="T61" fmla="*/ 189 h 348"/>
                <a:gd name="T62" fmla="*/ 161 w 163"/>
                <a:gd name="T63" fmla="*/ 1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 h="348">
                  <a:moveTo>
                    <a:pt x="53" y="29"/>
                  </a:moveTo>
                  <a:cubicBezTo>
                    <a:pt x="53" y="45"/>
                    <a:pt x="66" y="57"/>
                    <a:pt x="81" y="57"/>
                  </a:cubicBezTo>
                  <a:cubicBezTo>
                    <a:pt x="97" y="57"/>
                    <a:pt x="110" y="45"/>
                    <a:pt x="110" y="29"/>
                  </a:cubicBezTo>
                  <a:cubicBezTo>
                    <a:pt x="110" y="13"/>
                    <a:pt x="97" y="0"/>
                    <a:pt x="81" y="0"/>
                  </a:cubicBezTo>
                  <a:cubicBezTo>
                    <a:pt x="66" y="0"/>
                    <a:pt x="53" y="13"/>
                    <a:pt x="53" y="29"/>
                  </a:cubicBezTo>
                  <a:close/>
                  <a:moveTo>
                    <a:pt x="161" y="175"/>
                  </a:moveTo>
                  <a:cubicBezTo>
                    <a:pt x="160" y="171"/>
                    <a:pt x="147" y="127"/>
                    <a:pt x="137" y="91"/>
                  </a:cubicBezTo>
                  <a:cubicBezTo>
                    <a:pt x="133" y="78"/>
                    <a:pt x="118" y="65"/>
                    <a:pt x="104" y="65"/>
                  </a:cubicBezTo>
                  <a:cubicBezTo>
                    <a:pt x="97" y="65"/>
                    <a:pt x="65" y="65"/>
                    <a:pt x="59" y="65"/>
                  </a:cubicBezTo>
                  <a:cubicBezTo>
                    <a:pt x="44" y="65"/>
                    <a:pt x="30" y="78"/>
                    <a:pt x="26" y="91"/>
                  </a:cubicBezTo>
                  <a:cubicBezTo>
                    <a:pt x="16" y="127"/>
                    <a:pt x="3" y="171"/>
                    <a:pt x="1" y="175"/>
                  </a:cubicBezTo>
                  <a:cubicBezTo>
                    <a:pt x="0" y="182"/>
                    <a:pt x="3" y="188"/>
                    <a:pt x="9" y="189"/>
                  </a:cubicBezTo>
                  <a:cubicBezTo>
                    <a:pt x="15" y="191"/>
                    <a:pt x="21" y="188"/>
                    <a:pt x="23" y="182"/>
                  </a:cubicBezTo>
                  <a:cubicBezTo>
                    <a:pt x="26" y="173"/>
                    <a:pt x="46" y="103"/>
                    <a:pt x="46" y="103"/>
                  </a:cubicBezTo>
                  <a:cubicBezTo>
                    <a:pt x="53" y="103"/>
                    <a:pt x="53" y="103"/>
                    <a:pt x="53" y="103"/>
                  </a:cubicBezTo>
                  <a:cubicBezTo>
                    <a:pt x="14" y="235"/>
                    <a:pt x="14" y="235"/>
                    <a:pt x="14" y="235"/>
                  </a:cubicBezTo>
                  <a:cubicBezTo>
                    <a:pt x="51" y="235"/>
                    <a:pt x="51" y="235"/>
                    <a:pt x="51" y="235"/>
                  </a:cubicBezTo>
                  <a:cubicBezTo>
                    <a:pt x="51" y="280"/>
                    <a:pt x="51" y="329"/>
                    <a:pt x="51" y="334"/>
                  </a:cubicBezTo>
                  <a:cubicBezTo>
                    <a:pt x="51" y="342"/>
                    <a:pt x="57" y="348"/>
                    <a:pt x="65" y="348"/>
                  </a:cubicBezTo>
                  <a:cubicBezTo>
                    <a:pt x="72" y="348"/>
                    <a:pt x="78" y="342"/>
                    <a:pt x="78" y="334"/>
                  </a:cubicBezTo>
                  <a:cubicBezTo>
                    <a:pt x="78" y="323"/>
                    <a:pt x="78" y="235"/>
                    <a:pt x="78" y="235"/>
                  </a:cubicBezTo>
                  <a:cubicBezTo>
                    <a:pt x="85" y="235"/>
                    <a:pt x="85" y="235"/>
                    <a:pt x="85" y="235"/>
                  </a:cubicBezTo>
                  <a:cubicBezTo>
                    <a:pt x="85" y="235"/>
                    <a:pt x="85" y="323"/>
                    <a:pt x="85" y="334"/>
                  </a:cubicBezTo>
                  <a:cubicBezTo>
                    <a:pt x="85" y="342"/>
                    <a:pt x="91" y="348"/>
                    <a:pt x="98" y="348"/>
                  </a:cubicBezTo>
                  <a:cubicBezTo>
                    <a:pt x="106" y="348"/>
                    <a:pt x="112" y="342"/>
                    <a:pt x="112" y="334"/>
                  </a:cubicBezTo>
                  <a:cubicBezTo>
                    <a:pt x="112" y="329"/>
                    <a:pt x="112" y="280"/>
                    <a:pt x="112" y="235"/>
                  </a:cubicBezTo>
                  <a:cubicBezTo>
                    <a:pt x="149" y="235"/>
                    <a:pt x="149" y="235"/>
                    <a:pt x="149" y="235"/>
                  </a:cubicBezTo>
                  <a:cubicBezTo>
                    <a:pt x="110" y="103"/>
                    <a:pt x="110" y="103"/>
                    <a:pt x="110" y="103"/>
                  </a:cubicBezTo>
                  <a:cubicBezTo>
                    <a:pt x="117" y="103"/>
                    <a:pt x="117" y="103"/>
                    <a:pt x="117" y="103"/>
                  </a:cubicBezTo>
                  <a:cubicBezTo>
                    <a:pt x="117" y="103"/>
                    <a:pt x="137" y="173"/>
                    <a:pt x="140" y="182"/>
                  </a:cubicBezTo>
                  <a:cubicBezTo>
                    <a:pt x="142" y="188"/>
                    <a:pt x="148" y="191"/>
                    <a:pt x="154" y="189"/>
                  </a:cubicBezTo>
                  <a:cubicBezTo>
                    <a:pt x="160" y="188"/>
                    <a:pt x="163" y="182"/>
                    <a:pt x="161" y="175"/>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nvGrpSpPr>
            <p:cNvPr id="2093" name="Group 2092"/>
            <p:cNvGrpSpPr/>
            <p:nvPr/>
          </p:nvGrpSpPr>
          <p:grpSpPr>
            <a:xfrm>
              <a:off x="24731938" y="2722016"/>
              <a:ext cx="180976" cy="293688"/>
              <a:chOff x="26061988" y="4908550"/>
              <a:chExt cx="180976" cy="293688"/>
            </a:xfrm>
            <a:solidFill>
              <a:schemeClr val="tx1"/>
            </a:solidFill>
          </p:grpSpPr>
          <p:sp>
            <p:nvSpPr>
              <p:cNvPr id="481" name="Freeform 1956"/>
              <p:cNvSpPr>
                <a:spLocks/>
              </p:cNvSpPr>
              <p:nvPr/>
            </p:nvSpPr>
            <p:spPr bwMode="auto">
              <a:xfrm>
                <a:off x="26065163" y="4908550"/>
                <a:ext cx="76200" cy="153988"/>
              </a:xfrm>
              <a:custGeom>
                <a:avLst/>
                <a:gdLst>
                  <a:gd name="T0" fmla="*/ 0 w 48"/>
                  <a:gd name="T1" fmla="*/ 97 h 97"/>
                  <a:gd name="T2" fmla="*/ 0 w 48"/>
                  <a:gd name="T3" fmla="*/ 83 h 97"/>
                  <a:gd name="T4" fmla="*/ 17 w 48"/>
                  <a:gd name="T5" fmla="*/ 83 h 97"/>
                  <a:gd name="T6" fmla="*/ 17 w 48"/>
                  <a:gd name="T7" fmla="*/ 19 h 97"/>
                  <a:gd name="T8" fmla="*/ 0 w 48"/>
                  <a:gd name="T9" fmla="*/ 24 h 97"/>
                  <a:gd name="T10" fmla="*/ 0 w 48"/>
                  <a:gd name="T11" fmla="*/ 10 h 97"/>
                  <a:gd name="T12" fmla="*/ 33 w 48"/>
                  <a:gd name="T13" fmla="*/ 0 h 97"/>
                  <a:gd name="T14" fmla="*/ 33 w 48"/>
                  <a:gd name="T15" fmla="*/ 83 h 97"/>
                  <a:gd name="T16" fmla="*/ 48 w 48"/>
                  <a:gd name="T17" fmla="*/ 83 h 97"/>
                  <a:gd name="T18" fmla="*/ 48 w 48"/>
                  <a:gd name="T19" fmla="*/ 97 h 97"/>
                  <a:gd name="T20" fmla="*/ 0 w 48"/>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7">
                    <a:moveTo>
                      <a:pt x="0" y="97"/>
                    </a:moveTo>
                    <a:lnTo>
                      <a:pt x="0" y="83"/>
                    </a:lnTo>
                    <a:lnTo>
                      <a:pt x="17" y="83"/>
                    </a:lnTo>
                    <a:lnTo>
                      <a:pt x="17" y="19"/>
                    </a:lnTo>
                    <a:lnTo>
                      <a:pt x="0" y="24"/>
                    </a:lnTo>
                    <a:lnTo>
                      <a:pt x="0" y="10"/>
                    </a:lnTo>
                    <a:lnTo>
                      <a:pt x="33" y="0"/>
                    </a:lnTo>
                    <a:lnTo>
                      <a:pt x="33" y="83"/>
                    </a:lnTo>
                    <a:lnTo>
                      <a:pt x="48" y="83"/>
                    </a:lnTo>
                    <a:lnTo>
                      <a:pt x="48" y="97"/>
                    </a:lnTo>
                    <a:lnTo>
                      <a:pt x="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82" name="Freeform 1957"/>
              <p:cNvSpPr>
                <a:spLocks noEditPoints="1"/>
              </p:cNvSpPr>
              <p:nvPr/>
            </p:nvSpPr>
            <p:spPr bwMode="auto">
              <a:xfrm>
                <a:off x="26155651" y="4911725"/>
                <a:ext cx="87313" cy="155575"/>
              </a:xfrm>
              <a:custGeom>
                <a:avLst/>
                <a:gdLst>
                  <a:gd name="T0" fmla="*/ 11 w 23"/>
                  <a:gd name="T1" fmla="*/ 41 h 41"/>
                  <a:gd name="T2" fmla="*/ 0 w 23"/>
                  <a:gd name="T3" fmla="*/ 21 h 41"/>
                  <a:gd name="T4" fmla="*/ 12 w 23"/>
                  <a:gd name="T5" fmla="*/ 0 h 41"/>
                  <a:gd name="T6" fmla="*/ 23 w 23"/>
                  <a:gd name="T7" fmla="*/ 20 h 41"/>
                  <a:gd name="T8" fmla="*/ 11 w 23"/>
                  <a:gd name="T9" fmla="*/ 41 h 41"/>
                  <a:gd name="T10" fmla="*/ 11 w 23"/>
                  <a:gd name="T11" fmla="*/ 6 h 41"/>
                  <a:gd name="T12" fmla="*/ 8 w 23"/>
                  <a:gd name="T13" fmla="*/ 9 h 41"/>
                  <a:gd name="T14" fmla="*/ 8 w 23"/>
                  <a:gd name="T15" fmla="*/ 21 h 41"/>
                  <a:gd name="T16" fmla="*/ 8 w 23"/>
                  <a:gd name="T17" fmla="*/ 32 h 41"/>
                  <a:gd name="T18" fmla="*/ 11 w 23"/>
                  <a:gd name="T19" fmla="*/ 35 h 41"/>
                  <a:gd name="T20" fmla="*/ 14 w 23"/>
                  <a:gd name="T21" fmla="*/ 31 h 41"/>
                  <a:gd name="T22" fmla="*/ 15 w 23"/>
                  <a:gd name="T23" fmla="*/ 20 h 41"/>
                  <a:gd name="T24" fmla="*/ 14 w 23"/>
                  <a:gd name="T25" fmla="*/ 9 h 41"/>
                  <a:gd name="T26" fmla="*/ 11 w 23"/>
                  <a:gd name="T27"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1">
                    <a:moveTo>
                      <a:pt x="11" y="41"/>
                    </a:moveTo>
                    <a:cubicBezTo>
                      <a:pt x="4" y="41"/>
                      <a:pt x="0" y="34"/>
                      <a:pt x="0" y="21"/>
                    </a:cubicBezTo>
                    <a:cubicBezTo>
                      <a:pt x="0" y="7"/>
                      <a:pt x="4" y="0"/>
                      <a:pt x="12" y="0"/>
                    </a:cubicBezTo>
                    <a:cubicBezTo>
                      <a:pt x="19" y="0"/>
                      <a:pt x="23" y="6"/>
                      <a:pt x="23" y="20"/>
                    </a:cubicBezTo>
                    <a:cubicBezTo>
                      <a:pt x="23" y="34"/>
                      <a:pt x="19" y="41"/>
                      <a:pt x="11" y="41"/>
                    </a:cubicBezTo>
                    <a:close/>
                    <a:moveTo>
                      <a:pt x="11" y="6"/>
                    </a:moveTo>
                    <a:cubicBezTo>
                      <a:pt x="10" y="6"/>
                      <a:pt x="9" y="7"/>
                      <a:pt x="8" y="9"/>
                    </a:cubicBezTo>
                    <a:cubicBezTo>
                      <a:pt x="8" y="11"/>
                      <a:pt x="8" y="15"/>
                      <a:pt x="8" y="21"/>
                    </a:cubicBezTo>
                    <a:cubicBezTo>
                      <a:pt x="8" y="26"/>
                      <a:pt x="8" y="29"/>
                      <a:pt x="8" y="32"/>
                    </a:cubicBezTo>
                    <a:cubicBezTo>
                      <a:pt x="9" y="34"/>
                      <a:pt x="10" y="35"/>
                      <a:pt x="11" y="35"/>
                    </a:cubicBezTo>
                    <a:cubicBezTo>
                      <a:pt x="13" y="35"/>
                      <a:pt x="14" y="34"/>
                      <a:pt x="14" y="31"/>
                    </a:cubicBezTo>
                    <a:cubicBezTo>
                      <a:pt x="15" y="29"/>
                      <a:pt x="15" y="25"/>
                      <a:pt x="15" y="20"/>
                    </a:cubicBezTo>
                    <a:cubicBezTo>
                      <a:pt x="15" y="15"/>
                      <a:pt x="15" y="12"/>
                      <a:pt x="14" y="9"/>
                    </a:cubicBezTo>
                    <a:cubicBezTo>
                      <a:pt x="14" y="7"/>
                      <a:pt x="13"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83" name="Freeform 1958"/>
              <p:cNvSpPr>
                <a:spLocks/>
              </p:cNvSpPr>
              <p:nvPr/>
            </p:nvSpPr>
            <p:spPr bwMode="auto">
              <a:xfrm>
                <a:off x="26061988" y="5092700"/>
                <a:ext cx="93663" cy="109538"/>
              </a:xfrm>
              <a:custGeom>
                <a:avLst/>
                <a:gdLst>
                  <a:gd name="T0" fmla="*/ 20 w 25"/>
                  <a:gd name="T1" fmla="*/ 29 h 29"/>
                  <a:gd name="T2" fmla="*/ 20 w 25"/>
                  <a:gd name="T3" fmla="*/ 12 h 29"/>
                  <a:gd name="T4" fmla="*/ 20 w 25"/>
                  <a:gd name="T5" fmla="*/ 5 h 29"/>
                  <a:gd name="T6" fmla="*/ 20 w 25"/>
                  <a:gd name="T7" fmla="*/ 5 h 29"/>
                  <a:gd name="T8" fmla="*/ 19 w 25"/>
                  <a:gd name="T9" fmla="*/ 10 h 29"/>
                  <a:gd name="T10" fmla="*/ 15 w 25"/>
                  <a:gd name="T11" fmla="*/ 29 h 29"/>
                  <a:gd name="T12" fmla="*/ 10 w 25"/>
                  <a:gd name="T13" fmla="*/ 29 h 29"/>
                  <a:gd name="T14" fmla="*/ 5 w 25"/>
                  <a:gd name="T15" fmla="*/ 11 h 29"/>
                  <a:gd name="T16" fmla="*/ 4 w 25"/>
                  <a:gd name="T17" fmla="*/ 5 h 29"/>
                  <a:gd name="T18" fmla="*/ 4 w 25"/>
                  <a:gd name="T19" fmla="*/ 5 h 29"/>
                  <a:gd name="T20" fmla="*/ 4 w 25"/>
                  <a:gd name="T21" fmla="*/ 14 h 29"/>
                  <a:gd name="T22" fmla="*/ 4 w 25"/>
                  <a:gd name="T23" fmla="*/ 29 h 29"/>
                  <a:gd name="T24" fmla="*/ 0 w 25"/>
                  <a:gd name="T25" fmla="*/ 29 h 29"/>
                  <a:gd name="T26" fmla="*/ 0 w 25"/>
                  <a:gd name="T27" fmla="*/ 0 h 29"/>
                  <a:gd name="T28" fmla="*/ 8 w 25"/>
                  <a:gd name="T29" fmla="*/ 0 h 29"/>
                  <a:gd name="T30" fmla="*/ 12 w 25"/>
                  <a:gd name="T31" fmla="*/ 18 h 29"/>
                  <a:gd name="T32" fmla="*/ 13 w 25"/>
                  <a:gd name="T33" fmla="*/ 22 h 29"/>
                  <a:gd name="T34" fmla="*/ 13 w 25"/>
                  <a:gd name="T35" fmla="*/ 22 h 29"/>
                  <a:gd name="T36" fmla="*/ 13 w 25"/>
                  <a:gd name="T37" fmla="*/ 21 h 29"/>
                  <a:gd name="T38" fmla="*/ 13 w 25"/>
                  <a:gd name="T39" fmla="*/ 18 h 29"/>
                  <a:gd name="T40" fmla="*/ 17 w 25"/>
                  <a:gd name="T41" fmla="*/ 0 h 29"/>
                  <a:gd name="T42" fmla="*/ 25 w 25"/>
                  <a:gd name="T43" fmla="*/ 0 h 29"/>
                  <a:gd name="T44" fmla="*/ 25 w 25"/>
                  <a:gd name="T45" fmla="*/ 29 h 29"/>
                  <a:gd name="T46" fmla="*/ 20 w 25"/>
                  <a:gd name="T4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9">
                    <a:moveTo>
                      <a:pt x="20" y="29"/>
                    </a:moveTo>
                    <a:cubicBezTo>
                      <a:pt x="20" y="12"/>
                      <a:pt x="20" y="12"/>
                      <a:pt x="20" y="12"/>
                    </a:cubicBezTo>
                    <a:cubicBezTo>
                      <a:pt x="20" y="11"/>
                      <a:pt x="20" y="8"/>
                      <a:pt x="20" y="5"/>
                    </a:cubicBezTo>
                    <a:cubicBezTo>
                      <a:pt x="20" y="5"/>
                      <a:pt x="20" y="5"/>
                      <a:pt x="20" y="5"/>
                    </a:cubicBezTo>
                    <a:cubicBezTo>
                      <a:pt x="20" y="7"/>
                      <a:pt x="20" y="8"/>
                      <a:pt x="19" y="10"/>
                    </a:cubicBezTo>
                    <a:cubicBezTo>
                      <a:pt x="15" y="29"/>
                      <a:pt x="15" y="29"/>
                      <a:pt x="15" y="29"/>
                    </a:cubicBezTo>
                    <a:cubicBezTo>
                      <a:pt x="10" y="29"/>
                      <a:pt x="10" y="29"/>
                      <a:pt x="10" y="29"/>
                    </a:cubicBezTo>
                    <a:cubicBezTo>
                      <a:pt x="5" y="11"/>
                      <a:pt x="5" y="11"/>
                      <a:pt x="5" y="11"/>
                    </a:cubicBezTo>
                    <a:cubicBezTo>
                      <a:pt x="4" y="5"/>
                      <a:pt x="4" y="5"/>
                      <a:pt x="4" y="5"/>
                    </a:cubicBezTo>
                    <a:cubicBezTo>
                      <a:pt x="4" y="5"/>
                      <a:pt x="4" y="5"/>
                      <a:pt x="4" y="5"/>
                    </a:cubicBezTo>
                    <a:cubicBezTo>
                      <a:pt x="4" y="8"/>
                      <a:pt x="4" y="11"/>
                      <a:pt x="4" y="14"/>
                    </a:cubicBezTo>
                    <a:cubicBezTo>
                      <a:pt x="4" y="29"/>
                      <a:pt x="4" y="29"/>
                      <a:pt x="4" y="29"/>
                    </a:cubicBezTo>
                    <a:cubicBezTo>
                      <a:pt x="0" y="29"/>
                      <a:pt x="0" y="29"/>
                      <a:pt x="0" y="29"/>
                    </a:cubicBezTo>
                    <a:cubicBezTo>
                      <a:pt x="0" y="0"/>
                      <a:pt x="0" y="0"/>
                      <a:pt x="0" y="0"/>
                    </a:cubicBezTo>
                    <a:cubicBezTo>
                      <a:pt x="8" y="0"/>
                      <a:pt x="8" y="0"/>
                      <a:pt x="8" y="0"/>
                    </a:cubicBezTo>
                    <a:cubicBezTo>
                      <a:pt x="12" y="18"/>
                      <a:pt x="12" y="18"/>
                      <a:pt x="12" y="18"/>
                    </a:cubicBezTo>
                    <a:cubicBezTo>
                      <a:pt x="12" y="20"/>
                      <a:pt x="13" y="21"/>
                      <a:pt x="13" y="22"/>
                    </a:cubicBezTo>
                    <a:cubicBezTo>
                      <a:pt x="13" y="22"/>
                      <a:pt x="13" y="22"/>
                      <a:pt x="13" y="22"/>
                    </a:cubicBezTo>
                    <a:cubicBezTo>
                      <a:pt x="13" y="21"/>
                      <a:pt x="13" y="21"/>
                      <a:pt x="13" y="21"/>
                    </a:cubicBezTo>
                    <a:cubicBezTo>
                      <a:pt x="13" y="20"/>
                      <a:pt x="13" y="18"/>
                      <a:pt x="13" y="18"/>
                    </a:cubicBezTo>
                    <a:cubicBezTo>
                      <a:pt x="17" y="0"/>
                      <a:pt x="17" y="0"/>
                      <a:pt x="17" y="0"/>
                    </a:cubicBezTo>
                    <a:cubicBezTo>
                      <a:pt x="25" y="0"/>
                      <a:pt x="25" y="0"/>
                      <a:pt x="25" y="0"/>
                    </a:cubicBezTo>
                    <a:cubicBezTo>
                      <a:pt x="25" y="29"/>
                      <a:pt x="25" y="29"/>
                      <a:pt x="25" y="29"/>
                    </a:cubicBezTo>
                    <a:lnTo>
                      <a:pt x="2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484" name="Freeform 1959"/>
              <p:cNvSpPr>
                <a:spLocks noEditPoints="1"/>
              </p:cNvSpPr>
              <p:nvPr/>
            </p:nvSpPr>
            <p:spPr bwMode="auto">
              <a:xfrm>
                <a:off x="26174701" y="5092700"/>
                <a:ext cx="68263" cy="109538"/>
              </a:xfrm>
              <a:custGeom>
                <a:avLst/>
                <a:gdLst>
                  <a:gd name="T0" fmla="*/ 0 w 18"/>
                  <a:gd name="T1" fmla="*/ 29 h 29"/>
                  <a:gd name="T2" fmla="*/ 0 w 18"/>
                  <a:gd name="T3" fmla="*/ 0 h 29"/>
                  <a:gd name="T4" fmla="*/ 9 w 18"/>
                  <a:gd name="T5" fmla="*/ 0 h 29"/>
                  <a:gd name="T6" fmla="*/ 17 w 18"/>
                  <a:gd name="T7" fmla="*/ 7 h 29"/>
                  <a:gd name="T8" fmla="*/ 16 w 18"/>
                  <a:gd name="T9" fmla="*/ 11 h 29"/>
                  <a:gd name="T10" fmla="*/ 13 w 18"/>
                  <a:gd name="T11" fmla="*/ 13 h 29"/>
                  <a:gd name="T12" fmla="*/ 13 w 18"/>
                  <a:gd name="T13" fmla="*/ 13 h 29"/>
                  <a:gd name="T14" fmla="*/ 17 w 18"/>
                  <a:gd name="T15" fmla="*/ 16 h 29"/>
                  <a:gd name="T16" fmla="*/ 18 w 18"/>
                  <a:gd name="T17" fmla="*/ 20 h 29"/>
                  <a:gd name="T18" fmla="*/ 16 w 18"/>
                  <a:gd name="T19" fmla="*/ 27 h 29"/>
                  <a:gd name="T20" fmla="*/ 10 w 18"/>
                  <a:gd name="T21" fmla="*/ 29 h 29"/>
                  <a:gd name="T22" fmla="*/ 0 w 18"/>
                  <a:gd name="T23" fmla="*/ 29 h 29"/>
                  <a:gd name="T24" fmla="*/ 6 w 18"/>
                  <a:gd name="T25" fmla="*/ 5 h 29"/>
                  <a:gd name="T26" fmla="*/ 6 w 18"/>
                  <a:gd name="T27" fmla="*/ 12 h 29"/>
                  <a:gd name="T28" fmla="*/ 8 w 18"/>
                  <a:gd name="T29" fmla="*/ 12 h 29"/>
                  <a:gd name="T30" fmla="*/ 11 w 18"/>
                  <a:gd name="T31" fmla="*/ 11 h 29"/>
                  <a:gd name="T32" fmla="*/ 11 w 18"/>
                  <a:gd name="T33" fmla="*/ 8 h 29"/>
                  <a:gd name="T34" fmla="*/ 8 w 18"/>
                  <a:gd name="T35" fmla="*/ 5 h 29"/>
                  <a:gd name="T36" fmla="*/ 6 w 18"/>
                  <a:gd name="T37" fmla="*/ 5 h 29"/>
                  <a:gd name="T38" fmla="*/ 6 w 18"/>
                  <a:gd name="T39" fmla="*/ 17 h 29"/>
                  <a:gd name="T40" fmla="*/ 6 w 18"/>
                  <a:gd name="T41" fmla="*/ 25 h 29"/>
                  <a:gd name="T42" fmla="*/ 9 w 18"/>
                  <a:gd name="T43" fmla="*/ 25 h 29"/>
                  <a:gd name="T44" fmla="*/ 11 w 18"/>
                  <a:gd name="T45" fmla="*/ 23 h 29"/>
                  <a:gd name="T46" fmla="*/ 12 w 18"/>
                  <a:gd name="T47" fmla="*/ 20 h 29"/>
                  <a:gd name="T48" fmla="*/ 11 w 18"/>
                  <a:gd name="T49" fmla="*/ 18 h 29"/>
                  <a:gd name="T50" fmla="*/ 9 w 18"/>
                  <a:gd name="T51" fmla="*/ 17 h 29"/>
                  <a:gd name="T52" fmla="*/ 6 w 18"/>
                  <a:gd name="T5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9">
                    <a:moveTo>
                      <a:pt x="0" y="29"/>
                    </a:moveTo>
                    <a:cubicBezTo>
                      <a:pt x="0" y="0"/>
                      <a:pt x="0" y="0"/>
                      <a:pt x="0" y="0"/>
                    </a:cubicBezTo>
                    <a:cubicBezTo>
                      <a:pt x="9" y="0"/>
                      <a:pt x="9" y="0"/>
                      <a:pt x="9" y="0"/>
                    </a:cubicBezTo>
                    <a:cubicBezTo>
                      <a:pt x="15" y="0"/>
                      <a:pt x="17" y="2"/>
                      <a:pt x="17" y="7"/>
                    </a:cubicBezTo>
                    <a:cubicBezTo>
                      <a:pt x="17" y="8"/>
                      <a:pt x="17" y="10"/>
                      <a:pt x="16" y="11"/>
                    </a:cubicBezTo>
                    <a:cubicBezTo>
                      <a:pt x="15" y="12"/>
                      <a:pt x="14" y="13"/>
                      <a:pt x="13" y="13"/>
                    </a:cubicBezTo>
                    <a:cubicBezTo>
                      <a:pt x="13" y="13"/>
                      <a:pt x="13" y="13"/>
                      <a:pt x="13" y="13"/>
                    </a:cubicBezTo>
                    <a:cubicBezTo>
                      <a:pt x="14" y="14"/>
                      <a:pt x="16" y="14"/>
                      <a:pt x="17" y="16"/>
                    </a:cubicBezTo>
                    <a:cubicBezTo>
                      <a:pt x="18" y="17"/>
                      <a:pt x="18" y="19"/>
                      <a:pt x="18" y="20"/>
                    </a:cubicBezTo>
                    <a:cubicBezTo>
                      <a:pt x="18" y="23"/>
                      <a:pt x="17" y="25"/>
                      <a:pt x="16" y="27"/>
                    </a:cubicBezTo>
                    <a:cubicBezTo>
                      <a:pt x="14" y="29"/>
                      <a:pt x="12" y="29"/>
                      <a:pt x="10" y="29"/>
                    </a:cubicBezTo>
                    <a:lnTo>
                      <a:pt x="0" y="29"/>
                    </a:lnTo>
                    <a:close/>
                    <a:moveTo>
                      <a:pt x="6" y="5"/>
                    </a:moveTo>
                    <a:cubicBezTo>
                      <a:pt x="6" y="12"/>
                      <a:pt x="6" y="12"/>
                      <a:pt x="6" y="12"/>
                    </a:cubicBezTo>
                    <a:cubicBezTo>
                      <a:pt x="8" y="12"/>
                      <a:pt x="8" y="12"/>
                      <a:pt x="8" y="12"/>
                    </a:cubicBezTo>
                    <a:cubicBezTo>
                      <a:pt x="9" y="12"/>
                      <a:pt x="10" y="11"/>
                      <a:pt x="11" y="11"/>
                    </a:cubicBezTo>
                    <a:cubicBezTo>
                      <a:pt x="11" y="10"/>
                      <a:pt x="11" y="9"/>
                      <a:pt x="11" y="8"/>
                    </a:cubicBezTo>
                    <a:cubicBezTo>
                      <a:pt x="11" y="6"/>
                      <a:pt x="10" y="5"/>
                      <a:pt x="8" y="5"/>
                    </a:cubicBezTo>
                    <a:lnTo>
                      <a:pt x="6" y="5"/>
                    </a:lnTo>
                    <a:close/>
                    <a:moveTo>
                      <a:pt x="6" y="17"/>
                    </a:moveTo>
                    <a:cubicBezTo>
                      <a:pt x="6" y="25"/>
                      <a:pt x="6" y="25"/>
                      <a:pt x="6" y="25"/>
                    </a:cubicBezTo>
                    <a:cubicBezTo>
                      <a:pt x="9" y="25"/>
                      <a:pt x="9" y="25"/>
                      <a:pt x="9" y="25"/>
                    </a:cubicBezTo>
                    <a:cubicBezTo>
                      <a:pt x="10" y="25"/>
                      <a:pt x="11" y="24"/>
                      <a:pt x="11" y="23"/>
                    </a:cubicBezTo>
                    <a:cubicBezTo>
                      <a:pt x="12" y="23"/>
                      <a:pt x="12" y="22"/>
                      <a:pt x="12" y="20"/>
                    </a:cubicBezTo>
                    <a:cubicBezTo>
                      <a:pt x="12" y="19"/>
                      <a:pt x="12" y="18"/>
                      <a:pt x="11" y="18"/>
                    </a:cubicBezTo>
                    <a:cubicBezTo>
                      <a:pt x="11" y="17"/>
                      <a:pt x="10" y="17"/>
                      <a:pt x="9" y="17"/>
                    </a:cubicBezTo>
                    <a:lnTo>
                      <a:pt x="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grpSp>
        <p:nvGrpSpPr>
          <p:cNvPr id="2122" name="Group 2121"/>
          <p:cNvGrpSpPr/>
          <p:nvPr/>
        </p:nvGrpSpPr>
        <p:grpSpPr>
          <a:xfrm>
            <a:off x="7888603" y="3817530"/>
            <a:ext cx="866291" cy="645042"/>
            <a:chOff x="11671300" y="927101"/>
            <a:chExt cx="882651" cy="657224"/>
          </a:xfrm>
          <a:solidFill>
            <a:schemeClr val="accent2"/>
          </a:solidFill>
        </p:grpSpPr>
        <p:sp>
          <p:nvSpPr>
            <p:cNvPr id="2100" name="Freeform 1966"/>
            <p:cNvSpPr>
              <a:spLocks/>
            </p:cNvSpPr>
            <p:nvPr/>
          </p:nvSpPr>
          <p:spPr bwMode="auto">
            <a:xfrm>
              <a:off x="11679238" y="927101"/>
              <a:ext cx="117475" cy="241300"/>
            </a:xfrm>
            <a:custGeom>
              <a:avLst/>
              <a:gdLst>
                <a:gd name="T0" fmla="*/ 2 w 74"/>
                <a:gd name="T1" fmla="*/ 152 h 152"/>
                <a:gd name="T2" fmla="*/ 2 w 74"/>
                <a:gd name="T3" fmla="*/ 130 h 152"/>
                <a:gd name="T4" fmla="*/ 24 w 74"/>
                <a:gd name="T5" fmla="*/ 130 h 152"/>
                <a:gd name="T6" fmla="*/ 24 w 74"/>
                <a:gd name="T7" fmla="*/ 29 h 152"/>
                <a:gd name="T8" fmla="*/ 0 w 74"/>
                <a:gd name="T9" fmla="*/ 34 h 152"/>
                <a:gd name="T10" fmla="*/ 0 w 74"/>
                <a:gd name="T11" fmla="*/ 12 h 152"/>
                <a:gd name="T12" fmla="*/ 50 w 74"/>
                <a:gd name="T13" fmla="*/ 0 h 152"/>
                <a:gd name="T14" fmla="*/ 50 w 74"/>
                <a:gd name="T15" fmla="*/ 130 h 152"/>
                <a:gd name="T16" fmla="*/ 74 w 74"/>
                <a:gd name="T17" fmla="*/ 130 h 152"/>
                <a:gd name="T18" fmla="*/ 74 w 74"/>
                <a:gd name="T19" fmla="*/ 152 h 152"/>
                <a:gd name="T20" fmla="*/ 2 w 74"/>
                <a:gd name="T2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52">
                  <a:moveTo>
                    <a:pt x="2" y="152"/>
                  </a:moveTo>
                  <a:lnTo>
                    <a:pt x="2" y="130"/>
                  </a:lnTo>
                  <a:lnTo>
                    <a:pt x="24" y="130"/>
                  </a:lnTo>
                  <a:lnTo>
                    <a:pt x="24" y="29"/>
                  </a:lnTo>
                  <a:lnTo>
                    <a:pt x="0" y="34"/>
                  </a:lnTo>
                  <a:lnTo>
                    <a:pt x="0" y="12"/>
                  </a:lnTo>
                  <a:lnTo>
                    <a:pt x="50" y="0"/>
                  </a:lnTo>
                  <a:lnTo>
                    <a:pt x="50" y="130"/>
                  </a:lnTo>
                  <a:lnTo>
                    <a:pt x="74" y="130"/>
                  </a:lnTo>
                  <a:lnTo>
                    <a:pt x="74" y="152"/>
                  </a:lnTo>
                  <a:lnTo>
                    <a:pt x="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1" name="Freeform 1967"/>
            <p:cNvSpPr>
              <a:spLocks noEditPoints="1"/>
            </p:cNvSpPr>
            <p:nvPr/>
          </p:nvSpPr>
          <p:spPr bwMode="auto">
            <a:xfrm>
              <a:off x="11820525" y="927101"/>
              <a:ext cx="131763" cy="244475"/>
            </a:xfrm>
            <a:custGeom>
              <a:avLst/>
              <a:gdLst>
                <a:gd name="T0" fmla="*/ 17 w 35"/>
                <a:gd name="T1" fmla="*/ 64 h 64"/>
                <a:gd name="T2" fmla="*/ 0 w 35"/>
                <a:gd name="T3" fmla="*/ 33 h 64"/>
                <a:gd name="T4" fmla="*/ 18 w 35"/>
                <a:gd name="T5" fmla="*/ 0 h 64"/>
                <a:gd name="T6" fmla="*/ 35 w 35"/>
                <a:gd name="T7" fmla="*/ 32 h 64"/>
                <a:gd name="T8" fmla="*/ 17 w 35"/>
                <a:gd name="T9" fmla="*/ 64 h 64"/>
                <a:gd name="T10" fmla="*/ 17 w 35"/>
                <a:gd name="T11" fmla="*/ 10 h 64"/>
                <a:gd name="T12" fmla="*/ 13 w 35"/>
                <a:gd name="T13" fmla="*/ 15 h 64"/>
                <a:gd name="T14" fmla="*/ 11 w 35"/>
                <a:gd name="T15" fmla="*/ 33 h 64"/>
                <a:gd name="T16" fmla="*/ 13 w 35"/>
                <a:gd name="T17" fmla="*/ 50 h 64"/>
                <a:gd name="T18" fmla="*/ 17 w 35"/>
                <a:gd name="T19" fmla="*/ 55 h 64"/>
                <a:gd name="T20" fmla="*/ 22 w 35"/>
                <a:gd name="T21" fmla="*/ 49 h 64"/>
                <a:gd name="T22" fmla="*/ 23 w 35"/>
                <a:gd name="T23" fmla="*/ 32 h 64"/>
                <a:gd name="T24" fmla="*/ 22 w 35"/>
                <a:gd name="T25" fmla="*/ 15 h 64"/>
                <a:gd name="T26" fmla="*/ 17 w 35"/>
                <a:gd name="T27"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64">
                  <a:moveTo>
                    <a:pt x="17" y="64"/>
                  </a:moveTo>
                  <a:cubicBezTo>
                    <a:pt x="6" y="64"/>
                    <a:pt x="0" y="54"/>
                    <a:pt x="0" y="33"/>
                  </a:cubicBezTo>
                  <a:cubicBezTo>
                    <a:pt x="0" y="11"/>
                    <a:pt x="6" y="0"/>
                    <a:pt x="18" y="0"/>
                  </a:cubicBezTo>
                  <a:cubicBezTo>
                    <a:pt x="29" y="0"/>
                    <a:pt x="35" y="11"/>
                    <a:pt x="35" y="32"/>
                  </a:cubicBezTo>
                  <a:cubicBezTo>
                    <a:pt x="35" y="53"/>
                    <a:pt x="29" y="64"/>
                    <a:pt x="17" y="64"/>
                  </a:cubicBezTo>
                  <a:close/>
                  <a:moveTo>
                    <a:pt x="17" y="10"/>
                  </a:moveTo>
                  <a:cubicBezTo>
                    <a:pt x="15" y="10"/>
                    <a:pt x="14" y="11"/>
                    <a:pt x="13" y="15"/>
                  </a:cubicBezTo>
                  <a:cubicBezTo>
                    <a:pt x="12" y="19"/>
                    <a:pt x="11" y="25"/>
                    <a:pt x="11" y="33"/>
                  </a:cubicBezTo>
                  <a:cubicBezTo>
                    <a:pt x="11" y="41"/>
                    <a:pt x="12" y="46"/>
                    <a:pt x="13" y="50"/>
                  </a:cubicBezTo>
                  <a:cubicBezTo>
                    <a:pt x="14" y="53"/>
                    <a:pt x="15" y="55"/>
                    <a:pt x="17" y="55"/>
                  </a:cubicBezTo>
                  <a:cubicBezTo>
                    <a:pt x="19" y="55"/>
                    <a:pt x="21" y="53"/>
                    <a:pt x="22" y="49"/>
                  </a:cubicBezTo>
                  <a:cubicBezTo>
                    <a:pt x="23" y="46"/>
                    <a:pt x="23" y="40"/>
                    <a:pt x="23" y="32"/>
                  </a:cubicBezTo>
                  <a:cubicBezTo>
                    <a:pt x="23" y="24"/>
                    <a:pt x="23" y="19"/>
                    <a:pt x="22" y="15"/>
                  </a:cubicBezTo>
                  <a:cubicBezTo>
                    <a:pt x="21" y="11"/>
                    <a:pt x="20" y="1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2" name="Freeform 1968"/>
            <p:cNvSpPr>
              <a:spLocks/>
            </p:cNvSpPr>
            <p:nvPr/>
          </p:nvSpPr>
          <p:spPr bwMode="auto">
            <a:xfrm>
              <a:off x="11979275" y="931863"/>
              <a:ext cx="201613" cy="236537"/>
            </a:xfrm>
            <a:custGeom>
              <a:avLst/>
              <a:gdLst>
                <a:gd name="T0" fmla="*/ 42 w 53"/>
                <a:gd name="T1" fmla="*/ 62 h 62"/>
                <a:gd name="T2" fmla="*/ 42 w 53"/>
                <a:gd name="T3" fmla="*/ 26 h 62"/>
                <a:gd name="T4" fmla="*/ 43 w 53"/>
                <a:gd name="T5" fmla="*/ 12 h 62"/>
                <a:gd name="T6" fmla="*/ 43 w 53"/>
                <a:gd name="T7" fmla="*/ 12 h 62"/>
                <a:gd name="T8" fmla="*/ 41 w 53"/>
                <a:gd name="T9" fmla="*/ 23 h 62"/>
                <a:gd name="T10" fmla="*/ 32 w 53"/>
                <a:gd name="T11" fmla="*/ 62 h 62"/>
                <a:gd name="T12" fmla="*/ 21 w 53"/>
                <a:gd name="T13" fmla="*/ 62 h 62"/>
                <a:gd name="T14" fmla="*/ 12 w 53"/>
                <a:gd name="T15" fmla="*/ 23 h 62"/>
                <a:gd name="T16" fmla="*/ 10 w 53"/>
                <a:gd name="T17" fmla="*/ 12 h 62"/>
                <a:gd name="T18" fmla="*/ 10 w 53"/>
                <a:gd name="T19" fmla="*/ 12 h 62"/>
                <a:gd name="T20" fmla="*/ 10 w 53"/>
                <a:gd name="T21" fmla="*/ 29 h 62"/>
                <a:gd name="T22" fmla="*/ 10 w 53"/>
                <a:gd name="T23" fmla="*/ 62 h 62"/>
                <a:gd name="T24" fmla="*/ 0 w 53"/>
                <a:gd name="T25" fmla="*/ 62 h 62"/>
                <a:gd name="T26" fmla="*/ 0 w 53"/>
                <a:gd name="T27" fmla="*/ 0 h 62"/>
                <a:gd name="T28" fmla="*/ 17 w 53"/>
                <a:gd name="T29" fmla="*/ 0 h 62"/>
                <a:gd name="T30" fmla="*/ 25 w 53"/>
                <a:gd name="T31" fmla="*/ 38 h 62"/>
                <a:gd name="T32" fmla="*/ 27 w 53"/>
                <a:gd name="T33" fmla="*/ 47 h 62"/>
                <a:gd name="T34" fmla="*/ 27 w 53"/>
                <a:gd name="T35" fmla="*/ 47 h 62"/>
                <a:gd name="T36" fmla="*/ 27 w 53"/>
                <a:gd name="T37" fmla="*/ 45 h 62"/>
                <a:gd name="T38" fmla="*/ 28 w 53"/>
                <a:gd name="T39" fmla="*/ 38 h 62"/>
                <a:gd name="T40" fmla="*/ 37 w 53"/>
                <a:gd name="T41" fmla="*/ 0 h 62"/>
                <a:gd name="T42" fmla="*/ 53 w 53"/>
                <a:gd name="T43" fmla="*/ 0 h 62"/>
                <a:gd name="T44" fmla="*/ 53 w 53"/>
                <a:gd name="T45" fmla="*/ 62 h 62"/>
                <a:gd name="T46" fmla="*/ 42 w 53"/>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2">
                  <a:moveTo>
                    <a:pt x="42" y="62"/>
                  </a:moveTo>
                  <a:cubicBezTo>
                    <a:pt x="42" y="26"/>
                    <a:pt x="42" y="26"/>
                    <a:pt x="42" y="26"/>
                  </a:cubicBezTo>
                  <a:cubicBezTo>
                    <a:pt x="42" y="23"/>
                    <a:pt x="43" y="18"/>
                    <a:pt x="43" y="12"/>
                  </a:cubicBezTo>
                  <a:cubicBezTo>
                    <a:pt x="43" y="12"/>
                    <a:pt x="43" y="12"/>
                    <a:pt x="43" y="12"/>
                  </a:cubicBezTo>
                  <a:cubicBezTo>
                    <a:pt x="42" y="15"/>
                    <a:pt x="42" y="18"/>
                    <a:pt x="41" y="23"/>
                  </a:cubicBezTo>
                  <a:cubicBezTo>
                    <a:pt x="32" y="62"/>
                    <a:pt x="32" y="62"/>
                    <a:pt x="32" y="62"/>
                  </a:cubicBezTo>
                  <a:cubicBezTo>
                    <a:pt x="21" y="62"/>
                    <a:pt x="21" y="62"/>
                    <a:pt x="21" y="62"/>
                  </a:cubicBezTo>
                  <a:cubicBezTo>
                    <a:pt x="12" y="23"/>
                    <a:pt x="12" y="23"/>
                    <a:pt x="12" y="23"/>
                  </a:cubicBezTo>
                  <a:cubicBezTo>
                    <a:pt x="10" y="12"/>
                    <a:pt x="10" y="12"/>
                    <a:pt x="10" y="12"/>
                  </a:cubicBezTo>
                  <a:cubicBezTo>
                    <a:pt x="10" y="12"/>
                    <a:pt x="10" y="12"/>
                    <a:pt x="10" y="12"/>
                  </a:cubicBezTo>
                  <a:cubicBezTo>
                    <a:pt x="10" y="18"/>
                    <a:pt x="10" y="24"/>
                    <a:pt x="10" y="29"/>
                  </a:cubicBezTo>
                  <a:cubicBezTo>
                    <a:pt x="10" y="62"/>
                    <a:pt x="10" y="62"/>
                    <a:pt x="10" y="62"/>
                  </a:cubicBezTo>
                  <a:cubicBezTo>
                    <a:pt x="0" y="62"/>
                    <a:pt x="0" y="62"/>
                    <a:pt x="0" y="62"/>
                  </a:cubicBezTo>
                  <a:cubicBezTo>
                    <a:pt x="0" y="0"/>
                    <a:pt x="0" y="0"/>
                    <a:pt x="0" y="0"/>
                  </a:cubicBezTo>
                  <a:cubicBezTo>
                    <a:pt x="17" y="0"/>
                    <a:pt x="17" y="0"/>
                    <a:pt x="17" y="0"/>
                  </a:cubicBezTo>
                  <a:cubicBezTo>
                    <a:pt x="25" y="38"/>
                    <a:pt x="25" y="38"/>
                    <a:pt x="25" y="38"/>
                  </a:cubicBezTo>
                  <a:cubicBezTo>
                    <a:pt x="26" y="42"/>
                    <a:pt x="27" y="45"/>
                    <a:pt x="27" y="47"/>
                  </a:cubicBezTo>
                  <a:cubicBezTo>
                    <a:pt x="27" y="47"/>
                    <a:pt x="27" y="47"/>
                    <a:pt x="27" y="47"/>
                  </a:cubicBezTo>
                  <a:cubicBezTo>
                    <a:pt x="27" y="45"/>
                    <a:pt x="27" y="45"/>
                    <a:pt x="27" y="45"/>
                  </a:cubicBezTo>
                  <a:cubicBezTo>
                    <a:pt x="28" y="42"/>
                    <a:pt x="28" y="39"/>
                    <a:pt x="28" y="38"/>
                  </a:cubicBezTo>
                  <a:cubicBezTo>
                    <a:pt x="37" y="0"/>
                    <a:pt x="37" y="0"/>
                    <a:pt x="37" y="0"/>
                  </a:cubicBezTo>
                  <a:cubicBezTo>
                    <a:pt x="53" y="0"/>
                    <a:pt x="53" y="0"/>
                    <a:pt x="53" y="0"/>
                  </a:cubicBezTo>
                  <a:cubicBezTo>
                    <a:pt x="53" y="62"/>
                    <a:pt x="53" y="62"/>
                    <a:pt x="53" y="62"/>
                  </a:cubicBezTo>
                  <a:lnTo>
                    <a:pt x="4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3" name="Freeform 1969"/>
            <p:cNvSpPr>
              <a:spLocks noEditPoints="1"/>
            </p:cNvSpPr>
            <p:nvPr/>
          </p:nvSpPr>
          <p:spPr bwMode="auto">
            <a:xfrm>
              <a:off x="12218988" y="931863"/>
              <a:ext cx="141288" cy="236537"/>
            </a:xfrm>
            <a:custGeom>
              <a:avLst/>
              <a:gdLst>
                <a:gd name="T0" fmla="*/ 0 w 37"/>
                <a:gd name="T1" fmla="*/ 62 h 62"/>
                <a:gd name="T2" fmla="*/ 0 w 37"/>
                <a:gd name="T3" fmla="*/ 0 h 62"/>
                <a:gd name="T4" fmla="*/ 18 w 37"/>
                <a:gd name="T5" fmla="*/ 0 h 62"/>
                <a:gd name="T6" fmla="*/ 35 w 37"/>
                <a:gd name="T7" fmla="*/ 15 h 62"/>
                <a:gd name="T8" fmla="*/ 33 w 37"/>
                <a:gd name="T9" fmla="*/ 24 h 62"/>
                <a:gd name="T10" fmla="*/ 26 w 37"/>
                <a:gd name="T11" fmla="*/ 29 h 62"/>
                <a:gd name="T12" fmla="*/ 26 w 37"/>
                <a:gd name="T13" fmla="*/ 29 h 62"/>
                <a:gd name="T14" fmla="*/ 34 w 37"/>
                <a:gd name="T15" fmla="*/ 34 h 62"/>
                <a:gd name="T16" fmla="*/ 37 w 37"/>
                <a:gd name="T17" fmla="*/ 43 h 62"/>
                <a:gd name="T18" fmla="*/ 33 w 37"/>
                <a:gd name="T19" fmla="*/ 57 h 62"/>
                <a:gd name="T20" fmla="*/ 19 w 37"/>
                <a:gd name="T21" fmla="*/ 62 h 62"/>
                <a:gd name="T22" fmla="*/ 0 w 37"/>
                <a:gd name="T23" fmla="*/ 62 h 62"/>
                <a:gd name="T24" fmla="*/ 12 w 37"/>
                <a:gd name="T25" fmla="*/ 11 h 62"/>
                <a:gd name="T26" fmla="*/ 12 w 37"/>
                <a:gd name="T27" fmla="*/ 25 h 62"/>
                <a:gd name="T28" fmla="*/ 16 w 37"/>
                <a:gd name="T29" fmla="*/ 25 h 62"/>
                <a:gd name="T30" fmla="*/ 21 w 37"/>
                <a:gd name="T31" fmla="*/ 23 h 62"/>
                <a:gd name="T32" fmla="*/ 23 w 37"/>
                <a:gd name="T33" fmla="*/ 18 h 62"/>
                <a:gd name="T34" fmla="*/ 15 w 37"/>
                <a:gd name="T35" fmla="*/ 11 h 62"/>
                <a:gd name="T36" fmla="*/ 12 w 37"/>
                <a:gd name="T37" fmla="*/ 11 h 62"/>
                <a:gd name="T38" fmla="*/ 12 w 37"/>
                <a:gd name="T39" fmla="*/ 36 h 62"/>
                <a:gd name="T40" fmla="*/ 12 w 37"/>
                <a:gd name="T41" fmla="*/ 52 h 62"/>
                <a:gd name="T42" fmla="*/ 17 w 37"/>
                <a:gd name="T43" fmla="*/ 52 h 62"/>
                <a:gd name="T44" fmla="*/ 23 w 37"/>
                <a:gd name="T45" fmla="*/ 50 h 62"/>
                <a:gd name="T46" fmla="*/ 25 w 37"/>
                <a:gd name="T47" fmla="*/ 43 h 62"/>
                <a:gd name="T48" fmla="*/ 23 w 37"/>
                <a:gd name="T49" fmla="*/ 38 h 62"/>
                <a:gd name="T50" fmla="*/ 17 w 37"/>
                <a:gd name="T51" fmla="*/ 36 h 62"/>
                <a:gd name="T52" fmla="*/ 12 w 37"/>
                <a:gd name="T5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62">
                  <a:moveTo>
                    <a:pt x="0" y="62"/>
                  </a:moveTo>
                  <a:cubicBezTo>
                    <a:pt x="0" y="0"/>
                    <a:pt x="0" y="0"/>
                    <a:pt x="0" y="0"/>
                  </a:cubicBezTo>
                  <a:cubicBezTo>
                    <a:pt x="18" y="0"/>
                    <a:pt x="18" y="0"/>
                    <a:pt x="18" y="0"/>
                  </a:cubicBezTo>
                  <a:cubicBezTo>
                    <a:pt x="30" y="0"/>
                    <a:pt x="35" y="5"/>
                    <a:pt x="35" y="15"/>
                  </a:cubicBezTo>
                  <a:cubicBezTo>
                    <a:pt x="35" y="18"/>
                    <a:pt x="34" y="21"/>
                    <a:pt x="33" y="24"/>
                  </a:cubicBezTo>
                  <a:cubicBezTo>
                    <a:pt x="31" y="26"/>
                    <a:pt x="29" y="28"/>
                    <a:pt x="26" y="29"/>
                  </a:cubicBezTo>
                  <a:cubicBezTo>
                    <a:pt x="26" y="29"/>
                    <a:pt x="26" y="29"/>
                    <a:pt x="26" y="29"/>
                  </a:cubicBezTo>
                  <a:cubicBezTo>
                    <a:pt x="29" y="30"/>
                    <a:pt x="32" y="31"/>
                    <a:pt x="34" y="34"/>
                  </a:cubicBezTo>
                  <a:cubicBezTo>
                    <a:pt x="36" y="37"/>
                    <a:pt x="37" y="40"/>
                    <a:pt x="37" y="43"/>
                  </a:cubicBezTo>
                  <a:cubicBezTo>
                    <a:pt x="37" y="49"/>
                    <a:pt x="36" y="54"/>
                    <a:pt x="33" y="57"/>
                  </a:cubicBezTo>
                  <a:cubicBezTo>
                    <a:pt x="29" y="60"/>
                    <a:pt x="25" y="62"/>
                    <a:pt x="19" y="62"/>
                  </a:cubicBezTo>
                  <a:lnTo>
                    <a:pt x="0" y="62"/>
                  </a:lnTo>
                  <a:close/>
                  <a:moveTo>
                    <a:pt x="12" y="11"/>
                  </a:moveTo>
                  <a:cubicBezTo>
                    <a:pt x="12" y="25"/>
                    <a:pt x="12" y="25"/>
                    <a:pt x="12" y="25"/>
                  </a:cubicBezTo>
                  <a:cubicBezTo>
                    <a:pt x="16" y="25"/>
                    <a:pt x="16" y="25"/>
                    <a:pt x="16" y="25"/>
                  </a:cubicBezTo>
                  <a:cubicBezTo>
                    <a:pt x="18" y="25"/>
                    <a:pt x="20" y="25"/>
                    <a:pt x="21" y="23"/>
                  </a:cubicBezTo>
                  <a:cubicBezTo>
                    <a:pt x="23" y="22"/>
                    <a:pt x="23" y="20"/>
                    <a:pt x="23" y="18"/>
                  </a:cubicBezTo>
                  <a:cubicBezTo>
                    <a:pt x="23" y="13"/>
                    <a:pt x="21" y="11"/>
                    <a:pt x="15" y="11"/>
                  </a:cubicBezTo>
                  <a:lnTo>
                    <a:pt x="12" y="11"/>
                  </a:lnTo>
                  <a:close/>
                  <a:moveTo>
                    <a:pt x="12" y="36"/>
                  </a:moveTo>
                  <a:cubicBezTo>
                    <a:pt x="12" y="52"/>
                    <a:pt x="12" y="52"/>
                    <a:pt x="12" y="52"/>
                  </a:cubicBezTo>
                  <a:cubicBezTo>
                    <a:pt x="17" y="52"/>
                    <a:pt x="17" y="52"/>
                    <a:pt x="17" y="52"/>
                  </a:cubicBezTo>
                  <a:cubicBezTo>
                    <a:pt x="20" y="52"/>
                    <a:pt x="22" y="51"/>
                    <a:pt x="23" y="50"/>
                  </a:cubicBezTo>
                  <a:cubicBezTo>
                    <a:pt x="24" y="48"/>
                    <a:pt x="25" y="46"/>
                    <a:pt x="25" y="43"/>
                  </a:cubicBezTo>
                  <a:cubicBezTo>
                    <a:pt x="25" y="41"/>
                    <a:pt x="24" y="39"/>
                    <a:pt x="23" y="38"/>
                  </a:cubicBezTo>
                  <a:cubicBezTo>
                    <a:pt x="21" y="36"/>
                    <a:pt x="20" y="36"/>
                    <a:pt x="17" y="36"/>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4" name="Freeform 1970"/>
            <p:cNvSpPr>
              <a:spLocks/>
            </p:cNvSpPr>
            <p:nvPr/>
          </p:nvSpPr>
          <p:spPr bwMode="auto">
            <a:xfrm>
              <a:off x="12390438" y="992188"/>
              <a:ext cx="136525" cy="152400"/>
            </a:xfrm>
            <a:custGeom>
              <a:avLst/>
              <a:gdLst>
                <a:gd name="T0" fmla="*/ 52 w 86"/>
                <a:gd name="T1" fmla="*/ 58 h 96"/>
                <a:gd name="T2" fmla="*/ 52 w 86"/>
                <a:gd name="T3" fmla="*/ 96 h 96"/>
                <a:gd name="T4" fmla="*/ 36 w 86"/>
                <a:gd name="T5" fmla="*/ 96 h 96"/>
                <a:gd name="T6" fmla="*/ 36 w 86"/>
                <a:gd name="T7" fmla="*/ 58 h 96"/>
                <a:gd name="T8" fmla="*/ 0 w 86"/>
                <a:gd name="T9" fmla="*/ 58 h 96"/>
                <a:gd name="T10" fmla="*/ 0 w 86"/>
                <a:gd name="T11" fmla="*/ 41 h 96"/>
                <a:gd name="T12" fmla="*/ 36 w 86"/>
                <a:gd name="T13" fmla="*/ 41 h 96"/>
                <a:gd name="T14" fmla="*/ 36 w 86"/>
                <a:gd name="T15" fmla="*/ 0 h 96"/>
                <a:gd name="T16" fmla="*/ 52 w 86"/>
                <a:gd name="T17" fmla="*/ 0 h 96"/>
                <a:gd name="T18" fmla="*/ 52 w 86"/>
                <a:gd name="T19" fmla="*/ 41 h 96"/>
                <a:gd name="T20" fmla="*/ 86 w 86"/>
                <a:gd name="T21" fmla="*/ 41 h 96"/>
                <a:gd name="T22" fmla="*/ 86 w 86"/>
                <a:gd name="T23" fmla="*/ 58 h 96"/>
                <a:gd name="T24" fmla="*/ 52 w 86"/>
                <a:gd name="T25"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6">
                  <a:moveTo>
                    <a:pt x="52" y="58"/>
                  </a:moveTo>
                  <a:lnTo>
                    <a:pt x="52" y="96"/>
                  </a:lnTo>
                  <a:lnTo>
                    <a:pt x="36" y="96"/>
                  </a:lnTo>
                  <a:lnTo>
                    <a:pt x="36" y="58"/>
                  </a:lnTo>
                  <a:lnTo>
                    <a:pt x="0" y="58"/>
                  </a:lnTo>
                  <a:lnTo>
                    <a:pt x="0" y="41"/>
                  </a:lnTo>
                  <a:lnTo>
                    <a:pt x="36" y="41"/>
                  </a:lnTo>
                  <a:lnTo>
                    <a:pt x="36" y="0"/>
                  </a:lnTo>
                  <a:lnTo>
                    <a:pt x="52" y="0"/>
                  </a:lnTo>
                  <a:lnTo>
                    <a:pt x="52" y="41"/>
                  </a:lnTo>
                  <a:lnTo>
                    <a:pt x="86" y="41"/>
                  </a:lnTo>
                  <a:lnTo>
                    <a:pt x="86" y="58"/>
                  </a:lnTo>
                  <a:lnTo>
                    <a:pt x="5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5" name="Freeform 1971"/>
            <p:cNvSpPr>
              <a:spLocks noEditPoints="1"/>
            </p:cNvSpPr>
            <p:nvPr/>
          </p:nvSpPr>
          <p:spPr bwMode="auto">
            <a:xfrm>
              <a:off x="11671300" y="1222375"/>
              <a:ext cx="76200" cy="128587"/>
            </a:xfrm>
            <a:custGeom>
              <a:avLst/>
              <a:gdLst>
                <a:gd name="T0" fmla="*/ 6 w 20"/>
                <a:gd name="T1" fmla="*/ 23 h 34"/>
                <a:gd name="T2" fmla="*/ 6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6 w 20"/>
                <a:gd name="T19" fmla="*/ 23 h 34"/>
                <a:gd name="T20" fmla="*/ 6 w 20"/>
                <a:gd name="T21" fmla="*/ 6 h 34"/>
                <a:gd name="T22" fmla="*/ 6 w 20"/>
                <a:gd name="T23" fmla="*/ 17 h 34"/>
                <a:gd name="T24" fmla="*/ 9 w 20"/>
                <a:gd name="T25" fmla="*/ 17 h 34"/>
                <a:gd name="T26" fmla="*/ 13 w 20"/>
                <a:gd name="T27" fmla="*/ 11 h 34"/>
                <a:gd name="T28" fmla="*/ 12 w 20"/>
                <a:gd name="T29" fmla="*/ 7 h 34"/>
                <a:gd name="T30" fmla="*/ 8 w 20"/>
                <a:gd name="T31" fmla="*/ 6 h 34"/>
                <a:gd name="T32" fmla="*/ 6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6" y="23"/>
                  </a:moveTo>
                  <a:cubicBezTo>
                    <a:pt x="6" y="34"/>
                    <a:pt x="6" y="34"/>
                    <a:pt x="6"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6" y="23"/>
                  </a:lnTo>
                  <a:close/>
                  <a:moveTo>
                    <a:pt x="6" y="6"/>
                  </a:moveTo>
                  <a:cubicBezTo>
                    <a:pt x="6" y="17"/>
                    <a:pt x="6" y="17"/>
                    <a:pt x="6" y="17"/>
                  </a:cubicBezTo>
                  <a:cubicBezTo>
                    <a:pt x="9" y="17"/>
                    <a:pt x="9" y="17"/>
                    <a:pt x="9" y="17"/>
                  </a:cubicBezTo>
                  <a:cubicBezTo>
                    <a:pt x="11" y="17"/>
                    <a:pt x="13" y="15"/>
                    <a:pt x="13" y="11"/>
                  </a:cubicBezTo>
                  <a:cubicBezTo>
                    <a:pt x="13" y="10"/>
                    <a:pt x="13"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6" name="Freeform 1972"/>
            <p:cNvSpPr>
              <a:spLocks/>
            </p:cNvSpPr>
            <p:nvPr/>
          </p:nvSpPr>
          <p:spPr bwMode="auto">
            <a:xfrm>
              <a:off x="11763375" y="1222375"/>
              <a:ext cx="60325" cy="128587"/>
            </a:xfrm>
            <a:custGeom>
              <a:avLst/>
              <a:gdLst>
                <a:gd name="T0" fmla="*/ 0 w 38"/>
                <a:gd name="T1" fmla="*/ 81 h 81"/>
                <a:gd name="T2" fmla="*/ 0 w 38"/>
                <a:gd name="T3" fmla="*/ 0 h 81"/>
                <a:gd name="T4" fmla="*/ 36 w 38"/>
                <a:gd name="T5" fmla="*/ 0 h 81"/>
                <a:gd name="T6" fmla="*/ 36 w 38"/>
                <a:gd name="T7" fmla="*/ 14 h 81"/>
                <a:gd name="T8" fmla="*/ 14 w 38"/>
                <a:gd name="T9" fmla="*/ 14 h 81"/>
                <a:gd name="T10" fmla="*/ 14 w 38"/>
                <a:gd name="T11" fmla="*/ 33 h 81"/>
                <a:gd name="T12" fmla="*/ 36 w 38"/>
                <a:gd name="T13" fmla="*/ 33 h 81"/>
                <a:gd name="T14" fmla="*/ 36 w 38"/>
                <a:gd name="T15" fmla="*/ 48 h 81"/>
                <a:gd name="T16" fmla="*/ 14 w 38"/>
                <a:gd name="T17" fmla="*/ 48 h 81"/>
                <a:gd name="T18" fmla="*/ 14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4" y="14"/>
                  </a:lnTo>
                  <a:lnTo>
                    <a:pt x="14" y="33"/>
                  </a:lnTo>
                  <a:lnTo>
                    <a:pt x="36" y="33"/>
                  </a:lnTo>
                  <a:lnTo>
                    <a:pt x="36" y="48"/>
                  </a:lnTo>
                  <a:lnTo>
                    <a:pt x="14" y="48"/>
                  </a:lnTo>
                  <a:lnTo>
                    <a:pt x="14"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7" name="Freeform 1973"/>
            <p:cNvSpPr>
              <a:spLocks noEditPoints="1"/>
            </p:cNvSpPr>
            <p:nvPr/>
          </p:nvSpPr>
          <p:spPr bwMode="auto">
            <a:xfrm>
              <a:off x="11839575" y="1222375"/>
              <a:ext cx="79375" cy="128587"/>
            </a:xfrm>
            <a:custGeom>
              <a:avLst/>
              <a:gdLst>
                <a:gd name="T0" fmla="*/ 13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3 w 21"/>
                <a:gd name="T27" fmla="*/ 34 h 34"/>
                <a:gd name="T28" fmla="*/ 6 w 21"/>
                <a:gd name="T29" fmla="*/ 6 h 34"/>
                <a:gd name="T30" fmla="*/ 6 w 21"/>
                <a:gd name="T31" fmla="*/ 16 h 34"/>
                <a:gd name="T32" fmla="*/ 8 w 21"/>
                <a:gd name="T33" fmla="*/ 16 h 34"/>
                <a:gd name="T34" fmla="*/ 11 w 21"/>
                <a:gd name="T35" fmla="*/ 14 h 34"/>
                <a:gd name="T36" fmla="*/ 13 w 21"/>
                <a:gd name="T37" fmla="*/ 10 h 34"/>
                <a:gd name="T38" fmla="*/ 11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3"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6" y="21"/>
                    <a:pt x="18" y="25"/>
                  </a:cubicBezTo>
                  <a:cubicBezTo>
                    <a:pt x="21" y="34"/>
                    <a:pt x="21" y="34"/>
                    <a:pt x="21" y="34"/>
                  </a:cubicBezTo>
                  <a:lnTo>
                    <a:pt x="13" y="34"/>
                  </a:lnTo>
                  <a:close/>
                  <a:moveTo>
                    <a:pt x="6" y="6"/>
                  </a:moveTo>
                  <a:cubicBezTo>
                    <a:pt x="6" y="16"/>
                    <a:pt x="6" y="16"/>
                    <a:pt x="6" y="16"/>
                  </a:cubicBezTo>
                  <a:cubicBezTo>
                    <a:pt x="8" y="16"/>
                    <a:pt x="8" y="16"/>
                    <a:pt x="8" y="16"/>
                  </a:cubicBezTo>
                  <a:cubicBezTo>
                    <a:pt x="10" y="16"/>
                    <a:pt x="11" y="15"/>
                    <a:pt x="11" y="14"/>
                  </a:cubicBezTo>
                  <a:cubicBezTo>
                    <a:pt x="12" y="13"/>
                    <a:pt x="13" y="12"/>
                    <a:pt x="13" y="10"/>
                  </a:cubicBezTo>
                  <a:cubicBezTo>
                    <a:pt x="13" y="9"/>
                    <a:pt x="12" y="8"/>
                    <a:pt x="11"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8" name="Freeform 1974"/>
            <p:cNvSpPr>
              <a:spLocks/>
            </p:cNvSpPr>
            <p:nvPr/>
          </p:nvSpPr>
          <p:spPr bwMode="auto">
            <a:xfrm>
              <a:off x="11914188" y="1222375"/>
              <a:ext cx="73025" cy="152400"/>
            </a:xfrm>
            <a:custGeom>
              <a:avLst/>
              <a:gdLst>
                <a:gd name="T0" fmla="*/ 15 w 46"/>
                <a:gd name="T1" fmla="*/ 96 h 96"/>
                <a:gd name="T2" fmla="*/ 0 w 46"/>
                <a:gd name="T3" fmla="*/ 96 h 96"/>
                <a:gd name="T4" fmla="*/ 32 w 46"/>
                <a:gd name="T5" fmla="*/ 0 h 96"/>
                <a:gd name="T6" fmla="*/ 46 w 46"/>
                <a:gd name="T7" fmla="*/ 0 h 96"/>
                <a:gd name="T8" fmla="*/ 15 w 46"/>
                <a:gd name="T9" fmla="*/ 96 h 96"/>
              </a:gdLst>
              <a:ahLst/>
              <a:cxnLst>
                <a:cxn ang="0">
                  <a:pos x="T0" y="T1"/>
                </a:cxn>
                <a:cxn ang="0">
                  <a:pos x="T2" y="T3"/>
                </a:cxn>
                <a:cxn ang="0">
                  <a:pos x="T4" y="T5"/>
                </a:cxn>
                <a:cxn ang="0">
                  <a:pos x="T6" y="T7"/>
                </a:cxn>
                <a:cxn ang="0">
                  <a:pos x="T8" y="T9"/>
                </a:cxn>
              </a:cxnLst>
              <a:rect l="0" t="0" r="r" b="b"/>
              <a:pathLst>
                <a:path w="46" h="96">
                  <a:moveTo>
                    <a:pt x="15" y="96"/>
                  </a:moveTo>
                  <a:lnTo>
                    <a:pt x="0" y="96"/>
                  </a:lnTo>
                  <a:lnTo>
                    <a:pt x="32" y="0"/>
                  </a:lnTo>
                  <a:lnTo>
                    <a:pt x="46" y="0"/>
                  </a:lnTo>
                  <a:lnTo>
                    <a:pt x="1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09" name="Freeform 1975"/>
            <p:cNvSpPr>
              <a:spLocks noEditPoints="1"/>
            </p:cNvSpPr>
            <p:nvPr/>
          </p:nvSpPr>
          <p:spPr bwMode="auto">
            <a:xfrm>
              <a:off x="11995150" y="1222375"/>
              <a:ext cx="76200" cy="128587"/>
            </a:xfrm>
            <a:custGeom>
              <a:avLst/>
              <a:gdLst>
                <a:gd name="T0" fmla="*/ 7 w 20"/>
                <a:gd name="T1" fmla="*/ 23 h 34"/>
                <a:gd name="T2" fmla="*/ 7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7 w 20"/>
                <a:gd name="T19" fmla="*/ 23 h 34"/>
                <a:gd name="T20" fmla="*/ 7 w 20"/>
                <a:gd name="T21" fmla="*/ 6 h 34"/>
                <a:gd name="T22" fmla="*/ 7 w 20"/>
                <a:gd name="T23" fmla="*/ 17 h 34"/>
                <a:gd name="T24" fmla="*/ 9 w 20"/>
                <a:gd name="T25" fmla="*/ 17 h 34"/>
                <a:gd name="T26" fmla="*/ 13 w 20"/>
                <a:gd name="T27" fmla="*/ 11 h 34"/>
                <a:gd name="T28" fmla="*/ 12 w 20"/>
                <a:gd name="T29" fmla="*/ 7 h 34"/>
                <a:gd name="T30" fmla="*/ 9 w 20"/>
                <a:gd name="T31" fmla="*/ 6 h 34"/>
                <a:gd name="T32" fmla="*/ 7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7" y="23"/>
                  </a:moveTo>
                  <a:cubicBezTo>
                    <a:pt x="7" y="34"/>
                    <a:pt x="7" y="34"/>
                    <a:pt x="7"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7" y="23"/>
                  </a:lnTo>
                  <a:close/>
                  <a:moveTo>
                    <a:pt x="7" y="6"/>
                  </a:moveTo>
                  <a:cubicBezTo>
                    <a:pt x="7" y="17"/>
                    <a:pt x="7" y="17"/>
                    <a:pt x="7" y="17"/>
                  </a:cubicBezTo>
                  <a:cubicBezTo>
                    <a:pt x="9" y="17"/>
                    <a:pt x="9" y="17"/>
                    <a:pt x="9" y="17"/>
                  </a:cubicBezTo>
                  <a:cubicBezTo>
                    <a:pt x="12" y="17"/>
                    <a:pt x="13" y="15"/>
                    <a:pt x="13" y="11"/>
                  </a:cubicBezTo>
                  <a:cubicBezTo>
                    <a:pt x="13" y="10"/>
                    <a:pt x="13" y="8"/>
                    <a:pt x="12" y="7"/>
                  </a:cubicBezTo>
                  <a:cubicBezTo>
                    <a:pt x="11" y="6"/>
                    <a:pt x="10" y="6"/>
                    <a:pt x="9" y="6"/>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0" name="Freeform 1976"/>
            <p:cNvSpPr>
              <a:spLocks/>
            </p:cNvSpPr>
            <p:nvPr/>
          </p:nvSpPr>
          <p:spPr bwMode="auto">
            <a:xfrm>
              <a:off x="12085638" y="1222375"/>
              <a:ext cx="60325" cy="128587"/>
            </a:xfrm>
            <a:custGeom>
              <a:avLst/>
              <a:gdLst>
                <a:gd name="T0" fmla="*/ 0 w 38"/>
                <a:gd name="T1" fmla="*/ 81 h 81"/>
                <a:gd name="T2" fmla="*/ 0 w 38"/>
                <a:gd name="T3" fmla="*/ 0 h 81"/>
                <a:gd name="T4" fmla="*/ 36 w 38"/>
                <a:gd name="T5" fmla="*/ 0 h 81"/>
                <a:gd name="T6" fmla="*/ 36 w 38"/>
                <a:gd name="T7" fmla="*/ 14 h 81"/>
                <a:gd name="T8" fmla="*/ 15 w 38"/>
                <a:gd name="T9" fmla="*/ 14 h 81"/>
                <a:gd name="T10" fmla="*/ 15 w 38"/>
                <a:gd name="T11" fmla="*/ 33 h 81"/>
                <a:gd name="T12" fmla="*/ 36 w 38"/>
                <a:gd name="T13" fmla="*/ 33 h 81"/>
                <a:gd name="T14" fmla="*/ 36 w 38"/>
                <a:gd name="T15" fmla="*/ 48 h 81"/>
                <a:gd name="T16" fmla="*/ 15 w 38"/>
                <a:gd name="T17" fmla="*/ 48 h 81"/>
                <a:gd name="T18" fmla="*/ 15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5" y="14"/>
                  </a:lnTo>
                  <a:lnTo>
                    <a:pt x="15" y="33"/>
                  </a:lnTo>
                  <a:lnTo>
                    <a:pt x="36" y="33"/>
                  </a:lnTo>
                  <a:lnTo>
                    <a:pt x="36" y="48"/>
                  </a:lnTo>
                  <a:lnTo>
                    <a:pt x="15" y="48"/>
                  </a:lnTo>
                  <a:lnTo>
                    <a:pt x="15"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1" name="Freeform 1977"/>
            <p:cNvSpPr>
              <a:spLocks noEditPoints="1"/>
            </p:cNvSpPr>
            <p:nvPr/>
          </p:nvSpPr>
          <p:spPr bwMode="auto">
            <a:xfrm>
              <a:off x="12161838" y="1222375"/>
              <a:ext cx="79375" cy="128587"/>
            </a:xfrm>
            <a:custGeom>
              <a:avLst/>
              <a:gdLst>
                <a:gd name="T0" fmla="*/ 14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4 w 21"/>
                <a:gd name="T27" fmla="*/ 34 h 34"/>
                <a:gd name="T28" fmla="*/ 6 w 21"/>
                <a:gd name="T29" fmla="*/ 6 h 34"/>
                <a:gd name="T30" fmla="*/ 6 w 21"/>
                <a:gd name="T31" fmla="*/ 16 h 34"/>
                <a:gd name="T32" fmla="*/ 8 w 21"/>
                <a:gd name="T33" fmla="*/ 16 h 34"/>
                <a:gd name="T34" fmla="*/ 12 w 21"/>
                <a:gd name="T35" fmla="*/ 14 h 34"/>
                <a:gd name="T36" fmla="*/ 13 w 21"/>
                <a:gd name="T37" fmla="*/ 10 h 34"/>
                <a:gd name="T38" fmla="*/ 12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4"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7" y="21"/>
                    <a:pt x="18" y="25"/>
                  </a:cubicBezTo>
                  <a:cubicBezTo>
                    <a:pt x="21" y="34"/>
                    <a:pt x="21" y="34"/>
                    <a:pt x="21" y="34"/>
                  </a:cubicBezTo>
                  <a:lnTo>
                    <a:pt x="14" y="34"/>
                  </a:lnTo>
                  <a:close/>
                  <a:moveTo>
                    <a:pt x="6" y="6"/>
                  </a:moveTo>
                  <a:cubicBezTo>
                    <a:pt x="6" y="16"/>
                    <a:pt x="6" y="16"/>
                    <a:pt x="6" y="16"/>
                  </a:cubicBezTo>
                  <a:cubicBezTo>
                    <a:pt x="8" y="16"/>
                    <a:pt x="8" y="16"/>
                    <a:pt x="8" y="16"/>
                  </a:cubicBezTo>
                  <a:cubicBezTo>
                    <a:pt x="10" y="16"/>
                    <a:pt x="11" y="15"/>
                    <a:pt x="12" y="14"/>
                  </a:cubicBezTo>
                  <a:cubicBezTo>
                    <a:pt x="12" y="13"/>
                    <a:pt x="13" y="12"/>
                    <a:pt x="13" y="10"/>
                  </a:cubicBezTo>
                  <a:cubicBezTo>
                    <a:pt x="13" y="9"/>
                    <a:pt x="12"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2" name="Freeform 1978"/>
            <p:cNvSpPr>
              <a:spLocks/>
            </p:cNvSpPr>
            <p:nvPr/>
          </p:nvSpPr>
          <p:spPr bwMode="auto">
            <a:xfrm>
              <a:off x="12249150" y="1222375"/>
              <a:ext cx="68263" cy="133350"/>
            </a:xfrm>
            <a:custGeom>
              <a:avLst/>
              <a:gdLst>
                <a:gd name="T0" fmla="*/ 0 w 18"/>
                <a:gd name="T1" fmla="*/ 33 h 35"/>
                <a:gd name="T2" fmla="*/ 0 w 18"/>
                <a:gd name="T3" fmla="*/ 26 h 35"/>
                <a:gd name="T4" fmla="*/ 7 w 18"/>
                <a:gd name="T5" fmla="*/ 29 h 35"/>
                <a:gd name="T6" fmla="*/ 10 w 18"/>
                <a:gd name="T7" fmla="*/ 28 h 35"/>
                <a:gd name="T8" fmla="*/ 11 w 18"/>
                <a:gd name="T9" fmla="*/ 25 h 35"/>
                <a:gd name="T10" fmla="*/ 10 w 18"/>
                <a:gd name="T11" fmla="*/ 22 h 35"/>
                <a:gd name="T12" fmla="*/ 7 w 18"/>
                <a:gd name="T13" fmla="*/ 20 h 35"/>
                <a:gd name="T14" fmla="*/ 0 w 18"/>
                <a:gd name="T15" fmla="*/ 10 h 35"/>
                <a:gd name="T16" fmla="*/ 3 w 18"/>
                <a:gd name="T17" fmla="*/ 3 h 35"/>
                <a:gd name="T18" fmla="*/ 10 w 18"/>
                <a:gd name="T19" fmla="*/ 0 h 35"/>
                <a:gd name="T20" fmla="*/ 16 w 18"/>
                <a:gd name="T21" fmla="*/ 1 h 35"/>
                <a:gd name="T22" fmla="*/ 16 w 18"/>
                <a:gd name="T23" fmla="*/ 7 h 35"/>
                <a:gd name="T24" fmla="*/ 11 w 18"/>
                <a:gd name="T25" fmla="*/ 5 h 35"/>
                <a:gd name="T26" fmla="*/ 8 w 18"/>
                <a:gd name="T27" fmla="*/ 7 h 35"/>
                <a:gd name="T28" fmla="*/ 7 w 18"/>
                <a:gd name="T29" fmla="*/ 9 h 35"/>
                <a:gd name="T30" fmla="*/ 11 w 18"/>
                <a:gd name="T31" fmla="*/ 15 h 35"/>
                <a:gd name="T32" fmla="*/ 16 w 18"/>
                <a:gd name="T33" fmla="*/ 19 h 35"/>
                <a:gd name="T34" fmla="*/ 18 w 18"/>
                <a:gd name="T35" fmla="*/ 25 h 35"/>
                <a:gd name="T36" fmla="*/ 15 w 18"/>
                <a:gd name="T37" fmla="*/ 32 h 35"/>
                <a:gd name="T38" fmla="*/ 8 w 18"/>
                <a:gd name="T39" fmla="*/ 35 h 35"/>
                <a:gd name="T40" fmla="*/ 4 w 18"/>
                <a:gd name="T41" fmla="*/ 34 h 35"/>
                <a:gd name="T42" fmla="*/ 0 w 18"/>
                <a:gd name="T43"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5">
                  <a:moveTo>
                    <a:pt x="0" y="33"/>
                  </a:moveTo>
                  <a:cubicBezTo>
                    <a:pt x="0" y="26"/>
                    <a:pt x="0" y="26"/>
                    <a:pt x="0" y="26"/>
                  </a:cubicBezTo>
                  <a:cubicBezTo>
                    <a:pt x="3" y="28"/>
                    <a:pt x="5" y="29"/>
                    <a:pt x="7" y="29"/>
                  </a:cubicBezTo>
                  <a:cubicBezTo>
                    <a:pt x="9" y="29"/>
                    <a:pt x="9" y="29"/>
                    <a:pt x="10" y="28"/>
                  </a:cubicBezTo>
                  <a:cubicBezTo>
                    <a:pt x="11" y="27"/>
                    <a:pt x="11" y="26"/>
                    <a:pt x="11" y="25"/>
                  </a:cubicBezTo>
                  <a:cubicBezTo>
                    <a:pt x="11" y="24"/>
                    <a:pt x="11" y="23"/>
                    <a:pt x="10" y="22"/>
                  </a:cubicBezTo>
                  <a:cubicBezTo>
                    <a:pt x="9" y="22"/>
                    <a:pt x="8" y="21"/>
                    <a:pt x="7" y="20"/>
                  </a:cubicBezTo>
                  <a:cubicBezTo>
                    <a:pt x="2" y="17"/>
                    <a:pt x="0" y="14"/>
                    <a:pt x="0" y="10"/>
                  </a:cubicBezTo>
                  <a:cubicBezTo>
                    <a:pt x="0" y="7"/>
                    <a:pt x="1" y="4"/>
                    <a:pt x="3" y="3"/>
                  </a:cubicBezTo>
                  <a:cubicBezTo>
                    <a:pt x="5" y="1"/>
                    <a:pt x="7" y="0"/>
                    <a:pt x="10" y="0"/>
                  </a:cubicBezTo>
                  <a:cubicBezTo>
                    <a:pt x="12" y="0"/>
                    <a:pt x="15" y="0"/>
                    <a:pt x="16" y="1"/>
                  </a:cubicBezTo>
                  <a:cubicBezTo>
                    <a:pt x="16" y="7"/>
                    <a:pt x="16" y="7"/>
                    <a:pt x="16" y="7"/>
                  </a:cubicBezTo>
                  <a:cubicBezTo>
                    <a:pt x="15" y="6"/>
                    <a:pt x="13" y="5"/>
                    <a:pt x="11" y="5"/>
                  </a:cubicBezTo>
                  <a:cubicBezTo>
                    <a:pt x="10" y="5"/>
                    <a:pt x="9" y="6"/>
                    <a:pt x="8" y="7"/>
                  </a:cubicBezTo>
                  <a:cubicBezTo>
                    <a:pt x="7" y="7"/>
                    <a:pt x="7" y="8"/>
                    <a:pt x="7" y="9"/>
                  </a:cubicBezTo>
                  <a:cubicBezTo>
                    <a:pt x="7" y="11"/>
                    <a:pt x="8" y="13"/>
                    <a:pt x="11" y="15"/>
                  </a:cubicBezTo>
                  <a:cubicBezTo>
                    <a:pt x="14" y="16"/>
                    <a:pt x="15" y="18"/>
                    <a:pt x="16" y="19"/>
                  </a:cubicBezTo>
                  <a:cubicBezTo>
                    <a:pt x="17" y="21"/>
                    <a:pt x="18" y="23"/>
                    <a:pt x="18" y="25"/>
                  </a:cubicBezTo>
                  <a:cubicBezTo>
                    <a:pt x="18" y="28"/>
                    <a:pt x="17" y="30"/>
                    <a:pt x="15" y="32"/>
                  </a:cubicBezTo>
                  <a:cubicBezTo>
                    <a:pt x="13" y="34"/>
                    <a:pt x="11" y="35"/>
                    <a:pt x="8" y="35"/>
                  </a:cubicBezTo>
                  <a:cubicBezTo>
                    <a:pt x="6" y="35"/>
                    <a:pt x="5" y="34"/>
                    <a:pt x="4" y="34"/>
                  </a:cubicBezTo>
                  <a:cubicBezTo>
                    <a:pt x="2" y="34"/>
                    <a:pt x="1" y="33"/>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3" name="Freeform 1979"/>
            <p:cNvSpPr>
              <a:spLocks noEditPoints="1"/>
            </p:cNvSpPr>
            <p:nvPr/>
          </p:nvSpPr>
          <p:spPr bwMode="auto">
            <a:xfrm>
              <a:off x="12328525" y="1222375"/>
              <a:ext cx="92075" cy="133350"/>
            </a:xfrm>
            <a:custGeom>
              <a:avLst/>
              <a:gdLst>
                <a:gd name="T0" fmla="*/ 12 w 24"/>
                <a:gd name="T1" fmla="*/ 35 h 35"/>
                <a:gd name="T2" fmla="*/ 3 w 24"/>
                <a:gd name="T3" fmla="*/ 30 h 35"/>
                <a:gd name="T4" fmla="*/ 0 w 24"/>
                <a:gd name="T5" fmla="*/ 18 h 35"/>
                <a:gd name="T6" fmla="*/ 3 w 24"/>
                <a:gd name="T7" fmla="*/ 5 h 35"/>
                <a:gd name="T8" fmla="*/ 12 w 24"/>
                <a:gd name="T9" fmla="*/ 0 h 35"/>
                <a:gd name="T10" fmla="*/ 21 w 24"/>
                <a:gd name="T11" fmla="*/ 4 h 35"/>
                <a:gd name="T12" fmla="*/ 24 w 24"/>
                <a:gd name="T13" fmla="*/ 17 h 35"/>
                <a:gd name="T14" fmla="*/ 21 w 24"/>
                <a:gd name="T15" fmla="*/ 30 h 35"/>
                <a:gd name="T16" fmla="*/ 12 w 24"/>
                <a:gd name="T17" fmla="*/ 35 h 35"/>
                <a:gd name="T18" fmla="*/ 12 w 24"/>
                <a:gd name="T19" fmla="*/ 5 h 35"/>
                <a:gd name="T20" fmla="*/ 7 w 24"/>
                <a:gd name="T21" fmla="*/ 17 h 35"/>
                <a:gd name="T22" fmla="*/ 12 w 24"/>
                <a:gd name="T23" fmla="*/ 29 h 35"/>
                <a:gd name="T24" fmla="*/ 16 w 24"/>
                <a:gd name="T25" fmla="*/ 26 h 35"/>
                <a:gd name="T26" fmla="*/ 17 w 24"/>
                <a:gd name="T27" fmla="*/ 17 h 35"/>
                <a:gd name="T28" fmla="*/ 12 w 24"/>
                <a:gd name="T2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5">
                  <a:moveTo>
                    <a:pt x="12" y="35"/>
                  </a:moveTo>
                  <a:cubicBezTo>
                    <a:pt x="8" y="35"/>
                    <a:pt x="5" y="33"/>
                    <a:pt x="3" y="30"/>
                  </a:cubicBezTo>
                  <a:cubicBezTo>
                    <a:pt x="1" y="27"/>
                    <a:pt x="0" y="23"/>
                    <a:pt x="0" y="18"/>
                  </a:cubicBezTo>
                  <a:cubicBezTo>
                    <a:pt x="0" y="12"/>
                    <a:pt x="1" y="8"/>
                    <a:pt x="3" y="5"/>
                  </a:cubicBezTo>
                  <a:cubicBezTo>
                    <a:pt x="5" y="1"/>
                    <a:pt x="8" y="0"/>
                    <a:pt x="12" y="0"/>
                  </a:cubicBezTo>
                  <a:cubicBezTo>
                    <a:pt x="16" y="0"/>
                    <a:pt x="19" y="1"/>
                    <a:pt x="21" y="4"/>
                  </a:cubicBezTo>
                  <a:cubicBezTo>
                    <a:pt x="23" y="7"/>
                    <a:pt x="24" y="11"/>
                    <a:pt x="24" y="17"/>
                  </a:cubicBezTo>
                  <a:cubicBezTo>
                    <a:pt x="24" y="23"/>
                    <a:pt x="23" y="27"/>
                    <a:pt x="21" y="30"/>
                  </a:cubicBezTo>
                  <a:cubicBezTo>
                    <a:pt x="19" y="33"/>
                    <a:pt x="16" y="35"/>
                    <a:pt x="12" y="35"/>
                  </a:cubicBezTo>
                  <a:close/>
                  <a:moveTo>
                    <a:pt x="12" y="5"/>
                  </a:moveTo>
                  <a:cubicBezTo>
                    <a:pt x="8" y="5"/>
                    <a:pt x="7" y="9"/>
                    <a:pt x="7" y="17"/>
                  </a:cubicBezTo>
                  <a:cubicBezTo>
                    <a:pt x="7" y="25"/>
                    <a:pt x="8" y="29"/>
                    <a:pt x="12" y="29"/>
                  </a:cubicBezTo>
                  <a:cubicBezTo>
                    <a:pt x="14" y="29"/>
                    <a:pt x="15" y="28"/>
                    <a:pt x="16" y="26"/>
                  </a:cubicBezTo>
                  <a:cubicBezTo>
                    <a:pt x="17" y="24"/>
                    <a:pt x="17" y="21"/>
                    <a:pt x="17" y="17"/>
                  </a:cubicBezTo>
                  <a:cubicBezTo>
                    <a:pt x="17" y="9"/>
                    <a:pt x="15" y="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4" name="Freeform 1980"/>
            <p:cNvSpPr>
              <a:spLocks/>
            </p:cNvSpPr>
            <p:nvPr/>
          </p:nvSpPr>
          <p:spPr bwMode="auto">
            <a:xfrm>
              <a:off x="12434888" y="1222375"/>
              <a:ext cx="84138" cy="128587"/>
            </a:xfrm>
            <a:custGeom>
              <a:avLst/>
              <a:gdLst>
                <a:gd name="T0" fmla="*/ 15 w 22"/>
                <a:gd name="T1" fmla="*/ 34 h 34"/>
                <a:gd name="T2" fmla="*/ 7 w 22"/>
                <a:gd name="T3" fmla="*/ 15 h 34"/>
                <a:gd name="T4" fmla="*/ 6 w 22"/>
                <a:gd name="T5" fmla="*/ 11 h 34"/>
                <a:gd name="T6" fmla="*/ 6 w 22"/>
                <a:gd name="T7" fmla="*/ 10 h 34"/>
                <a:gd name="T8" fmla="*/ 6 w 22"/>
                <a:gd name="T9" fmla="*/ 10 h 34"/>
                <a:gd name="T10" fmla="*/ 6 w 22"/>
                <a:gd name="T11" fmla="*/ 17 h 34"/>
                <a:gd name="T12" fmla="*/ 6 w 22"/>
                <a:gd name="T13" fmla="*/ 34 h 34"/>
                <a:gd name="T14" fmla="*/ 0 w 22"/>
                <a:gd name="T15" fmla="*/ 34 h 34"/>
                <a:gd name="T16" fmla="*/ 0 w 22"/>
                <a:gd name="T17" fmla="*/ 0 h 34"/>
                <a:gd name="T18" fmla="*/ 8 w 22"/>
                <a:gd name="T19" fmla="*/ 0 h 34"/>
                <a:gd name="T20" fmla="*/ 15 w 22"/>
                <a:gd name="T21" fmla="*/ 20 h 34"/>
                <a:gd name="T22" fmla="*/ 17 w 22"/>
                <a:gd name="T23" fmla="*/ 25 h 34"/>
                <a:gd name="T24" fmla="*/ 17 w 22"/>
                <a:gd name="T25" fmla="*/ 25 h 34"/>
                <a:gd name="T26" fmla="*/ 17 w 22"/>
                <a:gd name="T27" fmla="*/ 19 h 34"/>
                <a:gd name="T28" fmla="*/ 17 w 22"/>
                <a:gd name="T29" fmla="*/ 0 h 34"/>
                <a:gd name="T30" fmla="*/ 22 w 22"/>
                <a:gd name="T31" fmla="*/ 0 h 34"/>
                <a:gd name="T32" fmla="*/ 22 w 22"/>
                <a:gd name="T33" fmla="*/ 34 h 34"/>
                <a:gd name="T34" fmla="*/ 15 w 22"/>
                <a:gd name="T3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34">
                  <a:moveTo>
                    <a:pt x="15" y="34"/>
                  </a:moveTo>
                  <a:cubicBezTo>
                    <a:pt x="7" y="15"/>
                    <a:pt x="7" y="15"/>
                    <a:pt x="7" y="15"/>
                  </a:cubicBezTo>
                  <a:cubicBezTo>
                    <a:pt x="7" y="14"/>
                    <a:pt x="7" y="13"/>
                    <a:pt x="6" y="11"/>
                  </a:cubicBezTo>
                  <a:cubicBezTo>
                    <a:pt x="6" y="11"/>
                    <a:pt x="6" y="10"/>
                    <a:pt x="6" y="10"/>
                  </a:cubicBezTo>
                  <a:cubicBezTo>
                    <a:pt x="6" y="10"/>
                    <a:pt x="6" y="10"/>
                    <a:pt x="6" y="10"/>
                  </a:cubicBezTo>
                  <a:cubicBezTo>
                    <a:pt x="6" y="13"/>
                    <a:pt x="6" y="15"/>
                    <a:pt x="6" y="17"/>
                  </a:cubicBezTo>
                  <a:cubicBezTo>
                    <a:pt x="6" y="34"/>
                    <a:pt x="6" y="34"/>
                    <a:pt x="6" y="34"/>
                  </a:cubicBezTo>
                  <a:cubicBezTo>
                    <a:pt x="0" y="34"/>
                    <a:pt x="0" y="34"/>
                    <a:pt x="0" y="34"/>
                  </a:cubicBezTo>
                  <a:cubicBezTo>
                    <a:pt x="0" y="0"/>
                    <a:pt x="0" y="0"/>
                    <a:pt x="0" y="0"/>
                  </a:cubicBezTo>
                  <a:cubicBezTo>
                    <a:pt x="8" y="0"/>
                    <a:pt x="8" y="0"/>
                    <a:pt x="8" y="0"/>
                  </a:cubicBezTo>
                  <a:cubicBezTo>
                    <a:pt x="15" y="20"/>
                    <a:pt x="15" y="20"/>
                    <a:pt x="15" y="20"/>
                  </a:cubicBezTo>
                  <a:cubicBezTo>
                    <a:pt x="16" y="21"/>
                    <a:pt x="16" y="22"/>
                    <a:pt x="17" y="25"/>
                  </a:cubicBezTo>
                  <a:cubicBezTo>
                    <a:pt x="17" y="25"/>
                    <a:pt x="17" y="25"/>
                    <a:pt x="17" y="25"/>
                  </a:cubicBezTo>
                  <a:cubicBezTo>
                    <a:pt x="17" y="19"/>
                    <a:pt x="17" y="19"/>
                    <a:pt x="17" y="19"/>
                  </a:cubicBezTo>
                  <a:cubicBezTo>
                    <a:pt x="17" y="0"/>
                    <a:pt x="17" y="0"/>
                    <a:pt x="17" y="0"/>
                  </a:cubicBezTo>
                  <a:cubicBezTo>
                    <a:pt x="22" y="0"/>
                    <a:pt x="22" y="0"/>
                    <a:pt x="22" y="0"/>
                  </a:cubicBezTo>
                  <a:cubicBezTo>
                    <a:pt x="22" y="34"/>
                    <a:pt x="22" y="34"/>
                    <a:pt x="22" y="3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5" name="Rectangle 1981"/>
            <p:cNvSpPr>
              <a:spLocks noChangeArrowheads="1"/>
            </p:cNvSpPr>
            <p:nvPr/>
          </p:nvSpPr>
          <p:spPr bwMode="auto">
            <a:xfrm>
              <a:off x="11676063" y="1397000"/>
              <a:ext cx="33338"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6" name="Freeform 1982"/>
            <p:cNvSpPr>
              <a:spLocks/>
            </p:cNvSpPr>
            <p:nvPr/>
          </p:nvSpPr>
          <p:spPr bwMode="auto">
            <a:xfrm>
              <a:off x="11739563" y="1397000"/>
              <a:ext cx="119063" cy="184150"/>
            </a:xfrm>
            <a:custGeom>
              <a:avLst/>
              <a:gdLst>
                <a:gd name="T0" fmla="*/ 21 w 31"/>
                <a:gd name="T1" fmla="*/ 48 h 48"/>
                <a:gd name="T2" fmla="*/ 10 w 31"/>
                <a:gd name="T3" fmla="*/ 21 h 48"/>
                <a:gd name="T4" fmla="*/ 8 w 31"/>
                <a:gd name="T5" fmla="*/ 15 h 48"/>
                <a:gd name="T6" fmla="*/ 8 w 31"/>
                <a:gd name="T7" fmla="*/ 14 h 48"/>
                <a:gd name="T8" fmla="*/ 8 w 31"/>
                <a:gd name="T9" fmla="*/ 14 h 48"/>
                <a:gd name="T10" fmla="*/ 8 w 31"/>
                <a:gd name="T11" fmla="*/ 24 h 48"/>
                <a:gd name="T12" fmla="*/ 8 w 31"/>
                <a:gd name="T13" fmla="*/ 48 h 48"/>
                <a:gd name="T14" fmla="*/ 0 w 31"/>
                <a:gd name="T15" fmla="*/ 48 h 48"/>
                <a:gd name="T16" fmla="*/ 0 w 31"/>
                <a:gd name="T17" fmla="*/ 0 h 48"/>
                <a:gd name="T18" fmla="*/ 11 w 31"/>
                <a:gd name="T19" fmla="*/ 0 h 48"/>
                <a:gd name="T20" fmla="*/ 21 w 31"/>
                <a:gd name="T21" fmla="*/ 28 h 48"/>
                <a:gd name="T22" fmla="*/ 23 w 31"/>
                <a:gd name="T23" fmla="*/ 35 h 48"/>
                <a:gd name="T24" fmla="*/ 23 w 31"/>
                <a:gd name="T25" fmla="*/ 35 h 48"/>
                <a:gd name="T26" fmla="*/ 23 w 31"/>
                <a:gd name="T27" fmla="*/ 27 h 48"/>
                <a:gd name="T28" fmla="*/ 23 w 31"/>
                <a:gd name="T29" fmla="*/ 0 h 48"/>
                <a:gd name="T30" fmla="*/ 31 w 31"/>
                <a:gd name="T31" fmla="*/ 0 h 48"/>
                <a:gd name="T32" fmla="*/ 31 w 31"/>
                <a:gd name="T33" fmla="*/ 48 h 48"/>
                <a:gd name="T34" fmla="*/ 21 w 31"/>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8">
                  <a:moveTo>
                    <a:pt x="21" y="48"/>
                  </a:moveTo>
                  <a:cubicBezTo>
                    <a:pt x="10" y="21"/>
                    <a:pt x="10" y="21"/>
                    <a:pt x="10" y="21"/>
                  </a:cubicBezTo>
                  <a:cubicBezTo>
                    <a:pt x="10" y="20"/>
                    <a:pt x="9" y="18"/>
                    <a:pt x="8" y="15"/>
                  </a:cubicBezTo>
                  <a:cubicBezTo>
                    <a:pt x="8" y="15"/>
                    <a:pt x="8" y="14"/>
                    <a:pt x="8" y="14"/>
                  </a:cubicBezTo>
                  <a:cubicBezTo>
                    <a:pt x="8" y="14"/>
                    <a:pt x="8" y="14"/>
                    <a:pt x="8" y="14"/>
                  </a:cubicBezTo>
                  <a:cubicBezTo>
                    <a:pt x="8" y="18"/>
                    <a:pt x="8" y="21"/>
                    <a:pt x="8" y="24"/>
                  </a:cubicBezTo>
                  <a:cubicBezTo>
                    <a:pt x="8" y="48"/>
                    <a:pt x="8" y="48"/>
                    <a:pt x="8" y="48"/>
                  </a:cubicBezTo>
                  <a:cubicBezTo>
                    <a:pt x="0" y="48"/>
                    <a:pt x="0" y="48"/>
                    <a:pt x="0" y="48"/>
                  </a:cubicBezTo>
                  <a:cubicBezTo>
                    <a:pt x="0" y="0"/>
                    <a:pt x="0" y="0"/>
                    <a:pt x="0" y="0"/>
                  </a:cubicBezTo>
                  <a:cubicBezTo>
                    <a:pt x="11" y="0"/>
                    <a:pt x="11" y="0"/>
                    <a:pt x="11" y="0"/>
                  </a:cubicBezTo>
                  <a:cubicBezTo>
                    <a:pt x="21" y="28"/>
                    <a:pt x="21" y="28"/>
                    <a:pt x="21" y="28"/>
                  </a:cubicBezTo>
                  <a:cubicBezTo>
                    <a:pt x="22" y="29"/>
                    <a:pt x="22" y="31"/>
                    <a:pt x="23" y="35"/>
                  </a:cubicBezTo>
                  <a:cubicBezTo>
                    <a:pt x="23" y="35"/>
                    <a:pt x="23" y="35"/>
                    <a:pt x="23" y="35"/>
                  </a:cubicBezTo>
                  <a:cubicBezTo>
                    <a:pt x="23" y="27"/>
                    <a:pt x="23" y="27"/>
                    <a:pt x="23" y="27"/>
                  </a:cubicBezTo>
                  <a:cubicBezTo>
                    <a:pt x="23" y="0"/>
                    <a:pt x="23" y="0"/>
                    <a:pt x="23" y="0"/>
                  </a:cubicBezTo>
                  <a:cubicBezTo>
                    <a:pt x="31" y="0"/>
                    <a:pt x="31" y="0"/>
                    <a:pt x="31" y="0"/>
                  </a:cubicBezTo>
                  <a:cubicBezTo>
                    <a:pt x="31" y="48"/>
                    <a:pt x="31" y="48"/>
                    <a:pt x="31" y="48"/>
                  </a:cubicBezTo>
                  <a:lnTo>
                    <a:pt x="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7" name="Freeform 1983"/>
            <p:cNvSpPr>
              <a:spLocks/>
            </p:cNvSpPr>
            <p:nvPr/>
          </p:nvSpPr>
          <p:spPr bwMode="auto">
            <a:xfrm>
              <a:off x="11941175" y="1397000"/>
              <a:ext cx="103188" cy="187325"/>
            </a:xfrm>
            <a:custGeom>
              <a:avLst/>
              <a:gdLst>
                <a:gd name="T0" fmla="*/ 27 w 27"/>
                <a:gd name="T1" fmla="*/ 47 h 49"/>
                <a:gd name="T2" fmla="*/ 18 w 27"/>
                <a:gd name="T3" fmla="*/ 49 h 49"/>
                <a:gd name="T4" fmla="*/ 5 w 27"/>
                <a:gd name="T5" fmla="*/ 43 h 49"/>
                <a:gd name="T6" fmla="*/ 0 w 27"/>
                <a:gd name="T7" fmla="*/ 25 h 49"/>
                <a:gd name="T8" fmla="*/ 5 w 27"/>
                <a:gd name="T9" fmla="*/ 6 h 49"/>
                <a:gd name="T10" fmla="*/ 19 w 27"/>
                <a:gd name="T11" fmla="*/ 0 h 49"/>
                <a:gd name="T12" fmla="*/ 27 w 27"/>
                <a:gd name="T13" fmla="*/ 1 h 49"/>
                <a:gd name="T14" fmla="*/ 27 w 27"/>
                <a:gd name="T15" fmla="*/ 10 h 49"/>
                <a:gd name="T16" fmla="*/ 20 w 27"/>
                <a:gd name="T17" fmla="*/ 8 h 49"/>
                <a:gd name="T18" fmla="*/ 12 w 27"/>
                <a:gd name="T19" fmla="*/ 12 h 49"/>
                <a:gd name="T20" fmla="*/ 9 w 27"/>
                <a:gd name="T21" fmla="*/ 24 h 49"/>
                <a:gd name="T22" fmla="*/ 12 w 27"/>
                <a:gd name="T23" fmla="*/ 36 h 49"/>
                <a:gd name="T24" fmla="*/ 20 w 27"/>
                <a:gd name="T25" fmla="*/ 41 h 49"/>
                <a:gd name="T26" fmla="*/ 27 w 27"/>
                <a:gd name="T27" fmla="*/ 38 h 49"/>
                <a:gd name="T28" fmla="*/ 27 w 27"/>
                <a:gd name="T2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9">
                  <a:moveTo>
                    <a:pt x="27" y="47"/>
                  </a:moveTo>
                  <a:cubicBezTo>
                    <a:pt x="25" y="48"/>
                    <a:pt x="22" y="49"/>
                    <a:pt x="18" y="49"/>
                  </a:cubicBezTo>
                  <a:cubicBezTo>
                    <a:pt x="13" y="49"/>
                    <a:pt x="8" y="47"/>
                    <a:pt x="5" y="43"/>
                  </a:cubicBezTo>
                  <a:cubicBezTo>
                    <a:pt x="1" y="38"/>
                    <a:pt x="0" y="33"/>
                    <a:pt x="0" y="25"/>
                  </a:cubicBezTo>
                  <a:cubicBezTo>
                    <a:pt x="0" y="17"/>
                    <a:pt x="2" y="11"/>
                    <a:pt x="5" y="6"/>
                  </a:cubicBezTo>
                  <a:cubicBezTo>
                    <a:pt x="8" y="2"/>
                    <a:pt x="13" y="0"/>
                    <a:pt x="19" y="0"/>
                  </a:cubicBezTo>
                  <a:cubicBezTo>
                    <a:pt x="22" y="0"/>
                    <a:pt x="25" y="0"/>
                    <a:pt x="27" y="1"/>
                  </a:cubicBezTo>
                  <a:cubicBezTo>
                    <a:pt x="27" y="10"/>
                    <a:pt x="27" y="10"/>
                    <a:pt x="27" y="10"/>
                  </a:cubicBezTo>
                  <a:cubicBezTo>
                    <a:pt x="25" y="8"/>
                    <a:pt x="23" y="8"/>
                    <a:pt x="20" y="8"/>
                  </a:cubicBezTo>
                  <a:cubicBezTo>
                    <a:pt x="17" y="8"/>
                    <a:pt x="14" y="9"/>
                    <a:pt x="12" y="12"/>
                  </a:cubicBezTo>
                  <a:cubicBezTo>
                    <a:pt x="10" y="15"/>
                    <a:pt x="9" y="19"/>
                    <a:pt x="9" y="24"/>
                  </a:cubicBezTo>
                  <a:cubicBezTo>
                    <a:pt x="9" y="30"/>
                    <a:pt x="10" y="34"/>
                    <a:pt x="12" y="36"/>
                  </a:cubicBezTo>
                  <a:cubicBezTo>
                    <a:pt x="14" y="39"/>
                    <a:pt x="16" y="41"/>
                    <a:pt x="20" y="41"/>
                  </a:cubicBezTo>
                  <a:cubicBezTo>
                    <a:pt x="22" y="41"/>
                    <a:pt x="25" y="40"/>
                    <a:pt x="27" y="38"/>
                  </a:cubicBezTo>
                  <a:lnTo>
                    <a:pt x="2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8" name="Freeform 1984"/>
            <p:cNvSpPr>
              <a:spLocks/>
            </p:cNvSpPr>
            <p:nvPr/>
          </p:nvSpPr>
          <p:spPr bwMode="auto">
            <a:xfrm>
              <a:off x="12071350" y="1397000"/>
              <a:ext cx="112713" cy="184150"/>
            </a:xfrm>
            <a:custGeom>
              <a:avLst/>
              <a:gdLst>
                <a:gd name="T0" fmla="*/ 50 w 71"/>
                <a:gd name="T1" fmla="*/ 116 h 116"/>
                <a:gd name="T2" fmla="*/ 50 w 71"/>
                <a:gd name="T3" fmla="*/ 67 h 116"/>
                <a:gd name="T4" fmla="*/ 21 w 71"/>
                <a:gd name="T5" fmla="*/ 67 h 116"/>
                <a:gd name="T6" fmla="*/ 21 w 71"/>
                <a:gd name="T7" fmla="*/ 116 h 116"/>
                <a:gd name="T8" fmla="*/ 0 w 71"/>
                <a:gd name="T9" fmla="*/ 116 h 116"/>
                <a:gd name="T10" fmla="*/ 0 w 71"/>
                <a:gd name="T11" fmla="*/ 0 h 116"/>
                <a:gd name="T12" fmla="*/ 21 w 71"/>
                <a:gd name="T13" fmla="*/ 0 h 116"/>
                <a:gd name="T14" fmla="*/ 21 w 71"/>
                <a:gd name="T15" fmla="*/ 48 h 116"/>
                <a:gd name="T16" fmla="*/ 50 w 71"/>
                <a:gd name="T17" fmla="*/ 48 h 116"/>
                <a:gd name="T18" fmla="*/ 50 w 71"/>
                <a:gd name="T19" fmla="*/ 0 h 116"/>
                <a:gd name="T20" fmla="*/ 71 w 71"/>
                <a:gd name="T21" fmla="*/ 0 h 116"/>
                <a:gd name="T22" fmla="*/ 71 w 71"/>
                <a:gd name="T23" fmla="*/ 116 h 116"/>
                <a:gd name="T24" fmla="*/ 50 w 71"/>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116">
                  <a:moveTo>
                    <a:pt x="50" y="116"/>
                  </a:moveTo>
                  <a:lnTo>
                    <a:pt x="50" y="67"/>
                  </a:lnTo>
                  <a:lnTo>
                    <a:pt x="21" y="67"/>
                  </a:lnTo>
                  <a:lnTo>
                    <a:pt x="21" y="116"/>
                  </a:lnTo>
                  <a:lnTo>
                    <a:pt x="0" y="116"/>
                  </a:lnTo>
                  <a:lnTo>
                    <a:pt x="0" y="0"/>
                  </a:lnTo>
                  <a:lnTo>
                    <a:pt x="21" y="0"/>
                  </a:lnTo>
                  <a:lnTo>
                    <a:pt x="21" y="48"/>
                  </a:lnTo>
                  <a:lnTo>
                    <a:pt x="50" y="48"/>
                  </a:lnTo>
                  <a:lnTo>
                    <a:pt x="50" y="0"/>
                  </a:lnTo>
                  <a:lnTo>
                    <a:pt x="71" y="0"/>
                  </a:lnTo>
                  <a:lnTo>
                    <a:pt x="71" y="116"/>
                  </a:lnTo>
                  <a:lnTo>
                    <a:pt x="5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19" name="Rectangle 1985"/>
            <p:cNvSpPr>
              <a:spLocks noChangeArrowheads="1"/>
            </p:cNvSpPr>
            <p:nvPr/>
          </p:nvSpPr>
          <p:spPr bwMode="auto">
            <a:xfrm>
              <a:off x="12215813" y="1397000"/>
              <a:ext cx="365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20" name="Freeform 1986"/>
            <p:cNvSpPr>
              <a:spLocks/>
            </p:cNvSpPr>
            <p:nvPr/>
          </p:nvSpPr>
          <p:spPr bwMode="auto">
            <a:xfrm>
              <a:off x="12284075" y="1397000"/>
              <a:ext cx="112713" cy="184150"/>
            </a:xfrm>
            <a:custGeom>
              <a:avLst/>
              <a:gdLst>
                <a:gd name="T0" fmla="*/ 20 w 30"/>
                <a:gd name="T1" fmla="*/ 48 h 48"/>
                <a:gd name="T2" fmla="*/ 9 w 30"/>
                <a:gd name="T3" fmla="*/ 21 h 48"/>
                <a:gd name="T4" fmla="*/ 8 w 30"/>
                <a:gd name="T5" fmla="*/ 15 h 48"/>
                <a:gd name="T6" fmla="*/ 7 w 30"/>
                <a:gd name="T7" fmla="*/ 14 h 48"/>
                <a:gd name="T8" fmla="*/ 7 w 30"/>
                <a:gd name="T9" fmla="*/ 14 h 48"/>
                <a:gd name="T10" fmla="*/ 7 w 30"/>
                <a:gd name="T11" fmla="*/ 24 h 48"/>
                <a:gd name="T12" fmla="*/ 7 w 30"/>
                <a:gd name="T13" fmla="*/ 48 h 48"/>
                <a:gd name="T14" fmla="*/ 0 w 30"/>
                <a:gd name="T15" fmla="*/ 48 h 48"/>
                <a:gd name="T16" fmla="*/ 0 w 30"/>
                <a:gd name="T17" fmla="*/ 0 h 48"/>
                <a:gd name="T18" fmla="*/ 10 w 30"/>
                <a:gd name="T19" fmla="*/ 0 h 48"/>
                <a:gd name="T20" fmla="*/ 21 w 30"/>
                <a:gd name="T21" fmla="*/ 28 h 48"/>
                <a:gd name="T22" fmla="*/ 23 w 30"/>
                <a:gd name="T23" fmla="*/ 35 h 48"/>
                <a:gd name="T24" fmla="*/ 23 w 30"/>
                <a:gd name="T25" fmla="*/ 35 h 48"/>
                <a:gd name="T26" fmla="*/ 23 w 30"/>
                <a:gd name="T27" fmla="*/ 27 h 48"/>
                <a:gd name="T28" fmla="*/ 23 w 30"/>
                <a:gd name="T29" fmla="*/ 0 h 48"/>
                <a:gd name="T30" fmla="*/ 30 w 30"/>
                <a:gd name="T31" fmla="*/ 0 h 48"/>
                <a:gd name="T32" fmla="*/ 30 w 30"/>
                <a:gd name="T33" fmla="*/ 48 h 48"/>
                <a:gd name="T34" fmla="*/ 20 w 30"/>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8">
                  <a:moveTo>
                    <a:pt x="20" y="48"/>
                  </a:moveTo>
                  <a:cubicBezTo>
                    <a:pt x="9" y="21"/>
                    <a:pt x="9" y="21"/>
                    <a:pt x="9" y="21"/>
                  </a:cubicBezTo>
                  <a:cubicBezTo>
                    <a:pt x="9" y="20"/>
                    <a:pt x="8" y="18"/>
                    <a:pt x="8" y="15"/>
                  </a:cubicBezTo>
                  <a:cubicBezTo>
                    <a:pt x="7" y="15"/>
                    <a:pt x="7" y="14"/>
                    <a:pt x="7" y="14"/>
                  </a:cubicBezTo>
                  <a:cubicBezTo>
                    <a:pt x="7" y="14"/>
                    <a:pt x="7" y="14"/>
                    <a:pt x="7" y="14"/>
                  </a:cubicBezTo>
                  <a:cubicBezTo>
                    <a:pt x="7" y="18"/>
                    <a:pt x="7" y="21"/>
                    <a:pt x="7" y="24"/>
                  </a:cubicBezTo>
                  <a:cubicBezTo>
                    <a:pt x="7" y="48"/>
                    <a:pt x="7" y="48"/>
                    <a:pt x="7" y="48"/>
                  </a:cubicBezTo>
                  <a:cubicBezTo>
                    <a:pt x="0" y="48"/>
                    <a:pt x="0" y="48"/>
                    <a:pt x="0" y="48"/>
                  </a:cubicBezTo>
                  <a:cubicBezTo>
                    <a:pt x="0" y="0"/>
                    <a:pt x="0" y="0"/>
                    <a:pt x="0" y="0"/>
                  </a:cubicBezTo>
                  <a:cubicBezTo>
                    <a:pt x="10" y="0"/>
                    <a:pt x="10" y="0"/>
                    <a:pt x="10" y="0"/>
                  </a:cubicBezTo>
                  <a:cubicBezTo>
                    <a:pt x="21" y="28"/>
                    <a:pt x="21" y="28"/>
                    <a:pt x="21" y="28"/>
                  </a:cubicBezTo>
                  <a:cubicBezTo>
                    <a:pt x="21" y="29"/>
                    <a:pt x="22" y="31"/>
                    <a:pt x="23" y="35"/>
                  </a:cubicBezTo>
                  <a:cubicBezTo>
                    <a:pt x="23" y="35"/>
                    <a:pt x="23" y="35"/>
                    <a:pt x="23" y="35"/>
                  </a:cubicBezTo>
                  <a:cubicBezTo>
                    <a:pt x="23" y="27"/>
                    <a:pt x="23" y="27"/>
                    <a:pt x="23" y="27"/>
                  </a:cubicBezTo>
                  <a:cubicBezTo>
                    <a:pt x="23" y="0"/>
                    <a:pt x="23" y="0"/>
                    <a:pt x="23" y="0"/>
                  </a:cubicBezTo>
                  <a:cubicBezTo>
                    <a:pt x="30" y="0"/>
                    <a:pt x="30" y="0"/>
                    <a:pt x="30" y="0"/>
                  </a:cubicBezTo>
                  <a:cubicBezTo>
                    <a:pt x="30" y="48"/>
                    <a:pt x="30" y="48"/>
                    <a:pt x="30" y="48"/>
                  </a:cubicBezTo>
                  <a:lnTo>
                    <a:pt x="2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121" name="Freeform 1987"/>
            <p:cNvSpPr>
              <a:spLocks noEditPoints="1"/>
            </p:cNvSpPr>
            <p:nvPr/>
          </p:nvSpPr>
          <p:spPr bwMode="auto">
            <a:xfrm>
              <a:off x="12415838" y="1397000"/>
              <a:ext cx="138113" cy="184150"/>
            </a:xfrm>
            <a:custGeom>
              <a:avLst/>
              <a:gdLst>
                <a:gd name="T0" fmla="*/ 26 w 36"/>
                <a:gd name="T1" fmla="*/ 48 h 48"/>
                <a:gd name="T2" fmla="*/ 24 w 36"/>
                <a:gd name="T3" fmla="*/ 36 h 48"/>
                <a:gd name="T4" fmla="*/ 12 w 36"/>
                <a:gd name="T5" fmla="*/ 36 h 48"/>
                <a:gd name="T6" fmla="*/ 9 w 36"/>
                <a:gd name="T7" fmla="*/ 48 h 48"/>
                <a:gd name="T8" fmla="*/ 0 w 36"/>
                <a:gd name="T9" fmla="*/ 48 h 48"/>
                <a:gd name="T10" fmla="*/ 13 w 36"/>
                <a:gd name="T11" fmla="*/ 0 h 48"/>
                <a:gd name="T12" fmla="*/ 23 w 36"/>
                <a:gd name="T13" fmla="*/ 0 h 48"/>
                <a:gd name="T14" fmla="*/ 36 w 36"/>
                <a:gd name="T15" fmla="*/ 48 h 48"/>
                <a:gd name="T16" fmla="*/ 26 w 36"/>
                <a:gd name="T17" fmla="*/ 48 h 48"/>
                <a:gd name="T18" fmla="*/ 19 w 36"/>
                <a:gd name="T19" fmla="*/ 14 h 48"/>
                <a:gd name="T20" fmla="*/ 18 w 36"/>
                <a:gd name="T21" fmla="*/ 9 h 48"/>
                <a:gd name="T22" fmla="*/ 18 w 36"/>
                <a:gd name="T23" fmla="*/ 8 h 48"/>
                <a:gd name="T24" fmla="*/ 18 w 36"/>
                <a:gd name="T25" fmla="*/ 8 h 48"/>
                <a:gd name="T26" fmla="*/ 17 w 36"/>
                <a:gd name="T27" fmla="*/ 14 h 48"/>
                <a:gd name="T28" fmla="*/ 13 w 36"/>
                <a:gd name="T29" fmla="*/ 29 h 48"/>
                <a:gd name="T30" fmla="*/ 22 w 36"/>
                <a:gd name="T31" fmla="*/ 29 h 48"/>
                <a:gd name="T32" fmla="*/ 19 w 36"/>
                <a:gd name="T33"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8">
                  <a:moveTo>
                    <a:pt x="26" y="48"/>
                  </a:moveTo>
                  <a:cubicBezTo>
                    <a:pt x="24" y="36"/>
                    <a:pt x="24" y="36"/>
                    <a:pt x="24" y="36"/>
                  </a:cubicBezTo>
                  <a:cubicBezTo>
                    <a:pt x="12" y="36"/>
                    <a:pt x="12" y="36"/>
                    <a:pt x="12" y="36"/>
                  </a:cubicBezTo>
                  <a:cubicBezTo>
                    <a:pt x="9" y="48"/>
                    <a:pt x="9" y="48"/>
                    <a:pt x="9" y="48"/>
                  </a:cubicBezTo>
                  <a:cubicBezTo>
                    <a:pt x="0" y="48"/>
                    <a:pt x="0" y="48"/>
                    <a:pt x="0" y="48"/>
                  </a:cubicBezTo>
                  <a:cubicBezTo>
                    <a:pt x="13" y="0"/>
                    <a:pt x="13" y="0"/>
                    <a:pt x="13" y="0"/>
                  </a:cubicBezTo>
                  <a:cubicBezTo>
                    <a:pt x="23" y="0"/>
                    <a:pt x="23" y="0"/>
                    <a:pt x="23" y="0"/>
                  </a:cubicBezTo>
                  <a:cubicBezTo>
                    <a:pt x="36" y="48"/>
                    <a:pt x="36" y="48"/>
                    <a:pt x="36" y="48"/>
                  </a:cubicBezTo>
                  <a:lnTo>
                    <a:pt x="26" y="48"/>
                  </a:lnTo>
                  <a:close/>
                  <a:moveTo>
                    <a:pt x="19" y="14"/>
                  </a:moveTo>
                  <a:cubicBezTo>
                    <a:pt x="19" y="13"/>
                    <a:pt x="18" y="11"/>
                    <a:pt x="18" y="9"/>
                  </a:cubicBezTo>
                  <a:cubicBezTo>
                    <a:pt x="18" y="8"/>
                    <a:pt x="18" y="8"/>
                    <a:pt x="18" y="8"/>
                  </a:cubicBezTo>
                  <a:cubicBezTo>
                    <a:pt x="18" y="8"/>
                    <a:pt x="18" y="8"/>
                    <a:pt x="18" y="8"/>
                  </a:cubicBezTo>
                  <a:cubicBezTo>
                    <a:pt x="17" y="11"/>
                    <a:pt x="17" y="13"/>
                    <a:pt x="17" y="14"/>
                  </a:cubicBezTo>
                  <a:cubicBezTo>
                    <a:pt x="13" y="29"/>
                    <a:pt x="13" y="29"/>
                    <a:pt x="13" y="29"/>
                  </a:cubicBezTo>
                  <a:cubicBezTo>
                    <a:pt x="22" y="29"/>
                    <a:pt x="22" y="29"/>
                    <a:pt x="22" y="29"/>
                  </a:cubicBez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cxnSp>
        <p:nvCxnSpPr>
          <p:cNvPr id="2124" name="Straight Connector 2123"/>
          <p:cNvCxnSpPr/>
          <p:nvPr/>
        </p:nvCxnSpPr>
        <p:spPr>
          <a:xfrm>
            <a:off x="522878" y="3429585"/>
            <a:ext cx="4845611" cy="0"/>
          </a:xfrm>
          <a:prstGeom prst="line">
            <a:avLst/>
          </a:prstGeom>
          <a:noFill/>
          <a:ln w="9525" cap="flat" cmpd="sng" algn="ctr">
            <a:solidFill>
              <a:schemeClr val="tx1"/>
            </a:solidFill>
            <a:prstDash val="sysDash"/>
          </a:ln>
          <a:effectLst/>
        </p:spPr>
      </p:cxnSp>
      <p:cxnSp>
        <p:nvCxnSpPr>
          <p:cNvPr id="2126" name="Straight Connector 2125"/>
          <p:cNvCxnSpPr/>
          <p:nvPr/>
        </p:nvCxnSpPr>
        <p:spPr>
          <a:xfrm>
            <a:off x="5615207" y="465066"/>
            <a:ext cx="0" cy="5720515"/>
          </a:xfrm>
          <a:prstGeom prst="line">
            <a:avLst/>
          </a:prstGeom>
          <a:noFill/>
          <a:ln w="9525" cap="flat" cmpd="sng" algn="ctr">
            <a:solidFill>
              <a:schemeClr val="tx1"/>
            </a:solidFill>
            <a:prstDash val="sysDash"/>
          </a:ln>
          <a:effectLst/>
        </p:spPr>
      </p:cxnSp>
      <p:grpSp>
        <p:nvGrpSpPr>
          <p:cNvPr id="2361" name="Group 2360"/>
          <p:cNvGrpSpPr/>
          <p:nvPr/>
        </p:nvGrpSpPr>
        <p:grpSpPr>
          <a:xfrm>
            <a:off x="5848178" y="916452"/>
            <a:ext cx="5836235" cy="2163985"/>
            <a:chOff x="15760700" y="566738"/>
            <a:chExt cx="8661401" cy="3211512"/>
          </a:xfrm>
        </p:grpSpPr>
        <p:grpSp>
          <p:nvGrpSpPr>
            <p:cNvPr id="2360" name="Group 2359"/>
            <p:cNvGrpSpPr/>
            <p:nvPr/>
          </p:nvGrpSpPr>
          <p:grpSpPr>
            <a:xfrm>
              <a:off x="21220113" y="566738"/>
              <a:ext cx="3201988" cy="3211512"/>
              <a:chOff x="21220113" y="566738"/>
              <a:chExt cx="3201988" cy="3211512"/>
            </a:xfrm>
          </p:grpSpPr>
          <p:sp>
            <p:nvSpPr>
              <p:cNvPr id="2297" name="Freeform 2153"/>
              <p:cNvSpPr>
                <a:spLocks noEditPoints="1"/>
              </p:cNvSpPr>
              <p:nvPr/>
            </p:nvSpPr>
            <p:spPr bwMode="auto">
              <a:xfrm>
                <a:off x="22744113" y="566738"/>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8" name="Freeform 2154"/>
              <p:cNvSpPr>
                <a:spLocks noEditPoints="1"/>
              </p:cNvSpPr>
              <p:nvPr/>
            </p:nvSpPr>
            <p:spPr bwMode="auto">
              <a:xfrm>
                <a:off x="22744113" y="3228975"/>
                <a:ext cx="153988" cy="549275"/>
              </a:xfrm>
              <a:custGeom>
                <a:avLst/>
                <a:gdLst>
                  <a:gd name="T0" fmla="*/ 32 w 41"/>
                  <a:gd name="T1" fmla="*/ 0 h 146"/>
                  <a:gd name="T2" fmla="*/ 0 w 41"/>
                  <a:gd name="T3" fmla="*/ 137 h 146"/>
                  <a:gd name="T4" fmla="*/ 41 w 41"/>
                  <a:gd name="T5" fmla="*/ 137 h 146"/>
                  <a:gd name="T6" fmla="*/ 28 w 41"/>
                  <a:gd name="T7" fmla="*/ 20 h 146"/>
                  <a:gd name="T8" fmla="*/ 8 w 41"/>
                  <a:gd name="T9" fmla="*/ 73 h 146"/>
                  <a:gd name="T10" fmla="*/ 13 w 41"/>
                  <a:gd name="T11" fmla="*/ 73 h 146"/>
                  <a:gd name="T12" fmla="*/ 18 w 41"/>
                  <a:gd name="T13" fmla="*/ 73 h 146"/>
                  <a:gd name="T14" fmla="*/ 24 w 41"/>
                  <a:gd name="T15" fmla="*/ 73 h 146"/>
                  <a:gd name="T16" fmla="*/ 28 w 41"/>
                  <a:gd name="T17" fmla="*/ 73 h 146"/>
                  <a:gd name="T18" fmla="*/ 33 w 41"/>
                  <a:gd name="T19" fmla="*/ 73 h 146"/>
                  <a:gd name="T20" fmla="*/ 8 w 41"/>
                  <a:gd name="T21" fmla="*/ 83 h 146"/>
                  <a:gd name="T22" fmla="*/ 13 w 41"/>
                  <a:gd name="T23" fmla="*/ 83 h 146"/>
                  <a:gd name="T24" fmla="*/ 18 w 41"/>
                  <a:gd name="T25" fmla="*/ 83 h 146"/>
                  <a:gd name="T26" fmla="*/ 24 w 41"/>
                  <a:gd name="T27" fmla="*/ 83 h 146"/>
                  <a:gd name="T28" fmla="*/ 28 w 41"/>
                  <a:gd name="T29" fmla="*/ 83 h 146"/>
                  <a:gd name="T30" fmla="*/ 33 w 41"/>
                  <a:gd name="T31" fmla="*/ 83 h 146"/>
                  <a:gd name="T32" fmla="*/ 8 w 41"/>
                  <a:gd name="T33" fmla="*/ 94 h 146"/>
                  <a:gd name="T34" fmla="*/ 13 w 41"/>
                  <a:gd name="T35" fmla="*/ 94 h 146"/>
                  <a:gd name="T36" fmla="*/ 18 w 41"/>
                  <a:gd name="T37" fmla="*/ 94 h 146"/>
                  <a:gd name="T38" fmla="*/ 24 w 41"/>
                  <a:gd name="T39" fmla="*/ 94 h 146"/>
                  <a:gd name="T40" fmla="*/ 28 w 41"/>
                  <a:gd name="T41" fmla="*/ 94 h 146"/>
                  <a:gd name="T42" fmla="*/ 33 w 41"/>
                  <a:gd name="T43" fmla="*/ 94 h 146"/>
                  <a:gd name="T44" fmla="*/ 8 w 41"/>
                  <a:gd name="T45" fmla="*/ 105 h 146"/>
                  <a:gd name="T46" fmla="*/ 13 w 41"/>
                  <a:gd name="T47" fmla="*/ 105 h 146"/>
                  <a:gd name="T48" fmla="*/ 18 w 41"/>
                  <a:gd name="T49" fmla="*/ 105 h 146"/>
                  <a:gd name="T50" fmla="*/ 24 w 41"/>
                  <a:gd name="T51" fmla="*/ 105 h 146"/>
                  <a:gd name="T52" fmla="*/ 28 w 41"/>
                  <a:gd name="T53" fmla="*/ 105 h 146"/>
                  <a:gd name="T54" fmla="*/ 33 w 41"/>
                  <a:gd name="T55" fmla="*/ 105 h 146"/>
                  <a:gd name="T56" fmla="*/ 8 w 41"/>
                  <a:gd name="T57" fmla="*/ 116 h 146"/>
                  <a:gd name="T58" fmla="*/ 13 w 41"/>
                  <a:gd name="T59" fmla="*/ 116 h 146"/>
                  <a:gd name="T60" fmla="*/ 18 w 41"/>
                  <a:gd name="T61" fmla="*/ 116 h 146"/>
                  <a:gd name="T62" fmla="*/ 24 w 41"/>
                  <a:gd name="T63" fmla="*/ 116 h 146"/>
                  <a:gd name="T64" fmla="*/ 28 w 41"/>
                  <a:gd name="T65" fmla="*/ 116 h 146"/>
                  <a:gd name="T66" fmla="*/ 33 w 41"/>
                  <a:gd name="T67" fmla="*/ 116 h 146"/>
                  <a:gd name="T68" fmla="*/ 8 w 41"/>
                  <a:gd name="T69" fmla="*/ 127 h 146"/>
                  <a:gd name="T70" fmla="*/ 13 w 41"/>
                  <a:gd name="T71" fmla="*/ 127 h 146"/>
                  <a:gd name="T72" fmla="*/ 18 w 41"/>
                  <a:gd name="T73" fmla="*/ 127 h 146"/>
                  <a:gd name="T74" fmla="*/ 24 w 41"/>
                  <a:gd name="T75" fmla="*/ 127 h 146"/>
                  <a:gd name="T76" fmla="*/ 28 w 41"/>
                  <a:gd name="T77" fmla="*/ 127 h 146"/>
                  <a:gd name="T78" fmla="*/ 33 w 41"/>
                  <a:gd name="T79" fmla="*/ 127 h 146"/>
                  <a:gd name="T80" fmla="*/ 8 w 41"/>
                  <a:gd name="T81" fmla="*/ 137 h 146"/>
                  <a:gd name="T82" fmla="*/ 13 w 41"/>
                  <a:gd name="T83" fmla="*/ 137 h 146"/>
                  <a:gd name="T84" fmla="*/ 18 w 41"/>
                  <a:gd name="T85" fmla="*/ 137 h 146"/>
                  <a:gd name="T86" fmla="*/ 24 w 41"/>
                  <a:gd name="T87" fmla="*/ 137 h 146"/>
                  <a:gd name="T88" fmla="*/ 28 w 41"/>
                  <a:gd name="T89" fmla="*/ 137 h 146"/>
                  <a:gd name="T90" fmla="*/ 33 w 41"/>
                  <a:gd name="T91" fmla="*/ 1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41" y="137"/>
                    </a:moveTo>
                    <a:cubicBezTo>
                      <a:pt x="41" y="9"/>
                      <a:pt x="41" y="9"/>
                      <a:pt x="41" y="9"/>
                    </a:cubicBezTo>
                    <a:cubicBezTo>
                      <a:pt x="41" y="4"/>
                      <a:pt x="37" y="0"/>
                      <a:pt x="32" y="0"/>
                    </a:cubicBezTo>
                    <a:cubicBezTo>
                      <a:pt x="9" y="0"/>
                      <a:pt x="9" y="0"/>
                      <a:pt x="9" y="0"/>
                    </a:cubicBezTo>
                    <a:cubicBezTo>
                      <a:pt x="4" y="0"/>
                      <a:pt x="0" y="4"/>
                      <a:pt x="0" y="9"/>
                    </a:cubicBezTo>
                    <a:cubicBezTo>
                      <a:pt x="0" y="137"/>
                      <a:pt x="0" y="137"/>
                      <a:pt x="0" y="137"/>
                    </a:cubicBezTo>
                    <a:cubicBezTo>
                      <a:pt x="0" y="142"/>
                      <a:pt x="4" y="146"/>
                      <a:pt x="9" y="146"/>
                    </a:cubicBezTo>
                    <a:cubicBezTo>
                      <a:pt x="32" y="146"/>
                      <a:pt x="32" y="146"/>
                      <a:pt x="32" y="146"/>
                    </a:cubicBezTo>
                    <a:cubicBezTo>
                      <a:pt x="37" y="146"/>
                      <a:pt x="41" y="142"/>
                      <a:pt x="41" y="137"/>
                    </a:cubicBezTo>
                    <a:close/>
                    <a:moveTo>
                      <a:pt x="13" y="20"/>
                    </a:moveTo>
                    <a:cubicBezTo>
                      <a:pt x="13" y="16"/>
                      <a:pt x="16" y="12"/>
                      <a:pt x="20" y="12"/>
                    </a:cubicBezTo>
                    <a:cubicBezTo>
                      <a:pt x="25" y="12"/>
                      <a:pt x="28" y="16"/>
                      <a:pt x="28" y="20"/>
                    </a:cubicBezTo>
                    <a:cubicBezTo>
                      <a:pt x="28" y="24"/>
                      <a:pt x="25" y="27"/>
                      <a:pt x="20" y="27"/>
                    </a:cubicBezTo>
                    <a:cubicBezTo>
                      <a:pt x="16" y="27"/>
                      <a:pt x="13" y="24"/>
                      <a:pt x="13" y="20"/>
                    </a:cubicBezTo>
                    <a:close/>
                    <a:moveTo>
                      <a:pt x="8" y="73"/>
                    </a:moveTo>
                    <a:cubicBezTo>
                      <a:pt x="8" y="67"/>
                      <a:pt x="8" y="67"/>
                      <a:pt x="8" y="67"/>
                    </a:cubicBezTo>
                    <a:cubicBezTo>
                      <a:pt x="13" y="67"/>
                      <a:pt x="13" y="67"/>
                      <a:pt x="13" y="67"/>
                    </a:cubicBezTo>
                    <a:cubicBezTo>
                      <a:pt x="13" y="73"/>
                      <a:pt x="13" y="73"/>
                      <a:pt x="13" y="73"/>
                    </a:cubicBezTo>
                    <a:cubicBezTo>
                      <a:pt x="8" y="73"/>
                      <a:pt x="8" y="73"/>
                      <a:pt x="8" y="73"/>
                    </a:cubicBezTo>
                    <a:cubicBezTo>
                      <a:pt x="8" y="73"/>
                      <a:pt x="8" y="73"/>
                      <a:pt x="8" y="73"/>
                    </a:cubicBezTo>
                    <a:close/>
                    <a:moveTo>
                      <a:pt x="18" y="73"/>
                    </a:moveTo>
                    <a:cubicBezTo>
                      <a:pt x="18" y="67"/>
                      <a:pt x="18" y="67"/>
                      <a:pt x="18" y="67"/>
                    </a:cubicBezTo>
                    <a:cubicBezTo>
                      <a:pt x="24" y="67"/>
                      <a:pt x="24" y="67"/>
                      <a:pt x="24" y="67"/>
                    </a:cubicBezTo>
                    <a:cubicBezTo>
                      <a:pt x="24" y="73"/>
                      <a:pt x="24" y="73"/>
                      <a:pt x="24" y="73"/>
                    </a:cubicBezTo>
                    <a:cubicBezTo>
                      <a:pt x="18" y="73"/>
                      <a:pt x="18" y="73"/>
                      <a:pt x="18" y="73"/>
                    </a:cubicBezTo>
                    <a:cubicBezTo>
                      <a:pt x="18" y="73"/>
                      <a:pt x="18" y="73"/>
                      <a:pt x="18" y="73"/>
                    </a:cubicBezTo>
                    <a:close/>
                    <a:moveTo>
                      <a:pt x="28" y="73"/>
                    </a:moveTo>
                    <a:cubicBezTo>
                      <a:pt x="28" y="67"/>
                      <a:pt x="28" y="67"/>
                      <a:pt x="28" y="67"/>
                    </a:cubicBezTo>
                    <a:cubicBezTo>
                      <a:pt x="33" y="67"/>
                      <a:pt x="33" y="67"/>
                      <a:pt x="33" y="67"/>
                    </a:cubicBezTo>
                    <a:cubicBezTo>
                      <a:pt x="33" y="73"/>
                      <a:pt x="33" y="73"/>
                      <a:pt x="33" y="73"/>
                    </a:cubicBezTo>
                    <a:cubicBezTo>
                      <a:pt x="28" y="73"/>
                      <a:pt x="28" y="73"/>
                      <a:pt x="28" y="73"/>
                    </a:cubicBezTo>
                    <a:cubicBezTo>
                      <a:pt x="28" y="73"/>
                      <a:pt x="28" y="73"/>
                      <a:pt x="28" y="73"/>
                    </a:cubicBezTo>
                    <a:close/>
                    <a:moveTo>
                      <a:pt x="8" y="83"/>
                    </a:moveTo>
                    <a:cubicBezTo>
                      <a:pt x="8" y="77"/>
                      <a:pt x="8" y="77"/>
                      <a:pt x="8" y="77"/>
                    </a:cubicBezTo>
                    <a:cubicBezTo>
                      <a:pt x="13" y="77"/>
                      <a:pt x="13" y="77"/>
                      <a:pt x="13" y="77"/>
                    </a:cubicBezTo>
                    <a:cubicBezTo>
                      <a:pt x="13" y="83"/>
                      <a:pt x="13" y="83"/>
                      <a:pt x="13" y="83"/>
                    </a:cubicBezTo>
                    <a:cubicBezTo>
                      <a:pt x="8" y="83"/>
                      <a:pt x="8" y="83"/>
                      <a:pt x="8" y="83"/>
                    </a:cubicBezTo>
                    <a:cubicBezTo>
                      <a:pt x="8" y="83"/>
                      <a:pt x="8" y="83"/>
                      <a:pt x="8" y="83"/>
                    </a:cubicBezTo>
                    <a:close/>
                    <a:moveTo>
                      <a:pt x="18" y="83"/>
                    </a:moveTo>
                    <a:cubicBezTo>
                      <a:pt x="18" y="77"/>
                      <a:pt x="18" y="77"/>
                      <a:pt x="18" y="77"/>
                    </a:cubicBezTo>
                    <a:cubicBezTo>
                      <a:pt x="24" y="77"/>
                      <a:pt x="24" y="77"/>
                      <a:pt x="24" y="77"/>
                    </a:cubicBezTo>
                    <a:cubicBezTo>
                      <a:pt x="24" y="83"/>
                      <a:pt x="24" y="83"/>
                      <a:pt x="24" y="83"/>
                    </a:cubicBezTo>
                    <a:cubicBezTo>
                      <a:pt x="18" y="83"/>
                      <a:pt x="18" y="83"/>
                      <a:pt x="18" y="83"/>
                    </a:cubicBezTo>
                    <a:cubicBezTo>
                      <a:pt x="18" y="83"/>
                      <a:pt x="18" y="83"/>
                      <a:pt x="18" y="83"/>
                    </a:cubicBezTo>
                    <a:close/>
                    <a:moveTo>
                      <a:pt x="28" y="83"/>
                    </a:moveTo>
                    <a:cubicBezTo>
                      <a:pt x="28" y="77"/>
                      <a:pt x="28" y="77"/>
                      <a:pt x="28" y="77"/>
                    </a:cubicBezTo>
                    <a:cubicBezTo>
                      <a:pt x="33" y="77"/>
                      <a:pt x="33" y="77"/>
                      <a:pt x="33" y="77"/>
                    </a:cubicBezTo>
                    <a:cubicBezTo>
                      <a:pt x="33" y="83"/>
                      <a:pt x="33" y="83"/>
                      <a:pt x="33" y="83"/>
                    </a:cubicBezTo>
                    <a:cubicBezTo>
                      <a:pt x="28" y="83"/>
                      <a:pt x="28" y="83"/>
                      <a:pt x="28" y="83"/>
                    </a:cubicBezTo>
                    <a:cubicBezTo>
                      <a:pt x="28" y="83"/>
                      <a:pt x="28" y="83"/>
                      <a:pt x="28" y="83"/>
                    </a:cubicBezTo>
                    <a:close/>
                    <a:moveTo>
                      <a:pt x="8" y="94"/>
                    </a:moveTo>
                    <a:cubicBezTo>
                      <a:pt x="8" y="88"/>
                      <a:pt x="8" y="88"/>
                      <a:pt x="8" y="88"/>
                    </a:cubicBezTo>
                    <a:cubicBezTo>
                      <a:pt x="13" y="88"/>
                      <a:pt x="13" y="88"/>
                      <a:pt x="13" y="88"/>
                    </a:cubicBezTo>
                    <a:cubicBezTo>
                      <a:pt x="13" y="94"/>
                      <a:pt x="13" y="94"/>
                      <a:pt x="13" y="94"/>
                    </a:cubicBezTo>
                    <a:cubicBezTo>
                      <a:pt x="8" y="94"/>
                      <a:pt x="8" y="94"/>
                      <a:pt x="8" y="94"/>
                    </a:cubicBezTo>
                    <a:cubicBezTo>
                      <a:pt x="8" y="94"/>
                      <a:pt x="8" y="94"/>
                      <a:pt x="8" y="94"/>
                    </a:cubicBezTo>
                    <a:close/>
                    <a:moveTo>
                      <a:pt x="18" y="94"/>
                    </a:moveTo>
                    <a:cubicBezTo>
                      <a:pt x="18" y="88"/>
                      <a:pt x="18" y="88"/>
                      <a:pt x="18" y="88"/>
                    </a:cubicBezTo>
                    <a:cubicBezTo>
                      <a:pt x="24" y="88"/>
                      <a:pt x="24" y="88"/>
                      <a:pt x="24" y="88"/>
                    </a:cubicBezTo>
                    <a:cubicBezTo>
                      <a:pt x="24" y="94"/>
                      <a:pt x="24" y="94"/>
                      <a:pt x="24" y="94"/>
                    </a:cubicBezTo>
                    <a:cubicBezTo>
                      <a:pt x="18" y="94"/>
                      <a:pt x="18" y="94"/>
                      <a:pt x="18" y="94"/>
                    </a:cubicBezTo>
                    <a:cubicBezTo>
                      <a:pt x="18" y="94"/>
                      <a:pt x="18" y="94"/>
                      <a:pt x="18" y="94"/>
                    </a:cubicBezTo>
                    <a:close/>
                    <a:moveTo>
                      <a:pt x="28" y="94"/>
                    </a:moveTo>
                    <a:cubicBezTo>
                      <a:pt x="28" y="88"/>
                      <a:pt x="28" y="88"/>
                      <a:pt x="28" y="88"/>
                    </a:cubicBezTo>
                    <a:cubicBezTo>
                      <a:pt x="33" y="88"/>
                      <a:pt x="33" y="88"/>
                      <a:pt x="33" y="88"/>
                    </a:cubicBezTo>
                    <a:cubicBezTo>
                      <a:pt x="33" y="94"/>
                      <a:pt x="33" y="94"/>
                      <a:pt x="33" y="94"/>
                    </a:cubicBezTo>
                    <a:cubicBezTo>
                      <a:pt x="28" y="94"/>
                      <a:pt x="28" y="94"/>
                      <a:pt x="28" y="94"/>
                    </a:cubicBezTo>
                    <a:cubicBezTo>
                      <a:pt x="28" y="94"/>
                      <a:pt x="28" y="94"/>
                      <a:pt x="28" y="94"/>
                    </a:cubicBezTo>
                    <a:close/>
                    <a:moveTo>
                      <a:pt x="8" y="105"/>
                    </a:moveTo>
                    <a:cubicBezTo>
                      <a:pt x="8" y="99"/>
                      <a:pt x="8" y="99"/>
                      <a:pt x="8" y="99"/>
                    </a:cubicBezTo>
                    <a:cubicBezTo>
                      <a:pt x="13" y="99"/>
                      <a:pt x="13" y="99"/>
                      <a:pt x="13" y="99"/>
                    </a:cubicBezTo>
                    <a:cubicBezTo>
                      <a:pt x="13" y="105"/>
                      <a:pt x="13" y="105"/>
                      <a:pt x="13" y="105"/>
                    </a:cubicBezTo>
                    <a:cubicBezTo>
                      <a:pt x="8" y="105"/>
                      <a:pt x="8" y="105"/>
                      <a:pt x="8" y="105"/>
                    </a:cubicBezTo>
                    <a:cubicBezTo>
                      <a:pt x="8" y="105"/>
                      <a:pt x="8" y="105"/>
                      <a:pt x="8" y="105"/>
                    </a:cubicBezTo>
                    <a:close/>
                    <a:moveTo>
                      <a:pt x="18" y="105"/>
                    </a:moveTo>
                    <a:cubicBezTo>
                      <a:pt x="18" y="99"/>
                      <a:pt x="18" y="99"/>
                      <a:pt x="18" y="99"/>
                    </a:cubicBezTo>
                    <a:cubicBezTo>
                      <a:pt x="24" y="99"/>
                      <a:pt x="24" y="99"/>
                      <a:pt x="24" y="99"/>
                    </a:cubicBezTo>
                    <a:cubicBezTo>
                      <a:pt x="24" y="105"/>
                      <a:pt x="24" y="105"/>
                      <a:pt x="24" y="105"/>
                    </a:cubicBezTo>
                    <a:cubicBezTo>
                      <a:pt x="18" y="105"/>
                      <a:pt x="18" y="105"/>
                      <a:pt x="18" y="105"/>
                    </a:cubicBezTo>
                    <a:cubicBezTo>
                      <a:pt x="18" y="105"/>
                      <a:pt x="18" y="105"/>
                      <a:pt x="18" y="105"/>
                    </a:cubicBezTo>
                    <a:close/>
                    <a:moveTo>
                      <a:pt x="28" y="105"/>
                    </a:moveTo>
                    <a:cubicBezTo>
                      <a:pt x="28" y="99"/>
                      <a:pt x="28" y="99"/>
                      <a:pt x="28" y="99"/>
                    </a:cubicBezTo>
                    <a:cubicBezTo>
                      <a:pt x="33" y="99"/>
                      <a:pt x="33" y="99"/>
                      <a:pt x="33" y="99"/>
                    </a:cubicBezTo>
                    <a:cubicBezTo>
                      <a:pt x="33" y="105"/>
                      <a:pt x="33" y="105"/>
                      <a:pt x="33" y="105"/>
                    </a:cubicBezTo>
                    <a:cubicBezTo>
                      <a:pt x="28" y="105"/>
                      <a:pt x="28" y="105"/>
                      <a:pt x="28" y="105"/>
                    </a:cubicBezTo>
                    <a:cubicBezTo>
                      <a:pt x="28" y="105"/>
                      <a:pt x="28" y="105"/>
                      <a:pt x="28" y="105"/>
                    </a:cubicBezTo>
                    <a:close/>
                    <a:moveTo>
                      <a:pt x="8" y="116"/>
                    </a:moveTo>
                    <a:cubicBezTo>
                      <a:pt x="8" y="110"/>
                      <a:pt x="8" y="110"/>
                      <a:pt x="8" y="110"/>
                    </a:cubicBezTo>
                    <a:cubicBezTo>
                      <a:pt x="13" y="110"/>
                      <a:pt x="13" y="110"/>
                      <a:pt x="13" y="110"/>
                    </a:cubicBezTo>
                    <a:cubicBezTo>
                      <a:pt x="13" y="116"/>
                      <a:pt x="13" y="116"/>
                      <a:pt x="13" y="116"/>
                    </a:cubicBezTo>
                    <a:cubicBezTo>
                      <a:pt x="8" y="116"/>
                      <a:pt x="8" y="116"/>
                      <a:pt x="8" y="116"/>
                    </a:cubicBezTo>
                    <a:cubicBezTo>
                      <a:pt x="8" y="116"/>
                      <a:pt x="8" y="116"/>
                      <a:pt x="8" y="116"/>
                    </a:cubicBezTo>
                    <a:close/>
                    <a:moveTo>
                      <a:pt x="18" y="116"/>
                    </a:moveTo>
                    <a:cubicBezTo>
                      <a:pt x="18" y="110"/>
                      <a:pt x="18" y="110"/>
                      <a:pt x="18" y="110"/>
                    </a:cubicBezTo>
                    <a:cubicBezTo>
                      <a:pt x="24" y="110"/>
                      <a:pt x="24" y="110"/>
                      <a:pt x="24" y="110"/>
                    </a:cubicBezTo>
                    <a:cubicBezTo>
                      <a:pt x="24" y="116"/>
                      <a:pt x="24" y="116"/>
                      <a:pt x="24" y="116"/>
                    </a:cubicBezTo>
                    <a:cubicBezTo>
                      <a:pt x="18" y="116"/>
                      <a:pt x="18" y="116"/>
                      <a:pt x="18" y="116"/>
                    </a:cubicBezTo>
                    <a:cubicBezTo>
                      <a:pt x="18" y="116"/>
                      <a:pt x="18" y="116"/>
                      <a:pt x="18" y="116"/>
                    </a:cubicBezTo>
                    <a:close/>
                    <a:moveTo>
                      <a:pt x="28" y="116"/>
                    </a:moveTo>
                    <a:cubicBezTo>
                      <a:pt x="28" y="110"/>
                      <a:pt x="28" y="110"/>
                      <a:pt x="28" y="110"/>
                    </a:cubicBezTo>
                    <a:cubicBezTo>
                      <a:pt x="33" y="110"/>
                      <a:pt x="33" y="110"/>
                      <a:pt x="33" y="110"/>
                    </a:cubicBezTo>
                    <a:cubicBezTo>
                      <a:pt x="33" y="116"/>
                      <a:pt x="33" y="116"/>
                      <a:pt x="33" y="116"/>
                    </a:cubicBezTo>
                    <a:cubicBezTo>
                      <a:pt x="28" y="116"/>
                      <a:pt x="28" y="116"/>
                      <a:pt x="28" y="116"/>
                    </a:cubicBezTo>
                    <a:cubicBezTo>
                      <a:pt x="28" y="116"/>
                      <a:pt x="28" y="116"/>
                      <a:pt x="28" y="116"/>
                    </a:cubicBezTo>
                    <a:close/>
                    <a:moveTo>
                      <a:pt x="8" y="127"/>
                    </a:moveTo>
                    <a:cubicBezTo>
                      <a:pt x="8" y="121"/>
                      <a:pt x="8" y="121"/>
                      <a:pt x="8" y="121"/>
                    </a:cubicBezTo>
                    <a:cubicBezTo>
                      <a:pt x="13" y="121"/>
                      <a:pt x="13" y="121"/>
                      <a:pt x="13" y="121"/>
                    </a:cubicBezTo>
                    <a:cubicBezTo>
                      <a:pt x="13" y="127"/>
                      <a:pt x="13" y="127"/>
                      <a:pt x="13" y="127"/>
                    </a:cubicBezTo>
                    <a:cubicBezTo>
                      <a:pt x="8" y="127"/>
                      <a:pt x="8" y="127"/>
                      <a:pt x="8" y="127"/>
                    </a:cubicBezTo>
                    <a:cubicBezTo>
                      <a:pt x="8" y="127"/>
                      <a:pt x="8" y="127"/>
                      <a:pt x="8" y="127"/>
                    </a:cubicBezTo>
                    <a:close/>
                    <a:moveTo>
                      <a:pt x="18" y="127"/>
                    </a:moveTo>
                    <a:cubicBezTo>
                      <a:pt x="18" y="121"/>
                      <a:pt x="18" y="121"/>
                      <a:pt x="18" y="121"/>
                    </a:cubicBezTo>
                    <a:cubicBezTo>
                      <a:pt x="24" y="121"/>
                      <a:pt x="24" y="121"/>
                      <a:pt x="24" y="121"/>
                    </a:cubicBezTo>
                    <a:cubicBezTo>
                      <a:pt x="24" y="127"/>
                      <a:pt x="24" y="127"/>
                      <a:pt x="24" y="127"/>
                    </a:cubicBezTo>
                    <a:cubicBezTo>
                      <a:pt x="18" y="127"/>
                      <a:pt x="18" y="127"/>
                      <a:pt x="18" y="127"/>
                    </a:cubicBezTo>
                    <a:cubicBezTo>
                      <a:pt x="18" y="127"/>
                      <a:pt x="18" y="127"/>
                      <a:pt x="18" y="127"/>
                    </a:cubicBezTo>
                    <a:close/>
                    <a:moveTo>
                      <a:pt x="28" y="127"/>
                    </a:moveTo>
                    <a:cubicBezTo>
                      <a:pt x="28" y="121"/>
                      <a:pt x="28" y="121"/>
                      <a:pt x="28" y="121"/>
                    </a:cubicBezTo>
                    <a:cubicBezTo>
                      <a:pt x="33" y="121"/>
                      <a:pt x="33" y="121"/>
                      <a:pt x="33" y="121"/>
                    </a:cubicBezTo>
                    <a:cubicBezTo>
                      <a:pt x="33" y="127"/>
                      <a:pt x="33" y="127"/>
                      <a:pt x="33" y="127"/>
                    </a:cubicBezTo>
                    <a:cubicBezTo>
                      <a:pt x="28" y="127"/>
                      <a:pt x="28" y="127"/>
                      <a:pt x="28" y="127"/>
                    </a:cubicBezTo>
                    <a:cubicBezTo>
                      <a:pt x="28" y="127"/>
                      <a:pt x="28" y="127"/>
                      <a:pt x="28" y="127"/>
                    </a:cubicBezTo>
                    <a:close/>
                    <a:moveTo>
                      <a:pt x="8" y="137"/>
                    </a:moveTo>
                    <a:cubicBezTo>
                      <a:pt x="8" y="131"/>
                      <a:pt x="8" y="131"/>
                      <a:pt x="8" y="131"/>
                    </a:cubicBezTo>
                    <a:cubicBezTo>
                      <a:pt x="13" y="131"/>
                      <a:pt x="13" y="131"/>
                      <a:pt x="13" y="131"/>
                    </a:cubicBezTo>
                    <a:cubicBezTo>
                      <a:pt x="13" y="137"/>
                      <a:pt x="13" y="137"/>
                      <a:pt x="13" y="137"/>
                    </a:cubicBezTo>
                    <a:cubicBezTo>
                      <a:pt x="8" y="137"/>
                      <a:pt x="8" y="137"/>
                      <a:pt x="8" y="137"/>
                    </a:cubicBezTo>
                    <a:cubicBezTo>
                      <a:pt x="8" y="137"/>
                      <a:pt x="8" y="137"/>
                      <a:pt x="8" y="137"/>
                    </a:cubicBezTo>
                    <a:close/>
                    <a:moveTo>
                      <a:pt x="18" y="137"/>
                    </a:moveTo>
                    <a:cubicBezTo>
                      <a:pt x="18" y="131"/>
                      <a:pt x="18" y="131"/>
                      <a:pt x="18" y="131"/>
                    </a:cubicBezTo>
                    <a:cubicBezTo>
                      <a:pt x="24" y="131"/>
                      <a:pt x="24" y="131"/>
                      <a:pt x="24" y="131"/>
                    </a:cubicBezTo>
                    <a:cubicBezTo>
                      <a:pt x="24" y="137"/>
                      <a:pt x="24" y="137"/>
                      <a:pt x="24" y="137"/>
                    </a:cubicBezTo>
                    <a:cubicBezTo>
                      <a:pt x="18" y="137"/>
                      <a:pt x="18" y="137"/>
                      <a:pt x="18" y="137"/>
                    </a:cubicBezTo>
                    <a:cubicBezTo>
                      <a:pt x="18" y="137"/>
                      <a:pt x="18" y="137"/>
                      <a:pt x="18" y="137"/>
                    </a:cubicBezTo>
                    <a:close/>
                    <a:moveTo>
                      <a:pt x="28" y="137"/>
                    </a:moveTo>
                    <a:cubicBezTo>
                      <a:pt x="28" y="131"/>
                      <a:pt x="28" y="131"/>
                      <a:pt x="28" y="131"/>
                    </a:cubicBezTo>
                    <a:cubicBezTo>
                      <a:pt x="33" y="131"/>
                      <a:pt x="33" y="131"/>
                      <a:pt x="33" y="131"/>
                    </a:cubicBezTo>
                    <a:cubicBezTo>
                      <a:pt x="33" y="137"/>
                      <a:pt x="33" y="137"/>
                      <a:pt x="33" y="137"/>
                    </a:cubicBezTo>
                    <a:cubicBezTo>
                      <a:pt x="28" y="137"/>
                      <a:pt x="28" y="137"/>
                      <a:pt x="28" y="137"/>
                    </a:cubicBezTo>
                    <a:cubicBezTo>
                      <a:pt x="28" y="137"/>
                      <a:pt x="28" y="137"/>
                      <a:pt x="28" y="137"/>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9" name="Freeform 2155"/>
              <p:cNvSpPr>
                <a:spLocks noEditPoints="1"/>
              </p:cNvSpPr>
              <p:nvPr/>
            </p:nvSpPr>
            <p:spPr bwMode="auto">
              <a:xfrm>
                <a:off x="23874413" y="2081213"/>
                <a:ext cx="547688" cy="153988"/>
              </a:xfrm>
              <a:custGeom>
                <a:avLst/>
                <a:gdLst>
                  <a:gd name="T0" fmla="*/ 0 w 146"/>
                  <a:gd name="T1" fmla="*/ 9 h 41"/>
                  <a:gd name="T2" fmla="*/ 137 w 146"/>
                  <a:gd name="T3" fmla="*/ 41 h 41"/>
                  <a:gd name="T4" fmla="*/ 137 w 146"/>
                  <a:gd name="T5" fmla="*/ 0 h 41"/>
                  <a:gd name="T6" fmla="*/ 20 w 146"/>
                  <a:gd name="T7" fmla="*/ 13 h 41"/>
                  <a:gd name="T8" fmla="*/ 72 w 146"/>
                  <a:gd name="T9" fmla="*/ 33 h 41"/>
                  <a:gd name="T10" fmla="*/ 72 w 146"/>
                  <a:gd name="T11" fmla="*/ 27 h 41"/>
                  <a:gd name="T12" fmla="*/ 72 w 146"/>
                  <a:gd name="T13" fmla="*/ 23 h 41"/>
                  <a:gd name="T14" fmla="*/ 72 w 146"/>
                  <a:gd name="T15" fmla="*/ 17 h 41"/>
                  <a:gd name="T16" fmla="*/ 72 w 146"/>
                  <a:gd name="T17" fmla="*/ 13 h 41"/>
                  <a:gd name="T18" fmla="*/ 72 w 146"/>
                  <a:gd name="T19" fmla="*/ 7 h 41"/>
                  <a:gd name="T20" fmla="*/ 83 w 146"/>
                  <a:gd name="T21" fmla="*/ 33 h 41"/>
                  <a:gd name="T22" fmla="*/ 83 w 146"/>
                  <a:gd name="T23" fmla="*/ 27 h 41"/>
                  <a:gd name="T24" fmla="*/ 83 w 146"/>
                  <a:gd name="T25" fmla="*/ 23 h 41"/>
                  <a:gd name="T26" fmla="*/ 83 w 146"/>
                  <a:gd name="T27" fmla="*/ 17 h 41"/>
                  <a:gd name="T28" fmla="*/ 83 w 146"/>
                  <a:gd name="T29" fmla="*/ 13 h 41"/>
                  <a:gd name="T30" fmla="*/ 83 w 146"/>
                  <a:gd name="T31" fmla="*/ 7 h 41"/>
                  <a:gd name="T32" fmla="*/ 94 w 146"/>
                  <a:gd name="T33" fmla="*/ 33 h 41"/>
                  <a:gd name="T34" fmla="*/ 94 w 146"/>
                  <a:gd name="T35" fmla="*/ 27 h 41"/>
                  <a:gd name="T36" fmla="*/ 94 w 146"/>
                  <a:gd name="T37" fmla="*/ 23 h 41"/>
                  <a:gd name="T38" fmla="*/ 94 w 146"/>
                  <a:gd name="T39" fmla="*/ 17 h 41"/>
                  <a:gd name="T40" fmla="*/ 94 w 146"/>
                  <a:gd name="T41" fmla="*/ 13 h 41"/>
                  <a:gd name="T42" fmla="*/ 94 w 146"/>
                  <a:gd name="T43" fmla="*/ 7 h 41"/>
                  <a:gd name="T44" fmla="*/ 105 w 146"/>
                  <a:gd name="T45" fmla="*/ 33 h 41"/>
                  <a:gd name="T46" fmla="*/ 105 w 146"/>
                  <a:gd name="T47" fmla="*/ 27 h 41"/>
                  <a:gd name="T48" fmla="*/ 105 w 146"/>
                  <a:gd name="T49" fmla="*/ 23 h 41"/>
                  <a:gd name="T50" fmla="*/ 105 w 146"/>
                  <a:gd name="T51" fmla="*/ 17 h 41"/>
                  <a:gd name="T52" fmla="*/ 105 w 146"/>
                  <a:gd name="T53" fmla="*/ 13 h 41"/>
                  <a:gd name="T54" fmla="*/ 105 w 146"/>
                  <a:gd name="T55" fmla="*/ 7 h 41"/>
                  <a:gd name="T56" fmla="*/ 116 w 146"/>
                  <a:gd name="T57" fmla="*/ 33 h 41"/>
                  <a:gd name="T58" fmla="*/ 116 w 146"/>
                  <a:gd name="T59" fmla="*/ 27 h 41"/>
                  <a:gd name="T60" fmla="*/ 116 w 146"/>
                  <a:gd name="T61" fmla="*/ 23 h 41"/>
                  <a:gd name="T62" fmla="*/ 116 w 146"/>
                  <a:gd name="T63" fmla="*/ 17 h 41"/>
                  <a:gd name="T64" fmla="*/ 116 w 146"/>
                  <a:gd name="T65" fmla="*/ 13 h 41"/>
                  <a:gd name="T66" fmla="*/ 116 w 146"/>
                  <a:gd name="T67" fmla="*/ 7 h 41"/>
                  <a:gd name="T68" fmla="*/ 126 w 146"/>
                  <a:gd name="T69" fmla="*/ 33 h 41"/>
                  <a:gd name="T70" fmla="*/ 126 w 146"/>
                  <a:gd name="T71" fmla="*/ 27 h 41"/>
                  <a:gd name="T72" fmla="*/ 126 w 146"/>
                  <a:gd name="T73" fmla="*/ 23 h 41"/>
                  <a:gd name="T74" fmla="*/ 126 w 146"/>
                  <a:gd name="T75" fmla="*/ 17 h 41"/>
                  <a:gd name="T76" fmla="*/ 126 w 146"/>
                  <a:gd name="T77" fmla="*/ 13 h 41"/>
                  <a:gd name="T78" fmla="*/ 126 w 146"/>
                  <a:gd name="T79" fmla="*/ 7 h 41"/>
                  <a:gd name="T80" fmla="*/ 137 w 146"/>
                  <a:gd name="T81" fmla="*/ 33 h 41"/>
                  <a:gd name="T82" fmla="*/ 137 w 146"/>
                  <a:gd name="T83" fmla="*/ 27 h 41"/>
                  <a:gd name="T84" fmla="*/ 137 w 146"/>
                  <a:gd name="T85" fmla="*/ 23 h 41"/>
                  <a:gd name="T86" fmla="*/ 137 w 146"/>
                  <a:gd name="T87" fmla="*/ 17 h 41"/>
                  <a:gd name="T88" fmla="*/ 137 w 146"/>
                  <a:gd name="T89" fmla="*/ 13 h 41"/>
                  <a:gd name="T90" fmla="*/ 137 w 146"/>
                  <a:gd name="T91"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137" y="0"/>
                    </a:moveTo>
                    <a:cubicBezTo>
                      <a:pt x="9" y="0"/>
                      <a:pt x="9" y="0"/>
                      <a:pt x="9" y="0"/>
                    </a:cubicBezTo>
                    <a:cubicBezTo>
                      <a:pt x="4" y="0"/>
                      <a:pt x="0" y="4"/>
                      <a:pt x="0" y="9"/>
                    </a:cubicBezTo>
                    <a:cubicBezTo>
                      <a:pt x="0" y="31"/>
                      <a:pt x="0" y="31"/>
                      <a:pt x="0" y="31"/>
                    </a:cubicBezTo>
                    <a:cubicBezTo>
                      <a:pt x="0" y="36"/>
                      <a:pt x="4" y="41"/>
                      <a:pt x="9" y="41"/>
                    </a:cubicBezTo>
                    <a:cubicBezTo>
                      <a:pt x="137" y="41"/>
                      <a:pt x="137" y="41"/>
                      <a:pt x="137" y="41"/>
                    </a:cubicBezTo>
                    <a:cubicBezTo>
                      <a:pt x="142" y="41"/>
                      <a:pt x="146" y="36"/>
                      <a:pt x="146" y="31"/>
                    </a:cubicBezTo>
                    <a:cubicBezTo>
                      <a:pt x="146" y="9"/>
                      <a:pt x="146" y="9"/>
                      <a:pt x="146" y="9"/>
                    </a:cubicBezTo>
                    <a:cubicBezTo>
                      <a:pt x="146" y="4"/>
                      <a:pt x="142" y="0"/>
                      <a:pt x="137" y="0"/>
                    </a:cubicBezTo>
                    <a:close/>
                    <a:moveTo>
                      <a:pt x="20" y="28"/>
                    </a:moveTo>
                    <a:cubicBezTo>
                      <a:pt x="16" y="28"/>
                      <a:pt x="12" y="24"/>
                      <a:pt x="12" y="20"/>
                    </a:cubicBezTo>
                    <a:cubicBezTo>
                      <a:pt x="12" y="16"/>
                      <a:pt x="16" y="13"/>
                      <a:pt x="20" y="13"/>
                    </a:cubicBezTo>
                    <a:cubicBezTo>
                      <a:pt x="24" y="13"/>
                      <a:pt x="27" y="16"/>
                      <a:pt x="27" y="20"/>
                    </a:cubicBezTo>
                    <a:cubicBezTo>
                      <a:pt x="27" y="24"/>
                      <a:pt x="24" y="28"/>
                      <a:pt x="20" y="28"/>
                    </a:cubicBezTo>
                    <a:close/>
                    <a:moveTo>
                      <a:pt x="72" y="33"/>
                    </a:moveTo>
                    <a:cubicBezTo>
                      <a:pt x="67" y="33"/>
                      <a:pt x="67" y="33"/>
                      <a:pt x="67" y="33"/>
                    </a:cubicBezTo>
                    <a:cubicBezTo>
                      <a:pt x="67" y="27"/>
                      <a:pt x="67" y="27"/>
                      <a:pt x="67" y="27"/>
                    </a:cubicBezTo>
                    <a:cubicBezTo>
                      <a:pt x="72" y="27"/>
                      <a:pt x="72" y="27"/>
                      <a:pt x="72" y="27"/>
                    </a:cubicBezTo>
                    <a:cubicBezTo>
                      <a:pt x="72" y="33"/>
                      <a:pt x="72" y="33"/>
                      <a:pt x="72" y="33"/>
                    </a:cubicBezTo>
                    <a:cubicBezTo>
                      <a:pt x="72" y="33"/>
                      <a:pt x="72" y="33"/>
                      <a:pt x="72" y="33"/>
                    </a:cubicBezTo>
                    <a:close/>
                    <a:moveTo>
                      <a:pt x="72" y="23"/>
                    </a:moveTo>
                    <a:cubicBezTo>
                      <a:pt x="67" y="23"/>
                      <a:pt x="67" y="23"/>
                      <a:pt x="67" y="23"/>
                    </a:cubicBezTo>
                    <a:cubicBezTo>
                      <a:pt x="67" y="17"/>
                      <a:pt x="67" y="17"/>
                      <a:pt x="67" y="17"/>
                    </a:cubicBezTo>
                    <a:cubicBezTo>
                      <a:pt x="72" y="17"/>
                      <a:pt x="72" y="17"/>
                      <a:pt x="72" y="17"/>
                    </a:cubicBezTo>
                    <a:cubicBezTo>
                      <a:pt x="72" y="23"/>
                      <a:pt x="72" y="23"/>
                      <a:pt x="72" y="23"/>
                    </a:cubicBezTo>
                    <a:cubicBezTo>
                      <a:pt x="72" y="23"/>
                      <a:pt x="72" y="23"/>
                      <a:pt x="72" y="23"/>
                    </a:cubicBezTo>
                    <a:close/>
                    <a:moveTo>
                      <a:pt x="72" y="13"/>
                    </a:moveTo>
                    <a:cubicBezTo>
                      <a:pt x="67" y="13"/>
                      <a:pt x="67" y="13"/>
                      <a:pt x="67" y="13"/>
                    </a:cubicBezTo>
                    <a:cubicBezTo>
                      <a:pt x="67" y="7"/>
                      <a:pt x="67" y="7"/>
                      <a:pt x="67" y="7"/>
                    </a:cubicBezTo>
                    <a:cubicBezTo>
                      <a:pt x="72" y="7"/>
                      <a:pt x="72" y="7"/>
                      <a:pt x="72" y="7"/>
                    </a:cubicBezTo>
                    <a:cubicBezTo>
                      <a:pt x="72" y="13"/>
                      <a:pt x="72" y="13"/>
                      <a:pt x="72" y="13"/>
                    </a:cubicBezTo>
                    <a:cubicBezTo>
                      <a:pt x="72" y="13"/>
                      <a:pt x="72" y="13"/>
                      <a:pt x="72" y="13"/>
                    </a:cubicBezTo>
                    <a:close/>
                    <a:moveTo>
                      <a:pt x="83" y="33"/>
                    </a:moveTo>
                    <a:cubicBezTo>
                      <a:pt x="77" y="33"/>
                      <a:pt x="77" y="33"/>
                      <a:pt x="77" y="33"/>
                    </a:cubicBezTo>
                    <a:cubicBezTo>
                      <a:pt x="77" y="27"/>
                      <a:pt x="77" y="27"/>
                      <a:pt x="77" y="27"/>
                    </a:cubicBezTo>
                    <a:cubicBezTo>
                      <a:pt x="83" y="27"/>
                      <a:pt x="83" y="27"/>
                      <a:pt x="83" y="27"/>
                    </a:cubicBezTo>
                    <a:cubicBezTo>
                      <a:pt x="83" y="33"/>
                      <a:pt x="83" y="33"/>
                      <a:pt x="83" y="33"/>
                    </a:cubicBezTo>
                    <a:cubicBezTo>
                      <a:pt x="83" y="33"/>
                      <a:pt x="83" y="33"/>
                      <a:pt x="83" y="33"/>
                    </a:cubicBezTo>
                    <a:close/>
                    <a:moveTo>
                      <a:pt x="83" y="23"/>
                    </a:moveTo>
                    <a:cubicBezTo>
                      <a:pt x="77" y="23"/>
                      <a:pt x="77" y="23"/>
                      <a:pt x="77" y="23"/>
                    </a:cubicBezTo>
                    <a:cubicBezTo>
                      <a:pt x="77" y="17"/>
                      <a:pt x="77" y="17"/>
                      <a:pt x="77" y="17"/>
                    </a:cubicBezTo>
                    <a:cubicBezTo>
                      <a:pt x="83" y="17"/>
                      <a:pt x="83" y="17"/>
                      <a:pt x="83" y="17"/>
                    </a:cubicBezTo>
                    <a:cubicBezTo>
                      <a:pt x="83" y="23"/>
                      <a:pt x="83" y="23"/>
                      <a:pt x="83" y="23"/>
                    </a:cubicBezTo>
                    <a:cubicBezTo>
                      <a:pt x="83" y="23"/>
                      <a:pt x="83" y="23"/>
                      <a:pt x="83" y="23"/>
                    </a:cubicBezTo>
                    <a:close/>
                    <a:moveTo>
                      <a:pt x="83" y="13"/>
                    </a:moveTo>
                    <a:cubicBezTo>
                      <a:pt x="77" y="13"/>
                      <a:pt x="77" y="13"/>
                      <a:pt x="77" y="13"/>
                    </a:cubicBezTo>
                    <a:cubicBezTo>
                      <a:pt x="77" y="7"/>
                      <a:pt x="77" y="7"/>
                      <a:pt x="77" y="7"/>
                    </a:cubicBezTo>
                    <a:cubicBezTo>
                      <a:pt x="83" y="7"/>
                      <a:pt x="83" y="7"/>
                      <a:pt x="83" y="7"/>
                    </a:cubicBezTo>
                    <a:cubicBezTo>
                      <a:pt x="83" y="13"/>
                      <a:pt x="83" y="13"/>
                      <a:pt x="83" y="13"/>
                    </a:cubicBezTo>
                    <a:cubicBezTo>
                      <a:pt x="83" y="13"/>
                      <a:pt x="83" y="13"/>
                      <a:pt x="83" y="13"/>
                    </a:cubicBezTo>
                    <a:close/>
                    <a:moveTo>
                      <a:pt x="94" y="33"/>
                    </a:moveTo>
                    <a:cubicBezTo>
                      <a:pt x="88" y="33"/>
                      <a:pt x="88" y="33"/>
                      <a:pt x="88" y="33"/>
                    </a:cubicBezTo>
                    <a:cubicBezTo>
                      <a:pt x="88" y="27"/>
                      <a:pt x="88" y="27"/>
                      <a:pt x="88" y="27"/>
                    </a:cubicBezTo>
                    <a:cubicBezTo>
                      <a:pt x="94" y="27"/>
                      <a:pt x="94" y="27"/>
                      <a:pt x="94" y="27"/>
                    </a:cubicBezTo>
                    <a:cubicBezTo>
                      <a:pt x="94" y="33"/>
                      <a:pt x="94" y="33"/>
                      <a:pt x="94" y="33"/>
                    </a:cubicBezTo>
                    <a:cubicBezTo>
                      <a:pt x="94" y="33"/>
                      <a:pt x="94" y="33"/>
                      <a:pt x="94" y="33"/>
                    </a:cubicBezTo>
                    <a:close/>
                    <a:moveTo>
                      <a:pt x="94" y="23"/>
                    </a:moveTo>
                    <a:cubicBezTo>
                      <a:pt x="88" y="23"/>
                      <a:pt x="88" y="23"/>
                      <a:pt x="88" y="23"/>
                    </a:cubicBezTo>
                    <a:cubicBezTo>
                      <a:pt x="88" y="17"/>
                      <a:pt x="88" y="17"/>
                      <a:pt x="88" y="17"/>
                    </a:cubicBezTo>
                    <a:cubicBezTo>
                      <a:pt x="94" y="17"/>
                      <a:pt x="94" y="17"/>
                      <a:pt x="94" y="17"/>
                    </a:cubicBezTo>
                    <a:cubicBezTo>
                      <a:pt x="94" y="23"/>
                      <a:pt x="94" y="23"/>
                      <a:pt x="94" y="23"/>
                    </a:cubicBezTo>
                    <a:cubicBezTo>
                      <a:pt x="94" y="23"/>
                      <a:pt x="94" y="23"/>
                      <a:pt x="94" y="23"/>
                    </a:cubicBezTo>
                    <a:close/>
                    <a:moveTo>
                      <a:pt x="94" y="13"/>
                    </a:moveTo>
                    <a:cubicBezTo>
                      <a:pt x="88" y="13"/>
                      <a:pt x="88" y="13"/>
                      <a:pt x="88" y="13"/>
                    </a:cubicBezTo>
                    <a:cubicBezTo>
                      <a:pt x="88" y="7"/>
                      <a:pt x="88" y="7"/>
                      <a:pt x="88" y="7"/>
                    </a:cubicBezTo>
                    <a:cubicBezTo>
                      <a:pt x="94" y="7"/>
                      <a:pt x="94" y="7"/>
                      <a:pt x="94" y="7"/>
                    </a:cubicBezTo>
                    <a:cubicBezTo>
                      <a:pt x="94" y="13"/>
                      <a:pt x="94" y="13"/>
                      <a:pt x="94" y="13"/>
                    </a:cubicBezTo>
                    <a:cubicBezTo>
                      <a:pt x="94" y="13"/>
                      <a:pt x="94" y="13"/>
                      <a:pt x="94" y="13"/>
                    </a:cubicBezTo>
                    <a:close/>
                    <a:moveTo>
                      <a:pt x="105" y="33"/>
                    </a:moveTo>
                    <a:cubicBezTo>
                      <a:pt x="99" y="33"/>
                      <a:pt x="99" y="33"/>
                      <a:pt x="99" y="33"/>
                    </a:cubicBezTo>
                    <a:cubicBezTo>
                      <a:pt x="99" y="27"/>
                      <a:pt x="99" y="27"/>
                      <a:pt x="99" y="27"/>
                    </a:cubicBezTo>
                    <a:cubicBezTo>
                      <a:pt x="105" y="27"/>
                      <a:pt x="105" y="27"/>
                      <a:pt x="105" y="27"/>
                    </a:cubicBezTo>
                    <a:cubicBezTo>
                      <a:pt x="105" y="33"/>
                      <a:pt x="105" y="33"/>
                      <a:pt x="105" y="33"/>
                    </a:cubicBezTo>
                    <a:cubicBezTo>
                      <a:pt x="105" y="33"/>
                      <a:pt x="105" y="33"/>
                      <a:pt x="105" y="33"/>
                    </a:cubicBezTo>
                    <a:close/>
                    <a:moveTo>
                      <a:pt x="105" y="23"/>
                    </a:moveTo>
                    <a:cubicBezTo>
                      <a:pt x="99" y="23"/>
                      <a:pt x="99" y="23"/>
                      <a:pt x="99" y="23"/>
                    </a:cubicBezTo>
                    <a:cubicBezTo>
                      <a:pt x="99" y="17"/>
                      <a:pt x="99" y="17"/>
                      <a:pt x="99" y="17"/>
                    </a:cubicBezTo>
                    <a:cubicBezTo>
                      <a:pt x="105" y="17"/>
                      <a:pt x="105" y="17"/>
                      <a:pt x="105" y="17"/>
                    </a:cubicBezTo>
                    <a:cubicBezTo>
                      <a:pt x="105" y="23"/>
                      <a:pt x="105" y="23"/>
                      <a:pt x="105" y="23"/>
                    </a:cubicBezTo>
                    <a:cubicBezTo>
                      <a:pt x="105" y="23"/>
                      <a:pt x="105" y="23"/>
                      <a:pt x="105" y="23"/>
                    </a:cubicBezTo>
                    <a:close/>
                    <a:moveTo>
                      <a:pt x="105" y="13"/>
                    </a:moveTo>
                    <a:cubicBezTo>
                      <a:pt x="99" y="13"/>
                      <a:pt x="99" y="13"/>
                      <a:pt x="99" y="13"/>
                    </a:cubicBezTo>
                    <a:cubicBezTo>
                      <a:pt x="99" y="7"/>
                      <a:pt x="99" y="7"/>
                      <a:pt x="99" y="7"/>
                    </a:cubicBezTo>
                    <a:cubicBezTo>
                      <a:pt x="105" y="7"/>
                      <a:pt x="105" y="7"/>
                      <a:pt x="105" y="7"/>
                    </a:cubicBezTo>
                    <a:cubicBezTo>
                      <a:pt x="105" y="13"/>
                      <a:pt x="105" y="13"/>
                      <a:pt x="105" y="13"/>
                    </a:cubicBezTo>
                    <a:cubicBezTo>
                      <a:pt x="105" y="13"/>
                      <a:pt x="105" y="13"/>
                      <a:pt x="105" y="13"/>
                    </a:cubicBezTo>
                    <a:close/>
                    <a:moveTo>
                      <a:pt x="116" y="33"/>
                    </a:moveTo>
                    <a:cubicBezTo>
                      <a:pt x="110" y="33"/>
                      <a:pt x="110" y="33"/>
                      <a:pt x="110" y="33"/>
                    </a:cubicBezTo>
                    <a:cubicBezTo>
                      <a:pt x="110" y="27"/>
                      <a:pt x="110" y="27"/>
                      <a:pt x="110" y="27"/>
                    </a:cubicBezTo>
                    <a:cubicBezTo>
                      <a:pt x="116" y="27"/>
                      <a:pt x="116" y="27"/>
                      <a:pt x="116" y="27"/>
                    </a:cubicBezTo>
                    <a:cubicBezTo>
                      <a:pt x="116" y="33"/>
                      <a:pt x="116" y="33"/>
                      <a:pt x="116" y="33"/>
                    </a:cubicBezTo>
                    <a:cubicBezTo>
                      <a:pt x="116" y="33"/>
                      <a:pt x="116" y="33"/>
                      <a:pt x="116" y="33"/>
                    </a:cubicBezTo>
                    <a:close/>
                    <a:moveTo>
                      <a:pt x="116" y="23"/>
                    </a:moveTo>
                    <a:cubicBezTo>
                      <a:pt x="110" y="23"/>
                      <a:pt x="110" y="23"/>
                      <a:pt x="110" y="23"/>
                    </a:cubicBezTo>
                    <a:cubicBezTo>
                      <a:pt x="110" y="17"/>
                      <a:pt x="110" y="17"/>
                      <a:pt x="110" y="17"/>
                    </a:cubicBezTo>
                    <a:cubicBezTo>
                      <a:pt x="116" y="17"/>
                      <a:pt x="116" y="17"/>
                      <a:pt x="116" y="17"/>
                    </a:cubicBezTo>
                    <a:cubicBezTo>
                      <a:pt x="116" y="23"/>
                      <a:pt x="116" y="23"/>
                      <a:pt x="116" y="23"/>
                    </a:cubicBezTo>
                    <a:cubicBezTo>
                      <a:pt x="116" y="23"/>
                      <a:pt x="116" y="23"/>
                      <a:pt x="116" y="23"/>
                    </a:cubicBezTo>
                    <a:close/>
                    <a:moveTo>
                      <a:pt x="116" y="13"/>
                    </a:moveTo>
                    <a:cubicBezTo>
                      <a:pt x="110" y="13"/>
                      <a:pt x="110" y="13"/>
                      <a:pt x="110" y="13"/>
                    </a:cubicBezTo>
                    <a:cubicBezTo>
                      <a:pt x="110" y="7"/>
                      <a:pt x="110" y="7"/>
                      <a:pt x="110" y="7"/>
                    </a:cubicBezTo>
                    <a:cubicBezTo>
                      <a:pt x="116" y="7"/>
                      <a:pt x="116" y="7"/>
                      <a:pt x="116" y="7"/>
                    </a:cubicBezTo>
                    <a:cubicBezTo>
                      <a:pt x="116" y="13"/>
                      <a:pt x="116" y="13"/>
                      <a:pt x="116" y="13"/>
                    </a:cubicBezTo>
                    <a:cubicBezTo>
                      <a:pt x="116" y="13"/>
                      <a:pt x="116" y="13"/>
                      <a:pt x="116" y="13"/>
                    </a:cubicBezTo>
                    <a:close/>
                    <a:moveTo>
                      <a:pt x="126" y="33"/>
                    </a:moveTo>
                    <a:cubicBezTo>
                      <a:pt x="120" y="33"/>
                      <a:pt x="120" y="33"/>
                      <a:pt x="120" y="33"/>
                    </a:cubicBezTo>
                    <a:cubicBezTo>
                      <a:pt x="120" y="27"/>
                      <a:pt x="120" y="27"/>
                      <a:pt x="120" y="27"/>
                    </a:cubicBezTo>
                    <a:cubicBezTo>
                      <a:pt x="126" y="27"/>
                      <a:pt x="126" y="27"/>
                      <a:pt x="126" y="27"/>
                    </a:cubicBezTo>
                    <a:cubicBezTo>
                      <a:pt x="126" y="33"/>
                      <a:pt x="126" y="33"/>
                      <a:pt x="126" y="33"/>
                    </a:cubicBezTo>
                    <a:cubicBezTo>
                      <a:pt x="126" y="33"/>
                      <a:pt x="126" y="33"/>
                      <a:pt x="126" y="33"/>
                    </a:cubicBezTo>
                    <a:close/>
                    <a:moveTo>
                      <a:pt x="126" y="23"/>
                    </a:moveTo>
                    <a:cubicBezTo>
                      <a:pt x="120" y="23"/>
                      <a:pt x="120" y="23"/>
                      <a:pt x="120" y="23"/>
                    </a:cubicBezTo>
                    <a:cubicBezTo>
                      <a:pt x="120" y="17"/>
                      <a:pt x="120" y="17"/>
                      <a:pt x="120" y="17"/>
                    </a:cubicBezTo>
                    <a:cubicBezTo>
                      <a:pt x="126" y="17"/>
                      <a:pt x="126" y="17"/>
                      <a:pt x="126" y="17"/>
                    </a:cubicBezTo>
                    <a:cubicBezTo>
                      <a:pt x="126" y="23"/>
                      <a:pt x="126" y="23"/>
                      <a:pt x="126" y="23"/>
                    </a:cubicBezTo>
                    <a:cubicBezTo>
                      <a:pt x="126" y="23"/>
                      <a:pt x="126" y="23"/>
                      <a:pt x="126" y="23"/>
                    </a:cubicBezTo>
                    <a:close/>
                    <a:moveTo>
                      <a:pt x="126" y="13"/>
                    </a:moveTo>
                    <a:cubicBezTo>
                      <a:pt x="120" y="13"/>
                      <a:pt x="120" y="13"/>
                      <a:pt x="120" y="13"/>
                    </a:cubicBezTo>
                    <a:cubicBezTo>
                      <a:pt x="120" y="7"/>
                      <a:pt x="120" y="7"/>
                      <a:pt x="120" y="7"/>
                    </a:cubicBezTo>
                    <a:cubicBezTo>
                      <a:pt x="126" y="7"/>
                      <a:pt x="126" y="7"/>
                      <a:pt x="126" y="7"/>
                    </a:cubicBezTo>
                    <a:cubicBezTo>
                      <a:pt x="126" y="13"/>
                      <a:pt x="126" y="13"/>
                      <a:pt x="126" y="13"/>
                    </a:cubicBezTo>
                    <a:cubicBezTo>
                      <a:pt x="126" y="13"/>
                      <a:pt x="126" y="13"/>
                      <a:pt x="126" y="13"/>
                    </a:cubicBezTo>
                    <a:close/>
                    <a:moveTo>
                      <a:pt x="137" y="33"/>
                    </a:moveTo>
                    <a:cubicBezTo>
                      <a:pt x="131" y="33"/>
                      <a:pt x="131" y="33"/>
                      <a:pt x="131" y="33"/>
                    </a:cubicBezTo>
                    <a:cubicBezTo>
                      <a:pt x="131" y="27"/>
                      <a:pt x="131" y="27"/>
                      <a:pt x="131" y="27"/>
                    </a:cubicBezTo>
                    <a:cubicBezTo>
                      <a:pt x="137" y="27"/>
                      <a:pt x="137" y="27"/>
                      <a:pt x="137" y="27"/>
                    </a:cubicBezTo>
                    <a:cubicBezTo>
                      <a:pt x="137" y="33"/>
                      <a:pt x="137" y="33"/>
                      <a:pt x="137" y="33"/>
                    </a:cubicBezTo>
                    <a:cubicBezTo>
                      <a:pt x="137" y="33"/>
                      <a:pt x="137" y="33"/>
                      <a:pt x="137" y="33"/>
                    </a:cubicBezTo>
                    <a:close/>
                    <a:moveTo>
                      <a:pt x="137" y="23"/>
                    </a:moveTo>
                    <a:cubicBezTo>
                      <a:pt x="131" y="23"/>
                      <a:pt x="131" y="23"/>
                      <a:pt x="131" y="23"/>
                    </a:cubicBezTo>
                    <a:cubicBezTo>
                      <a:pt x="131" y="17"/>
                      <a:pt x="131" y="17"/>
                      <a:pt x="131" y="17"/>
                    </a:cubicBezTo>
                    <a:cubicBezTo>
                      <a:pt x="137" y="17"/>
                      <a:pt x="137" y="17"/>
                      <a:pt x="137" y="17"/>
                    </a:cubicBezTo>
                    <a:cubicBezTo>
                      <a:pt x="137" y="23"/>
                      <a:pt x="137" y="23"/>
                      <a:pt x="137" y="23"/>
                    </a:cubicBezTo>
                    <a:cubicBezTo>
                      <a:pt x="137" y="23"/>
                      <a:pt x="137" y="23"/>
                      <a:pt x="137" y="23"/>
                    </a:cubicBezTo>
                    <a:close/>
                    <a:moveTo>
                      <a:pt x="137" y="13"/>
                    </a:moveTo>
                    <a:cubicBezTo>
                      <a:pt x="131" y="13"/>
                      <a:pt x="131" y="13"/>
                      <a:pt x="131" y="13"/>
                    </a:cubicBezTo>
                    <a:cubicBezTo>
                      <a:pt x="131" y="7"/>
                      <a:pt x="131" y="7"/>
                      <a:pt x="131" y="7"/>
                    </a:cubicBezTo>
                    <a:cubicBezTo>
                      <a:pt x="137" y="7"/>
                      <a:pt x="137" y="7"/>
                      <a:pt x="137" y="7"/>
                    </a:cubicBezTo>
                    <a:cubicBezTo>
                      <a:pt x="137" y="13"/>
                      <a:pt x="137" y="13"/>
                      <a:pt x="137" y="13"/>
                    </a:cubicBezTo>
                    <a:cubicBezTo>
                      <a:pt x="137" y="13"/>
                      <a:pt x="137" y="13"/>
                      <a:pt x="137" y="1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0" name="Freeform 2156"/>
              <p:cNvSpPr>
                <a:spLocks noEditPoints="1"/>
              </p:cNvSpPr>
              <p:nvPr/>
            </p:nvSpPr>
            <p:spPr bwMode="auto">
              <a:xfrm>
                <a:off x="21220113" y="2081213"/>
                <a:ext cx="547688" cy="153988"/>
              </a:xfrm>
              <a:custGeom>
                <a:avLst/>
                <a:gdLst>
                  <a:gd name="T0" fmla="*/ 146 w 146"/>
                  <a:gd name="T1" fmla="*/ 31 h 41"/>
                  <a:gd name="T2" fmla="*/ 9 w 146"/>
                  <a:gd name="T3" fmla="*/ 0 h 41"/>
                  <a:gd name="T4" fmla="*/ 9 w 146"/>
                  <a:gd name="T5" fmla="*/ 41 h 41"/>
                  <a:gd name="T6" fmla="*/ 126 w 146"/>
                  <a:gd name="T7" fmla="*/ 28 h 41"/>
                  <a:gd name="T8" fmla="*/ 73 w 146"/>
                  <a:gd name="T9" fmla="*/ 7 h 41"/>
                  <a:gd name="T10" fmla="*/ 73 w 146"/>
                  <a:gd name="T11" fmla="*/ 13 h 41"/>
                  <a:gd name="T12" fmla="*/ 73 w 146"/>
                  <a:gd name="T13" fmla="*/ 18 h 41"/>
                  <a:gd name="T14" fmla="*/ 73 w 146"/>
                  <a:gd name="T15" fmla="*/ 23 h 41"/>
                  <a:gd name="T16" fmla="*/ 73 w 146"/>
                  <a:gd name="T17" fmla="*/ 27 h 41"/>
                  <a:gd name="T18" fmla="*/ 73 w 146"/>
                  <a:gd name="T19" fmla="*/ 33 h 41"/>
                  <a:gd name="T20" fmla="*/ 63 w 146"/>
                  <a:gd name="T21" fmla="*/ 7 h 41"/>
                  <a:gd name="T22" fmla="*/ 63 w 146"/>
                  <a:gd name="T23" fmla="*/ 13 h 41"/>
                  <a:gd name="T24" fmla="*/ 63 w 146"/>
                  <a:gd name="T25" fmla="*/ 18 h 41"/>
                  <a:gd name="T26" fmla="*/ 63 w 146"/>
                  <a:gd name="T27" fmla="*/ 23 h 41"/>
                  <a:gd name="T28" fmla="*/ 63 w 146"/>
                  <a:gd name="T29" fmla="*/ 27 h 41"/>
                  <a:gd name="T30" fmla="*/ 63 w 146"/>
                  <a:gd name="T31" fmla="*/ 33 h 41"/>
                  <a:gd name="T32" fmla="*/ 52 w 146"/>
                  <a:gd name="T33" fmla="*/ 7 h 41"/>
                  <a:gd name="T34" fmla="*/ 52 w 146"/>
                  <a:gd name="T35" fmla="*/ 13 h 41"/>
                  <a:gd name="T36" fmla="*/ 52 w 146"/>
                  <a:gd name="T37" fmla="*/ 18 h 41"/>
                  <a:gd name="T38" fmla="*/ 52 w 146"/>
                  <a:gd name="T39" fmla="*/ 23 h 41"/>
                  <a:gd name="T40" fmla="*/ 52 w 146"/>
                  <a:gd name="T41" fmla="*/ 27 h 41"/>
                  <a:gd name="T42" fmla="*/ 52 w 146"/>
                  <a:gd name="T43" fmla="*/ 33 h 41"/>
                  <a:gd name="T44" fmla="*/ 41 w 146"/>
                  <a:gd name="T45" fmla="*/ 7 h 41"/>
                  <a:gd name="T46" fmla="*/ 41 w 146"/>
                  <a:gd name="T47" fmla="*/ 13 h 41"/>
                  <a:gd name="T48" fmla="*/ 41 w 146"/>
                  <a:gd name="T49" fmla="*/ 18 h 41"/>
                  <a:gd name="T50" fmla="*/ 41 w 146"/>
                  <a:gd name="T51" fmla="*/ 23 h 41"/>
                  <a:gd name="T52" fmla="*/ 41 w 146"/>
                  <a:gd name="T53" fmla="*/ 27 h 41"/>
                  <a:gd name="T54" fmla="*/ 41 w 146"/>
                  <a:gd name="T55" fmla="*/ 33 h 41"/>
                  <a:gd name="T56" fmla="*/ 30 w 146"/>
                  <a:gd name="T57" fmla="*/ 7 h 41"/>
                  <a:gd name="T58" fmla="*/ 30 w 146"/>
                  <a:gd name="T59" fmla="*/ 13 h 41"/>
                  <a:gd name="T60" fmla="*/ 30 w 146"/>
                  <a:gd name="T61" fmla="*/ 18 h 41"/>
                  <a:gd name="T62" fmla="*/ 30 w 146"/>
                  <a:gd name="T63" fmla="*/ 23 h 41"/>
                  <a:gd name="T64" fmla="*/ 30 w 146"/>
                  <a:gd name="T65" fmla="*/ 27 h 41"/>
                  <a:gd name="T66" fmla="*/ 30 w 146"/>
                  <a:gd name="T67" fmla="*/ 33 h 41"/>
                  <a:gd name="T68" fmla="*/ 19 w 146"/>
                  <a:gd name="T69" fmla="*/ 7 h 41"/>
                  <a:gd name="T70" fmla="*/ 19 w 146"/>
                  <a:gd name="T71" fmla="*/ 13 h 41"/>
                  <a:gd name="T72" fmla="*/ 19 w 146"/>
                  <a:gd name="T73" fmla="*/ 18 h 41"/>
                  <a:gd name="T74" fmla="*/ 19 w 146"/>
                  <a:gd name="T75" fmla="*/ 23 h 41"/>
                  <a:gd name="T76" fmla="*/ 19 w 146"/>
                  <a:gd name="T77" fmla="*/ 27 h 41"/>
                  <a:gd name="T78" fmla="*/ 19 w 146"/>
                  <a:gd name="T79" fmla="*/ 33 h 41"/>
                  <a:gd name="T80" fmla="*/ 9 w 146"/>
                  <a:gd name="T81" fmla="*/ 7 h 41"/>
                  <a:gd name="T82" fmla="*/ 9 w 146"/>
                  <a:gd name="T83" fmla="*/ 13 h 41"/>
                  <a:gd name="T84" fmla="*/ 9 w 146"/>
                  <a:gd name="T85" fmla="*/ 18 h 41"/>
                  <a:gd name="T86" fmla="*/ 9 w 146"/>
                  <a:gd name="T87" fmla="*/ 23 h 41"/>
                  <a:gd name="T88" fmla="*/ 9 w 146"/>
                  <a:gd name="T89" fmla="*/ 27 h 41"/>
                  <a:gd name="T90" fmla="*/ 9 w 146"/>
                  <a:gd name="T9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9" y="41"/>
                    </a:moveTo>
                    <a:cubicBezTo>
                      <a:pt x="137" y="41"/>
                      <a:pt x="137" y="41"/>
                      <a:pt x="137" y="41"/>
                    </a:cubicBezTo>
                    <a:cubicBezTo>
                      <a:pt x="142" y="41"/>
                      <a:pt x="146" y="36"/>
                      <a:pt x="146" y="31"/>
                    </a:cubicBezTo>
                    <a:cubicBezTo>
                      <a:pt x="146" y="9"/>
                      <a:pt x="146" y="9"/>
                      <a:pt x="146" y="9"/>
                    </a:cubicBezTo>
                    <a:cubicBezTo>
                      <a:pt x="146" y="4"/>
                      <a:pt x="142" y="0"/>
                      <a:pt x="137" y="0"/>
                    </a:cubicBezTo>
                    <a:cubicBezTo>
                      <a:pt x="9" y="0"/>
                      <a:pt x="9" y="0"/>
                      <a:pt x="9" y="0"/>
                    </a:cubicBezTo>
                    <a:cubicBezTo>
                      <a:pt x="4" y="0"/>
                      <a:pt x="0" y="4"/>
                      <a:pt x="0" y="9"/>
                    </a:cubicBezTo>
                    <a:cubicBezTo>
                      <a:pt x="0" y="31"/>
                      <a:pt x="0" y="31"/>
                      <a:pt x="0" y="31"/>
                    </a:cubicBezTo>
                    <a:cubicBezTo>
                      <a:pt x="0" y="36"/>
                      <a:pt x="4" y="41"/>
                      <a:pt x="9" y="41"/>
                    </a:cubicBezTo>
                    <a:close/>
                    <a:moveTo>
                      <a:pt x="126" y="13"/>
                    </a:moveTo>
                    <a:cubicBezTo>
                      <a:pt x="130" y="13"/>
                      <a:pt x="133" y="16"/>
                      <a:pt x="133" y="20"/>
                    </a:cubicBezTo>
                    <a:cubicBezTo>
                      <a:pt x="133" y="24"/>
                      <a:pt x="130" y="28"/>
                      <a:pt x="126" y="28"/>
                    </a:cubicBezTo>
                    <a:cubicBezTo>
                      <a:pt x="122" y="28"/>
                      <a:pt x="119" y="24"/>
                      <a:pt x="119" y="20"/>
                    </a:cubicBezTo>
                    <a:cubicBezTo>
                      <a:pt x="119" y="16"/>
                      <a:pt x="122" y="13"/>
                      <a:pt x="126" y="13"/>
                    </a:cubicBezTo>
                    <a:close/>
                    <a:moveTo>
                      <a:pt x="73" y="7"/>
                    </a:moveTo>
                    <a:cubicBezTo>
                      <a:pt x="79" y="7"/>
                      <a:pt x="79" y="7"/>
                      <a:pt x="79" y="7"/>
                    </a:cubicBezTo>
                    <a:cubicBezTo>
                      <a:pt x="79" y="13"/>
                      <a:pt x="79" y="13"/>
                      <a:pt x="79" y="13"/>
                    </a:cubicBezTo>
                    <a:cubicBezTo>
                      <a:pt x="73" y="13"/>
                      <a:pt x="73" y="13"/>
                      <a:pt x="73" y="13"/>
                    </a:cubicBezTo>
                    <a:cubicBezTo>
                      <a:pt x="73" y="7"/>
                      <a:pt x="73" y="7"/>
                      <a:pt x="73" y="7"/>
                    </a:cubicBezTo>
                    <a:cubicBezTo>
                      <a:pt x="73" y="7"/>
                      <a:pt x="73" y="7"/>
                      <a:pt x="73" y="7"/>
                    </a:cubicBezTo>
                    <a:close/>
                    <a:moveTo>
                      <a:pt x="73" y="18"/>
                    </a:moveTo>
                    <a:cubicBezTo>
                      <a:pt x="79" y="18"/>
                      <a:pt x="79" y="18"/>
                      <a:pt x="79" y="18"/>
                    </a:cubicBezTo>
                    <a:cubicBezTo>
                      <a:pt x="79" y="23"/>
                      <a:pt x="79" y="23"/>
                      <a:pt x="79" y="23"/>
                    </a:cubicBezTo>
                    <a:cubicBezTo>
                      <a:pt x="73" y="23"/>
                      <a:pt x="73" y="23"/>
                      <a:pt x="73" y="23"/>
                    </a:cubicBezTo>
                    <a:cubicBezTo>
                      <a:pt x="73" y="18"/>
                      <a:pt x="73" y="18"/>
                      <a:pt x="73" y="18"/>
                    </a:cubicBezTo>
                    <a:cubicBezTo>
                      <a:pt x="73" y="18"/>
                      <a:pt x="73" y="18"/>
                      <a:pt x="73" y="18"/>
                    </a:cubicBezTo>
                    <a:close/>
                    <a:moveTo>
                      <a:pt x="73" y="27"/>
                    </a:moveTo>
                    <a:cubicBezTo>
                      <a:pt x="79" y="27"/>
                      <a:pt x="79" y="27"/>
                      <a:pt x="79" y="27"/>
                    </a:cubicBezTo>
                    <a:cubicBezTo>
                      <a:pt x="79" y="33"/>
                      <a:pt x="79" y="33"/>
                      <a:pt x="79" y="33"/>
                    </a:cubicBezTo>
                    <a:cubicBezTo>
                      <a:pt x="73" y="33"/>
                      <a:pt x="73" y="33"/>
                      <a:pt x="73" y="33"/>
                    </a:cubicBezTo>
                    <a:cubicBezTo>
                      <a:pt x="73" y="27"/>
                      <a:pt x="73" y="27"/>
                      <a:pt x="73" y="27"/>
                    </a:cubicBezTo>
                    <a:cubicBezTo>
                      <a:pt x="73" y="27"/>
                      <a:pt x="73" y="27"/>
                      <a:pt x="73" y="27"/>
                    </a:cubicBezTo>
                    <a:close/>
                    <a:moveTo>
                      <a:pt x="63" y="7"/>
                    </a:moveTo>
                    <a:cubicBezTo>
                      <a:pt x="68" y="7"/>
                      <a:pt x="68" y="7"/>
                      <a:pt x="68" y="7"/>
                    </a:cubicBezTo>
                    <a:cubicBezTo>
                      <a:pt x="68" y="13"/>
                      <a:pt x="68" y="13"/>
                      <a:pt x="68" y="13"/>
                    </a:cubicBezTo>
                    <a:cubicBezTo>
                      <a:pt x="63" y="13"/>
                      <a:pt x="63" y="13"/>
                      <a:pt x="63" y="13"/>
                    </a:cubicBezTo>
                    <a:cubicBezTo>
                      <a:pt x="63" y="7"/>
                      <a:pt x="63" y="7"/>
                      <a:pt x="63" y="7"/>
                    </a:cubicBezTo>
                    <a:cubicBezTo>
                      <a:pt x="63" y="7"/>
                      <a:pt x="63" y="7"/>
                      <a:pt x="63" y="7"/>
                    </a:cubicBezTo>
                    <a:close/>
                    <a:moveTo>
                      <a:pt x="63" y="18"/>
                    </a:moveTo>
                    <a:cubicBezTo>
                      <a:pt x="68" y="18"/>
                      <a:pt x="68" y="18"/>
                      <a:pt x="68" y="18"/>
                    </a:cubicBezTo>
                    <a:cubicBezTo>
                      <a:pt x="68" y="23"/>
                      <a:pt x="68" y="23"/>
                      <a:pt x="68" y="23"/>
                    </a:cubicBezTo>
                    <a:cubicBezTo>
                      <a:pt x="63" y="23"/>
                      <a:pt x="63" y="23"/>
                      <a:pt x="63" y="23"/>
                    </a:cubicBezTo>
                    <a:cubicBezTo>
                      <a:pt x="63" y="18"/>
                      <a:pt x="63" y="18"/>
                      <a:pt x="63" y="18"/>
                    </a:cubicBezTo>
                    <a:cubicBezTo>
                      <a:pt x="63" y="18"/>
                      <a:pt x="63" y="18"/>
                      <a:pt x="63" y="18"/>
                    </a:cubicBezTo>
                    <a:close/>
                    <a:moveTo>
                      <a:pt x="63" y="27"/>
                    </a:moveTo>
                    <a:cubicBezTo>
                      <a:pt x="68" y="27"/>
                      <a:pt x="68" y="27"/>
                      <a:pt x="68" y="27"/>
                    </a:cubicBezTo>
                    <a:cubicBezTo>
                      <a:pt x="68" y="33"/>
                      <a:pt x="68" y="33"/>
                      <a:pt x="68" y="33"/>
                    </a:cubicBezTo>
                    <a:cubicBezTo>
                      <a:pt x="63" y="33"/>
                      <a:pt x="63" y="33"/>
                      <a:pt x="63" y="33"/>
                    </a:cubicBezTo>
                    <a:cubicBezTo>
                      <a:pt x="63" y="27"/>
                      <a:pt x="63" y="27"/>
                      <a:pt x="63" y="27"/>
                    </a:cubicBezTo>
                    <a:cubicBezTo>
                      <a:pt x="63" y="27"/>
                      <a:pt x="63" y="27"/>
                      <a:pt x="63" y="27"/>
                    </a:cubicBezTo>
                    <a:close/>
                    <a:moveTo>
                      <a:pt x="52" y="7"/>
                    </a:moveTo>
                    <a:cubicBezTo>
                      <a:pt x="58" y="7"/>
                      <a:pt x="58" y="7"/>
                      <a:pt x="58" y="7"/>
                    </a:cubicBezTo>
                    <a:cubicBezTo>
                      <a:pt x="58" y="13"/>
                      <a:pt x="58" y="13"/>
                      <a:pt x="58" y="13"/>
                    </a:cubicBezTo>
                    <a:cubicBezTo>
                      <a:pt x="52" y="13"/>
                      <a:pt x="52" y="13"/>
                      <a:pt x="52" y="13"/>
                    </a:cubicBezTo>
                    <a:cubicBezTo>
                      <a:pt x="52" y="7"/>
                      <a:pt x="52" y="7"/>
                      <a:pt x="52" y="7"/>
                    </a:cubicBezTo>
                    <a:cubicBezTo>
                      <a:pt x="52" y="7"/>
                      <a:pt x="52" y="7"/>
                      <a:pt x="52" y="7"/>
                    </a:cubicBezTo>
                    <a:close/>
                    <a:moveTo>
                      <a:pt x="52" y="18"/>
                    </a:moveTo>
                    <a:cubicBezTo>
                      <a:pt x="58" y="18"/>
                      <a:pt x="58" y="18"/>
                      <a:pt x="58" y="18"/>
                    </a:cubicBezTo>
                    <a:cubicBezTo>
                      <a:pt x="58" y="23"/>
                      <a:pt x="58" y="23"/>
                      <a:pt x="58" y="23"/>
                    </a:cubicBezTo>
                    <a:cubicBezTo>
                      <a:pt x="52" y="23"/>
                      <a:pt x="52" y="23"/>
                      <a:pt x="52" y="23"/>
                    </a:cubicBezTo>
                    <a:cubicBezTo>
                      <a:pt x="52" y="18"/>
                      <a:pt x="52" y="18"/>
                      <a:pt x="52" y="18"/>
                    </a:cubicBezTo>
                    <a:cubicBezTo>
                      <a:pt x="52" y="18"/>
                      <a:pt x="52" y="18"/>
                      <a:pt x="52" y="18"/>
                    </a:cubicBezTo>
                    <a:close/>
                    <a:moveTo>
                      <a:pt x="52" y="27"/>
                    </a:moveTo>
                    <a:cubicBezTo>
                      <a:pt x="58" y="27"/>
                      <a:pt x="58" y="27"/>
                      <a:pt x="58" y="27"/>
                    </a:cubicBezTo>
                    <a:cubicBezTo>
                      <a:pt x="58" y="33"/>
                      <a:pt x="58" y="33"/>
                      <a:pt x="58" y="33"/>
                    </a:cubicBezTo>
                    <a:cubicBezTo>
                      <a:pt x="52" y="33"/>
                      <a:pt x="52" y="33"/>
                      <a:pt x="52" y="33"/>
                    </a:cubicBezTo>
                    <a:cubicBezTo>
                      <a:pt x="52" y="27"/>
                      <a:pt x="52" y="27"/>
                      <a:pt x="52" y="27"/>
                    </a:cubicBezTo>
                    <a:cubicBezTo>
                      <a:pt x="52" y="27"/>
                      <a:pt x="52" y="27"/>
                      <a:pt x="52" y="27"/>
                    </a:cubicBezTo>
                    <a:close/>
                    <a:moveTo>
                      <a:pt x="41" y="7"/>
                    </a:moveTo>
                    <a:cubicBezTo>
                      <a:pt x="47" y="7"/>
                      <a:pt x="47" y="7"/>
                      <a:pt x="47" y="7"/>
                    </a:cubicBezTo>
                    <a:cubicBezTo>
                      <a:pt x="47" y="13"/>
                      <a:pt x="47" y="13"/>
                      <a:pt x="47" y="13"/>
                    </a:cubicBezTo>
                    <a:cubicBezTo>
                      <a:pt x="41" y="13"/>
                      <a:pt x="41" y="13"/>
                      <a:pt x="41" y="13"/>
                    </a:cubicBezTo>
                    <a:cubicBezTo>
                      <a:pt x="41" y="7"/>
                      <a:pt x="41" y="7"/>
                      <a:pt x="41" y="7"/>
                    </a:cubicBezTo>
                    <a:cubicBezTo>
                      <a:pt x="41" y="7"/>
                      <a:pt x="41" y="7"/>
                      <a:pt x="41" y="7"/>
                    </a:cubicBezTo>
                    <a:close/>
                    <a:moveTo>
                      <a:pt x="41" y="18"/>
                    </a:moveTo>
                    <a:cubicBezTo>
                      <a:pt x="47" y="18"/>
                      <a:pt x="47" y="18"/>
                      <a:pt x="47" y="18"/>
                    </a:cubicBezTo>
                    <a:cubicBezTo>
                      <a:pt x="47" y="23"/>
                      <a:pt x="47" y="23"/>
                      <a:pt x="47" y="23"/>
                    </a:cubicBezTo>
                    <a:cubicBezTo>
                      <a:pt x="41" y="23"/>
                      <a:pt x="41" y="23"/>
                      <a:pt x="41" y="23"/>
                    </a:cubicBezTo>
                    <a:cubicBezTo>
                      <a:pt x="41" y="18"/>
                      <a:pt x="41" y="18"/>
                      <a:pt x="41" y="18"/>
                    </a:cubicBezTo>
                    <a:cubicBezTo>
                      <a:pt x="41" y="18"/>
                      <a:pt x="41" y="18"/>
                      <a:pt x="41" y="18"/>
                    </a:cubicBezTo>
                    <a:close/>
                    <a:moveTo>
                      <a:pt x="41" y="27"/>
                    </a:moveTo>
                    <a:cubicBezTo>
                      <a:pt x="47" y="27"/>
                      <a:pt x="47" y="27"/>
                      <a:pt x="47" y="27"/>
                    </a:cubicBezTo>
                    <a:cubicBezTo>
                      <a:pt x="47" y="33"/>
                      <a:pt x="47" y="33"/>
                      <a:pt x="47" y="33"/>
                    </a:cubicBezTo>
                    <a:cubicBezTo>
                      <a:pt x="41" y="33"/>
                      <a:pt x="41" y="33"/>
                      <a:pt x="41" y="33"/>
                    </a:cubicBezTo>
                    <a:cubicBezTo>
                      <a:pt x="41" y="27"/>
                      <a:pt x="41" y="27"/>
                      <a:pt x="41" y="27"/>
                    </a:cubicBezTo>
                    <a:cubicBezTo>
                      <a:pt x="41" y="27"/>
                      <a:pt x="41" y="27"/>
                      <a:pt x="41" y="27"/>
                    </a:cubicBezTo>
                    <a:close/>
                    <a:moveTo>
                      <a:pt x="30" y="7"/>
                    </a:moveTo>
                    <a:cubicBezTo>
                      <a:pt x="36" y="7"/>
                      <a:pt x="36" y="7"/>
                      <a:pt x="36" y="7"/>
                    </a:cubicBezTo>
                    <a:cubicBezTo>
                      <a:pt x="36" y="13"/>
                      <a:pt x="36" y="13"/>
                      <a:pt x="36" y="13"/>
                    </a:cubicBezTo>
                    <a:cubicBezTo>
                      <a:pt x="30" y="13"/>
                      <a:pt x="30" y="13"/>
                      <a:pt x="30" y="13"/>
                    </a:cubicBezTo>
                    <a:cubicBezTo>
                      <a:pt x="30" y="7"/>
                      <a:pt x="30" y="7"/>
                      <a:pt x="30" y="7"/>
                    </a:cubicBezTo>
                    <a:cubicBezTo>
                      <a:pt x="30" y="7"/>
                      <a:pt x="30" y="7"/>
                      <a:pt x="30" y="7"/>
                    </a:cubicBezTo>
                    <a:close/>
                    <a:moveTo>
                      <a:pt x="30" y="18"/>
                    </a:moveTo>
                    <a:cubicBezTo>
                      <a:pt x="36" y="18"/>
                      <a:pt x="36" y="18"/>
                      <a:pt x="36" y="18"/>
                    </a:cubicBezTo>
                    <a:cubicBezTo>
                      <a:pt x="36" y="23"/>
                      <a:pt x="36" y="23"/>
                      <a:pt x="36" y="23"/>
                    </a:cubicBezTo>
                    <a:cubicBezTo>
                      <a:pt x="30" y="23"/>
                      <a:pt x="30" y="23"/>
                      <a:pt x="30" y="23"/>
                    </a:cubicBezTo>
                    <a:cubicBezTo>
                      <a:pt x="30" y="18"/>
                      <a:pt x="30" y="18"/>
                      <a:pt x="30" y="18"/>
                    </a:cubicBezTo>
                    <a:cubicBezTo>
                      <a:pt x="30" y="18"/>
                      <a:pt x="30" y="18"/>
                      <a:pt x="30" y="18"/>
                    </a:cubicBezTo>
                    <a:close/>
                    <a:moveTo>
                      <a:pt x="30" y="27"/>
                    </a:moveTo>
                    <a:cubicBezTo>
                      <a:pt x="36" y="27"/>
                      <a:pt x="36" y="27"/>
                      <a:pt x="36" y="27"/>
                    </a:cubicBezTo>
                    <a:cubicBezTo>
                      <a:pt x="36" y="33"/>
                      <a:pt x="36" y="33"/>
                      <a:pt x="36" y="33"/>
                    </a:cubicBezTo>
                    <a:cubicBezTo>
                      <a:pt x="30" y="33"/>
                      <a:pt x="30" y="33"/>
                      <a:pt x="30" y="33"/>
                    </a:cubicBezTo>
                    <a:cubicBezTo>
                      <a:pt x="30" y="27"/>
                      <a:pt x="30" y="27"/>
                      <a:pt x="30" y="27"/>
                    </a:cubicBezTo>
                    <a:cubicBezTo>
                      <a:pt x="30" y="27"/>
                      <a:pt x="30" y="27"/>
                      <a:pt x="30" y="27"/>
                    </a:cubicBezTo>
                    <a:close/>
                    <a:moveTo>
                      <a:pt x="19" y="7"/>
                    </a:moveTo>
                    <a:cubicBezTo>
                      <a:pt x="25" y="7"/>
                      <a:pt x="25" y="7"/>
                      <a:pt x="25" y="7"/>
                    </a:cubicBezTo>
                    <a:cubicBezTo>
                      <a:pt x="25" y="13"/>
                      <a:pt x="25" y="13"/>
                      <a:pt x="25" y="13"/>
                    </a:cubicBezTo>
                    <a:cubicBezTo>
                      <a:pt x="19" y="13"/>
                      <a:pt x="19" y="13"/>
                      <a:pt x="19" y="13"/>
                    </a:cubicBezTo>
                    <a:cubicBezTo>
                      <a:pt x="19" y="7"/>
                      <a:pt x="19" y="7"/>
                      <a:pt x="19" y="7"/>
                    </a:cubicBezTo>
                    <a:cubicBezTo>
                      <a:pt x="19" y="7"/>
                      <a:pt x="19" y="7"/>
                      <a:pt x="19" y="7"/>
                    </a:cubicBezTo>
                    <a:close/>
                    <a:moveTo>
                      <a:pt x="19" y="18"/>
                    </a:moveTo>
                    <a:cubicBezTo>
                      <a:pt x="25" y="18"/>
                      <a:pt x="25" y="18"/>
                      <a:pt x="25" y="18"/>
                    </a:cubicBezTo>
                    <a:cubicBezTo>
                      <a:pt x="25" y="23"/>
                      <a:pt x="25" y="23"/>
                      <a:pt x="25" y="23"/>
                    </a:cubicBezTo>
                    <a:cubicBezTo>
                      <a:pt x="19" y="23"/>
                      <a:pt x="19" y="23"/>
                      <a:pt x="19" y="23"/>
                    </a:cubicBezTo>
                    <a:cubicBezTo>
                      <a:pt x="19" y="18"/>
                      <a:pt x="19" y="18"/>
                      <a:pt x="19" y="18"/>
                    </a:cubicBezTo>
                    <a:cubicBezTo>
                      <a:pt x="19" y="18"/>
                      <a:pt x="19" y="18"/>
                      <a:pt x="19" y="18"/>
                    </a:cubicBezTo>
                    <a:close/>
                    <a:moveTo>
                      <a:pt x="19" y="27"/>
                    </a:moveTo>
                    <a:cubicBezTo>
                      <a:pt x="25" y="27"/>
                      <a:pt x="25" y="27"/>
                      <a:pt x="25" y="27"/>
                    </a:cubicBezTo>
                    <a:cubicBezTo>
                      <a:pt x="25" y="33"/>
                      <a:pt x="25" y="33"/>
                      <a:pt x="25" y="33"/>
                    </a:cubicBezTo>
                    <a:cubicBezTo>
                      <a:pt x="19" y="33"/>
                      <a:pt x="19" y="33"/>
                      <a:pt x="19" y="33"/>
                    </a:cubicBezTo>
                    <a:cubicBezTo>
                      <a:pt x="19" y="27"/>
                      <a:pt x="19" y="27"/>
                      <a:pt x="19" y="27"/>
                    </a:cubicBezTo>
                    <a:cubicBezTo>
                      <a:pt x="19" y="27"/>
                      <a:pt x="19" y="27"/>
                      <a:pt x="19" y="27"/>
                    </a:cubicBezTo>
                    <a:close/>
                    <a:moveTo>
                      <a:pt x="9" y="7"/>
                    </a:moveTo>
                    <a:cubicBezTo>
                      <a:pt x="14" y="7"/>
                      <a:pt x="14" y="7"/>
                      <a:pt x="14" y="7"/>
                    </a:cubicBezTo>
                    <a:cubicBezTo>
                      <a:pt x="14" y="13"/>
                      <a:pt x="14" y="13"/>
                      <a:pt x="14" y="13"/>
                    </a:cubicBezTo>
                    <a:cubicBezTo>
                      <a:pt x="9" y="13"/>
                      <a:pt x="9" y="13"/>
                      <a:pt x="9" y="13"/>
                    </a:cubicBezTo>
                    <a:cubicBezTo>
                      <a:pt x="9" y="7"/>
                      <a:pt x="9" y="7"/>
                      <a:pt x="9" y="7"/>
                    </a:cubicBezTo>
                    <a:cubicBezTo>
                      <a:pt x="9" y="7"/>
                      <a:pt x="9" y="7"/>
                      <a:pt x="9" y="7"/>
                    </a:cubicBezTo>
                    <a:close/>
                    <a:moveTo>
                      <a:pt x="9" y="18"/>
                    </a:moveTo>
                    <a:cubicBezTo>
                      <a:pt x="14" y="18"/>
                      <a:pt x="14" y="18"/>
                      <a:pt x="14" y="18"/>
                    </a:cubicBezTo>
                    <a:cubicBezTo>
                      <a:pt x="14" y="23"/>
                      <a:pt x="14" y="23"/>
                      <a:pt x="14" y="23"/>
                    </a:cubicBezTo>
                    <a:cubicBezTo>
                      <a:pt x="9" y="23"/>
                      <a:pt x="9" y="23"/>
                      <a:pt x="9" y="23"/>
                    </a:cubicBezTo>
                    <a:cubicBezTo>
                      <a:pt x="9" y="18"/>
                      <a:pt x="9" y="18"/>
                      <a:pt x="9" y="18"/>
                    </a:cubicBezTo>
                    <a:cubicBezTo>
                      <a:pt x="9" y="18"/>
                      <a:pt x="9" y="18"/>
                      <a:pt x="9" y="18"/>
                    </a:cubicBezTo>
                    <a:close/>
                    <a:moveTo>
                      <a:pt x="9" y="27"/>
                    </a:moveTo>
                    <a:cubicBezTo>
                      <a:pt x="14" y="27"/>
                      <a:pt x="14" y="27"/>
                      <a:pt x="14" y="27"/>
                    </a:cubicBezTo>
                    <a:cubicBezTo>
                      <a:pt x="14" y="33"/>
                      <a:pt x="14" y="33"/>
                      <a:pt x="14" y="33"/>
                    </a:cubicBezTo>
                    <a:cubicBezTo>
                      <a:pt x="9" y="33"/>
                      <a:pt x="9" y="33"/>
                      <a:pt x="9" y="33"/>
                    </a:cubicBezTo>
                    <a:cubicBezTo>
                      <a:pt x="9" y="27"/>
                      <a:pt x="9" y="27"/>
                      <a:pt x="9" y="27"/>
                    </a:cubicBezTo>
                    <a:cubicBezTo>
                      <a:pt x="9" y="27"/>
                      <a:pt x="9" y="27"/>
                      <a:pt x="9" y="27"/>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1" name="Freeform 2157"/>
              <p:cNvSpPr>
                <a:spLocks noEditPoints="1"/>
              </p:cNvSpPr>
              <p:nvPr/>
            </p:nvSpPr>
            <p:spPr bwMode="auto">
              <a:xfrm>
                <a:off x="23547388" y="2852738"/>
                <a:ext cx="476250" cy="477838"/>
              </a:xfrm>
              <a:custGeom>
                <a:avLst/>
                <a:gdLst>
                  <a:gd name="T0" fmla="*/ 20 w 127"/>
                  <a:gd name="T1" fmla="*/ 4 h 127"/>
                  <a:gd name="T2" fmla="*/ 94 w 127"/>
                  <a:gd name="T3" fmla="*/ 123 h 127"/>
                  <a:gd name="T4" fmla="*/ 123 w 127"/>
                  <a:gd name="T5" fmla="*/ 94 h 127"/>
                  <a:gd name="T6" fmla="*/ 31 w 127"/>
                  <a:gd name="T7" fmla="*/ 21 h 127"/>
                  <a:gd name="T8" fmla="*/ 54 w 127"/>
                  <a:gd name="T9" fmla="*/ 72 h 127"/>
                  <a:gd name="T10" fmla="*/ 58 w 127"/>
                  <a:gd name="T11" fmla="*/ 68 h 127"/>
                  <a:gd name="T12" fmla="*/ 61 w 127"/>
                  <a:gd name="T13" fmla="*/ 65 h 127"/>
                  <a:gd name="T14" fmla="*/ 65 w 127"/>
                  <a:gd name="T15" fmla="*/ 61 h 127"/>
                  <a:gd name="T16" fmla="*/ 68 w 127"/>
                  <a:gd name="T17" fmla="*/ 58 h 127"/>
                  <a:gd name="T18" fmla="*/ 72 w 127"/>
                  <a:gd name="T19" fmla="*/ 54 h 127"/>
                  <a:gd name="T20" fmla="*/ 62 w 127"/>
                  <a:gd name="T21" fmla="*/ 80 h 127"/>
                  <a:gd name="T22" fmla="*/ 66 w 127"/>
                  <a:gd name="T23" fmla="*/ 76 h 127"/>
                  <a:gd name="T24" fmla="*/ 69 w 127"/>
                  <a:gd name="T25" fmla="*/ 73 h 127"/>
                  <a:gd name="T26" fmla="*/ 73 w 127"/>
                  <a:gd name="T27" fmla="*/ 69 h 127"/>
                  <a:gd name="T28" fmla="*/ 76 w 127"/>
                  <a:gd name="T29" fmla="*/ 66 h 127"/>
                  <a:gd name="T30" fmla="*/ 80 w 127"/>
                  <a:gd name="T31" fmla="*/ 62 h 127"/>
                  <a:gd name="T32" fmla="*/ 69 w 127"/>
                  <a:gd name="T33" fmla="*/ 88 h 127"/>
                  <a:gd name="T34" fmla="*/ 73 w 127"/>
                  <a:gd name="T35" fmla="*/ 83 h 127"/>
                  <a:gd name="T36" fmla="*/ 77 w 127"/>
                  <a:gd name="T37" fmla="*/ 80 h 127"/>
                  <a:gd name="T38" fmla="*/ 81 w 127"/>
                  <a:gd name="T39" fmla="*/ 76 h 127"/>
                  <a:gd name="T40" fmla="*/ 84 w 127"/>
                  <a:gd name="T41" fmla="*/ 73 h 127"/>
                  <a:gd name="T42" fmla="*/ 88 w 127"/>
                  <a:gd name="T43" fmla="*/ 69 h 127"/>
                  <a:gd name="T44" fmla="*/ 77 w 127"/>
                  <a:gd name="T45" fmla="*/ 95 h 127"/>
                  <a:gd name="T46" fmla="*/ 81 w 127"/>
                  <a:gd name="T47" fmla="*/ 91 h 127"/>
                  <a:gd name="T48" fmla="*/ 84 w 127"/>
                  <a:gd name="T49" fmla="*/ 88 h 127"/>
                  <a:gd name="T50" fmla="*/ 88 w 127"/>
                  <a:gd name="T51" fmla="*/ 84 h 127"/>
                  <a:gd name="T52" fmla="*/ 91 w 127"/>
                  <a:gd name="T53" fmla="*/ 81 h 127"/>
                  <a:gd name="T54" fmla="*/ 95 w 127"/>
                  <a:gd name="T55" fmla="*/ 77 h 127"/>
                  <a:gd name="T56" fmla="*/ 85 w 127"/>
                  <a:gd name="T57" fmla="*/ 103 h 127"/>
                  <a:gd name="T58" fmla="*/ 89 w 127"/>
                  <a:gd name="T59" fmla="*/ 99 h 127"/>
                  <a:gd name="T60" fmla="*/ 92 w 127"/>
                  <a:gd name="T61" fmla="*/ 96 h 127"/>
                  <a:gd name="T62" fmla="*/ 96 w 127"/>
                  <a:gd name="T63" fmla="*/ 91 h 127"/>
                  <a:gd name="T64" fmla="*/ 99 w 127"/>
                  <a:gd name="T65" fmla="*/ 89 h 127"/>
                  <a:gd name="T66" fmla="*/ 103 w 127"/>
                  <a:gd name="T67" fmla="*/ 85 h 127"/>
                  <a:gd name="T68" fmla="*/ 92 w 127"/>
                  <a:gd name="T69" fmla="*/ 111 h 127"/>
                  <a:gd name="T70" fmla="*/ 96 w 127"/>
                  <a:gd name="T71" fmla="*/ 106 h 127"/>
                  <a:gd name="T72" fmla="*/ 100 w 127"/>
                  <a:gd name="T73" fmla="*/ 103 h 127"/>
                  <a:gd name="T74" fmla="*/ 104 w 127"/>
                  <a:gd name="T75" fmla="*/ 99 h 127"/>
                  <a:gd name="T76" fmla="*/ 107 w 127"/>
                  <a:gd name="T77" fmla="*/ 96 h 127"/>
                  <a:gd name="T78" fmla="*/ 111 w 127"/>
                  <a:gd name="T79" fmla="*/ 92 h 127"/>
                  <a:gd name="T80" fmla="*/ 100 w 127"/>
                  <a:gd name="T81" fmla="*/ 118 h 127"/>
                  <a:gd name="T82" fmla="*/ 104 w 127"/>
                  <a:gd name="T83" fmla="*/ 114 h 127"/>
                  <a:gd name="T84" fmla="*/ 107 w 127"/>
                  <a:gd name="T85" fmla="*/ 111 h 127"/>
                  <a:gd name="T86" fmla="*/ 111 w 127"/>
                  <a:gd name="T87" fmla="*/ 107 h 127"/>
                  <a:gd name="T88" fmla="*/ 114 w 127"/>
                  <a:gd name="T89" fmla="*/ 104 h 127"/>
                  <a:gd name="T90" fmla="*/ 118 w 127"/>
                  <a:gd name="T91" fmla="*/ 10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123" y="94"/>
                    </a:moveTo>
                    <a:cubicBezTo>
                      <a:pt x="33" y="4"/>
                      <a:pt x="33" y="4"/>
                      <a:pt x="33" y="4"/>
                    </a:cubicBezTo>
                    <a:cubicBezTo>
                      <a:pt x="29" y="0"/>
                      <a:pt x="23" y="0"/>
                      <a:pt x="20" y="4"/>
                    </a:cubicBezTo>
                    <a:cubicBezTo>
                      <a:pt x="4" y="19"/>
                      <a:pt x="4" y="19"/>
                      <a:pt x="4" y="19"/>
                    </a:cubicBezTo>
                    <a:cubicBezTo>
                      <a:pt x="0" y="23"/>
                      <a:pt x="0" y="29"/>
                      <a:pt x="4" y="33"/>
                    </a:cubicBezTo>
                    <a:cubicBezTo>
                      <a:pt x="94" y="123"/>
                      <a:pt x="94" y="123"/>
                      <a:pt x="94" y="123"/>
                    </a:cubicBezTo>
                    <a:cubicBezTo>
                      <a:pt x="98" y="127"/>
                      <a:pt x="104" y="127"/>
                      <a:pt x="108" y="123"/>
                    </a:cubicBezTo>
                    <a:cubicBezTo>
                      <a:pt x="123" y="108"/>
                      <a:pt x="123" y="108"/>
                      <a:pt x="123" y="108"/>
                    </a:cubicBezTo>
                    <a:cubicBezTo>
                      <a:pt x="127" y="104"/>
                      <a:pt x="127" y="98"/>
                      <a:pt x="123" y="94"/>
                    </a:cubicBezTo>
                    <a:close/>
                    <a:moveTo>
                      <a:pt x="21" y="31"/>
                    </a:moveTo>
                    <a:cubicBezTo>
                      <a:pt x="18" y="28"/>
                      <a:pt x="18" y="24"/>
                      <a:pt x="21" y="21"/>
                    </a:cubicBezTo>
                    <a:cubicBezTo>
                      <a:pt x="24" y="18"/>
                      <a:pt x="28" y="18"/>
                      <a:pt x="31" y="21"/>
                    </a:cubicBezTo>
                    <a:cubicBezTo>
                      <a:pt x="34" y="24"/>
                      <a:pt x="34" y="28"/>
                      <a:pt x="31" y="31"/>
                    </a:cubicBezTo>
                    <a:cubicBezTo>
                      <a:pt x="28" y="34"/>
                      <a:pt x="24" y="34"/>
                      <a:pt x="21" y="31"/>
                    </a:cubicBezTo>
                    <a:close/>
                    <a:moveTo>
                      <a:pt x="54" y="72"/>
                    </a:moveTo>
                    <a:cubicBezTo>
                      <a:pt x="50" y="68"/>
                      <a:pt x="50" y="68"/>
                      <a:pt x="50" y="68"/>
                    </a:cubicBezTo>
                    <a:cubicBezTo>
                      <a:pt x="54" y="64"/>
                      <a:pt x="54" y="64"/>
                      <a:pt x="54" y="64"/>
                    </a:cubicBezTo>
                    <a:cubicBezTo>
                      <a:pt x="58" y="68"/>
                      <a:pt x="58" y="68"/>
                      <a:pt x="58" y="68"/>
                    </a:cubicBezTo>
                    <a:cubicBezTo>
                      <a:pt x="54" y="72"/>
                      <a:pt x="54" y="72"/>
                      <a:pt x="54" y="72"/>
                    </a:cubicBezTo>
                    <a:cubicBezTo>
                      <a:pt x="54" y="72"/>
                      <a:pt x="54" y="72"/>
                      <a:pt x="54" y="72"/>
                    </a:cubicBezTo>
                    <a:close/>
                    <a:moveTo>
                      <a:pt x="61" y="65"/>
                    </a:moveTo>
                    <a:cubicBezTo>
                      <a:pt x="57" y="61"/>
                      <a:pt x="57" y="61"/>
                      <a:pt x="57" y="61"/>
                    </a:cubicBezTo>
                    <a:cubicBezTo>
                      <a:pt x="61" y="57"/>
                      <a:pt x="61" y="57"/>
                      <a:pt x="61" y="57"/>
                    </a:cubicBezTo>
                    <a:cubicBezTo>
                      <a:pt x="65" y="61"/>
                      <a:pt x="65" y="61"/>
                      <a:pt x="65" y="61"/>
                    </a:cubicBezTo>
                    <a:cubicBezTo>
                      <a:pt x="61" y="65"/>
                      <a:pt x="61" y="65"/>
                      <a:pt x="61" y="65"/>
                    </a:cubicBezTo>
                    <a:cubicBezTo>
                      <a:pt x="61" y="65"/>
                      <a:pt x="61" y="65"/>
                      <a:pt x="61" y="65"/>
                    </a:cubicBezTo>
                    <a:close/>
                    <a:moveTo>
                      <a:pt x="68" y="58"/>
                    </a:moveTo>
                    <a:cubicBezTo>
                      <a:pt x="64" y="54"/>
                      <a:pt x="64" y="54"/>
                      <a:pt x="64" y="54"/>
                    </a:cubicBezTo>
                    <a:cubicBezTo>
                      <a:pt x="68" y="50"/>
                      <a:pt x="68" y="50"/>
                      <a:pt x="68" y="50"/>
                    </a:cubicBezTo>
                    <a:cubicBezTo>
                      <a:pt x="72" y="54"/>
                      <a:pt x="72" y="54"/>
                      <a:pt x="72" y="54"/>
                    </a:cubicBezTo>
                    <a:cubicBezTo>
                      <a:pt x="68" y="58"/>
                      <a:pt x="68" y="58"/>
                      <a:pt x="68" y="58"/>
                    </a:cubicBezTo>
                    <a:cubicBezTo>
                      <a:pt x="68" y="58"/>
                      <a:pt x="68" y="58"/>
                      <a:pt x="68" y="58"/>
                    </a:cubicBezTo>
                    <a:close/>
                    <a:moveTo>
                      <a:pt x="62" y="80"/>
                    </a:moveTo>
                    <a:cubicBezTo>
                      <a:pt x="58" y="76"/>
                      <a:pt x="58" y="76"/>
                      <a:pt x="58" y="76"/>
                    </a:cubicBezTo>
                    <a:cubicBezTo>
                      <a:pt x="62" y="72"/>
                      <a:pt x="62" y="72"/>
                      <a:pt x="62" y="72"/>
                    </a:cubicBezTo>
                    <a:cubicBezTo>
                      <a:pt x="66" y="76"/>
                      <a:pt x="66" y="76"/>
                      <a:pt x="66" y="76"/>
                    </a:cubicBezTo>
                    <a:cubicBezTo>
                      <a:pt x="62" y="80"/>
                      <a:pt x="62" y="80"/>
                      <a:pt x="62" y="80"/>
                    </a:cubicBezTo>
                    <a:cubicBezTo>
                      <a:pt x="62" y="80"/>
                      <a:pt x="62" y="80"/>
                      <a:pt x="62" y="80"/>
                    </a:cubicBezTo>
                    <a:close/>
                    <a:moveTo>
                      <a:pt x="69" y="73"/>
                    </a:moveTo>
                    <a:cubicBezTo>
                      <a:pt x="65" y="69"/>
                      <a:pt x="65" y="69"/>
                      <a:pt x="65" y="69"/>
                    </a:cubicBezTo>
                    <a:cubicBezTo>
                      <a:pt x="69" y="64"/>
                      <a:pt x="69" y="64"/>
                      <a:pt x="69" y="64"/>
                    </a:cubicBezTo>
                    <a:cubicBezTo>
                      <a:pt x="73" y="69"/>
                      <a:pt x="73" y="69"/>
                      <a:pt x="73" y="69"/>
                    </a:cubicBezTo>
                    <a:cubicBezTo>
                      <a:pt x="69" y="73"/>
                      <a:pt x="69" y="73"/>
                      <a:pt x="69" y="73"/>
                    </a:cubicBezTo>
                    <a:cubicBezTo>
                      <a:pt x="69" y="73"/>
                      <a:pt x="69" y="73"/>
                      <a:pt x="69" y="73"/>
                    </a:cubicBezTo>
                    <a:close/>
                    <a:moveTo>
                      <a:pt x="76" y="66"/>
                    </a:moveTo>
                    <a:cubicBezTo>
                      <a:pt x="72" y="62"/>
                      <a:pt x="72" y="62"/>
                      <a:pt x="72" y="62"/>
                    </a:cubicBezTo>
                    <a:cubicBezTo>
                      <a:pt x="76" y="58"/>
                      <a:pt x="76" y="58"/>
                      <a:pt x="76" y="58"/>
                    </a:cubicBezTo>
                    <a:cubicBezTo>
                      <a:pt x="80" y="62"/>
                      <a:pt x="80" y="62"/>
                      <a:pt x="80" y="62"/>
                    </a:cubicBezTo>
                    <a:cubicBezTo>
                      <a:pt x="76" y="66"/>
                      <a:pt x="76" y="66"/>
                      <a:pt x="76" y="66"/>
                    </a:cubicBezTo>
                    <a:cubicBezTo>
                      <a:pt x="76" y="66"/>
                      <a:pt x="76" y="66"/>
                      <a:pt x="76" y="66"/>
                    </a:cubicBezTo>
                    <a:close/>
                    <a:moveTo>
                      <a:pt x="69" y="88"/>
                    </a:moveTo>
                    <a:cubicBezTo>
                      <a:pt x="65" y="83"/>
                      <a:pt x="65" y="83"/>
                      <a:pt x="65" y="83"/>
                    </a:cubicBezTo>
                    <a:cubicBezTo>
                      <a:pt x="69" y="79"/>
                      <a:pt x="69" y="79"/>
                      <a:pt x="69" y="79"/>
                    </a:cubicBezTo>
                    <a:cubicBezTo>
                      <a:pt x="73" y="83"/>
                      <a:pt x="73" y="83"/>
                      <a:pt x="73" y="83"/>
                    </a:cubicBezTo>
                    <a:cubicBezTo>
                      <a:pt x="69" y="88"/>
                      <a:pt x="69" y="88"/>
                      <a:pt x="69" y="88"/>
                    </a:cubicBezTo>
                    <a:cubicBezTo>
                      <a:pt x="69" y="88"/>
                      <a:pt x="69" y="88"/>
                      <a:pt x="69" y="88"/>
                    </a:cubicBezTo>
                    <a:close/>
                    <a:moveTo>
                      <a:pt x="77" y="80"/>
                    </a:moveTo>
                    <a:cubicBezTo>
                      <a:pt x="72" y="76"/>
                      <a:pt x="72" y="76"/>
                      <a:pt x="72" y="76"/>
                    </a:cubicBezTo>
                    <a:cubicBezTo>
                      <a:pt x="77" y="72"/>
                      <a:pt x="77" y="72"/>
                      <a:pt x="77" y="72"/>
                    </a:cubicBezTo>
                    <a:cubicBezTo>
                      <a:pt x="81" y="76"/>
                      <a:pt x="81" y="76"/>
                      <a:pt x="81" y="76"/>
                    </a:cubicBezTo>
                    <a:cubicBezTo>
                      <a:pt x="77" y="80"/>
                      <a:pt x="77" y="80"/>
                      <a:pt x="77" y="80"/>
                    </a:cubicBezTo>
                    <a:cubicBezTo>
                      <a:pt x="77" y="80"/>
                      <a:pt x="77" y="80"/>
                      <a:pt x="77" y="80"/>
                    </a:cubicBezTo>
                    <a:close/>
                    <a:moveTo>
                      <a:pt x="84" y="73"/>
                    </a:moveTo>
                    <a:cubicBezTo>
                      <a:pt x="79" y="69"/>
                      <a:pt x="79" y="69"/>
                      <a:pt x="79" y="69"/>
                    </a:cubicBezTo>
                    <a:cubicBezTo>
                      <a:pt x="83" y="65"/>
                      <a:pt x="83" y="65"/>
                      <a:pt x="83" y="65"/>
                    </a:cubicBezTo>
                    <a:cubicBezTo>
                      <a:pt x="88" y="69"/>
                      <a:pt x="88" y="69"/>
                      <a:pt x="88" y="69"/>
                    </a:cubicBezTo>
                    <a:cubicBezTo>
                      <a:pt x="84" y="73"/>
                      <a:pt x="84" y="73"/>
                      <a:pt x="84" y="73"/>
                    </a:cubicBezTo>
                    <a:cubicBezTo>
                      <a:pt x="84" y="73"/>
                      <a:pt x="84" y="73"/>
                      <a:pt x="84" y="73"/>
                    </a:cubicBezTo>
                    <a:close/>
                    <a:moveTo>
                      <a:pt x="77" y="95"/>
                    </a:moveTo>
                    <a:cubicBezTo>
                      <a:pt x="73" y="91"/>
                      <a:pt x="73" y="91"/>
                      <a:pt x="73" y="91"/>
                    </a:cubicBezTo>
                    <a:cubicBezTo>
                      <a:pt x="77" y="87"/>
                      <a:pt x="77" y="87"/>
                      <a:pt x="77" y="87"/>
                    </a:cubicBezTo>
                    <a:cubicBezTo>
                      <a:pt x="81" y="91"/>
                      <a:pt x="81" y="91"/>
                      <a:pt x="81" y="91"/>
                    </a:cubicBezTo>
                    <a:cubicBezTo>
                      <a:pt x="77" y="95"/>
                      <a:pt x="77" y="95"/>
                      <a:pt x="77" y="95"/>
                    </a:cubicBezTo>
                    <a:cubicBezTo>
                      <a:pt x="77" y="95"/>
                      <a:pt x="77" y="95"/>
                      <a:pt x="77" y="95"/>
                    </a:cubicBezTo>
                    <a:close/>
                    <a:moveTo>
                      <a:pt x="84" y="88"/>
                    </a:moveTo>
                    <a:cubicBezTo>
                      <a:pt x="80" y="84"/>
                      <a:pt x="80" y="84"/>
                      <a:pt x="80" y="84"/>
                    </a:cubicBezTo>
                    <a:cubicBezTo>
                      <a:pt x="84" y="80"/>
                      <a:pt x="84" y="80"/>
                      <a:pt x="84" y="80"/>
                    </a:cubicBezTo>
                    <a:cubicBezTo>
                      <a:pt x="88" y="84"/>
                      <a:pt x="88" y="84"/>
                      <a:pt x="88" y="84"/>
                    </a:cubicBezTo>
                    <a:cubicBezTo>
                      <a:pt x="84" y="88"/>
                      <a:pt x="84" y="88"/>
                      <a:pt x="84" y="88"/>
                    </a:cubicBezTo>
                    <a:cubicBezTo>
                      <a:pt x="84" y="88"/>
                      <a:pt x="84" y="88"/>
                      <a:pt x="84" y="88"/>
                    </a:cubicBezTo>
                    <a:close/>
                    <a:moveTo>
                      <a:pt x="91" y="81"/>
                    </a:moveTo>
                    <a:cubicBezTo>
                      <a:pt x="87" y="77"/>
                      <a:pt x="87" y="77"/>
                      <a:pt x="87" y="77"/>
                    </a:cubicBezTo>
                    <a:cubicBezTo>
                      <a:pt x="91" y="73"/>
                      <a:pt x="91" y="73"/>
                      <a:pt x="91" y="73"/>
                    </a:cubicBezTo>
                    <a:cubicBezTo>
                      <a:pt x="95" y="77"/>
                      <a:pt x="95" y="77"/>
                      <a:pt x="95" y="77"/>
                    </a:cubicBezTo>
                    <a:cubicBezTo>
                      <a:pt x="91" y="81"/>
                      <a:pt x="91" y="81"/>
                      <a:pt x="91" y="81"/>
                    </a:cubicBezTo>
                    <a:cubicBezTo>
                      <a:pt x="91" y="81"/>
                      <a:pt x="91" y="81"/>
                      <a:pt x="91" y="81"/>
                    </a:cubicBezTo>
                    <a:close/>
                    <a:moveTo>
                      <a:pt x="85" y="103"/>
                    </a:moveTo>
                    <a:cubicBezTo>
                      <a:pt x="81" y="99"/>
                      <a:pt x="81" y="99"/>
                      <a:pt x="81" y="99"/>
                    </a:cubicBezTo>
                    <a:cubicBezTo>
                      <a:pt x="85" y="95"/>
                      <a:pt x="85" y="95"/>
                      <a:pt x="85" y="95"/>
                    </a:cubicBezTo>
                    <a:cubicBezTo>
                      <a:pt x="89" y="99"/>
                      <a:pt x="89" y="99"/>
                      <a:pt x="89" y="99"/>
                    </a:cubicBezTo>
                    <a:cubicBezTo>
                      <a:pt x="85" y="103"/>
                      <a:pt x="85" y="103"/>
                      <a:pt x="85" y="103"/>
                    </a:cubicBezTo>
                    <a:cubicBezTo>
                      <a:pt x="85" y="103"/>
                      <a:pt x="85" y="103"/>
                      <a:pt x="85" y="103"/>
                    </a:cubicBezTo>
                    <a:close/>
                    <a:moveTo>
                      <a:pt x="92" y="96"/>
                    </a:moveTo>
                    <a:cubicBezTo>
                      <a:pt x="88" y="91"/>
                      <a:pt x="88" y="91"/>
                      <a:pt x="88" y="91"/>
                    </a:cubicBezTo>
                    <a:cubicBezTo>
                      <a:pt x="92" y="87"/>
                      <a:pt x="92" y="87"/>
                      <a:pt x="92" y="87"/>
                    </a:cubicBezTo>
                    <a:cubicBezTo>
                      <a:pt x="96" y="91"/>
                      <a:pt x="96" y="91"/>
                      <a:pt x="96" y="91"/>
                    </a:cubicBezTo>
                    <a:cubicBezTo>
                      <a:pt x="92" y="96"/>
                      <a:pt x="92" y="96"/>
                      <a:pt x="92" y="96"/>
                    </a:cubicBezTo>
                    <a:cubicBezTo>
                      <a:pt x="92" y="96"/>
                      <a:pt x="92" y="96"/>
                      <a:pt x="92" y="96"/>
                    </a:cubicBezTo>
                    <a:close/>
                    <a:moveTo>
                      <a:pt x="99" y="89"/>
                    </a:moveTo>
                    <a:cubicBezTo>
                      <a:pt x="95" y="85"/>
                      <a:pt x="95" y="85"/>
                      <a:pt x="95" y="85"/>
                    </a:cubicBezTo>
                    <a:cubicBezTo>
                      <a:pt x="99" y="80"/>
                      <a:pt x="99" y="80"/>
                      <a:pt x="99" y="80"/>
                    </a:cubicBezTo>
                    <a:cubicBezTo>
                      <a:pt x="103" y="85"/>
                      <a:pt x="103" y="85"/>
                      <a:pt x="103" y="85"/>
                    </a:cubicBezTo>
                    <a:cubicBezTo>
                      <a:pt x="99" y="89"/>
                      <a:pt x="99" y="89"/>
                      <a:pt x="99" y="89"/>
                    </a:cubicBezTo>
                    <a:cubicBezTo>
                      <a:pt x="99" y="89"/>
                      <a:pt x="99" y="89"/>
                      <a:pt x="99" y="89"/>
                    </a:cubicBezTo>
                    <a:close/>
                    <a:moveTo>
                      <a:pt x="92" y="111"/>
                    </a:moveTo>
                    <a:cubicBezTo>
                      <a:pt x="88" y="106"/>
                      <a:pt x="88" y="106"/>
                      <a:pt x="88" y="106"/>
                    </a:cubicBezTo>
                    <a:cubicBezTo>
                      <a:pt x="92" y="102"/>
                      <a:pt x="92" y="102"/>
                      <a:pt x="92" y="102"/>
                    </a:cubicBezTo>
                    <a:cubicBezTo>
                      <a:pt x="96" y="106"/>
                      <a:pt x="96" y="106"/>
                      <a:pt x="96" y="106"/>
                    </a:cubicBezTo>
                    <a:cubicBezTo>
                      <a:pt x="92" y="111"/>
                      <a:pt x="92" y="111"/>
                      <a:pt x="92" y="111"/>
                    </a:cubicBezTo>
                    <a:cubicBezTo>
                      <a:pt x="92" y="111"/>
                      <a:pt x="92" y="111"/>
                      <a:pt x="92" y="111"/>
                    </a:cubicBezTo>
                    <a:close/>
                    <a:moveTo>
                      <a:pt x="100" y="103"/>
                    </a:moveTo>
                    <a:cubicBezTo>
                      <a:pt x="95" y="99"/>
                      <a:pt x="95" y="99"/>
                      <a:pt x="95" y="99"/>
                    </a:cubicBezTo>
                    <a:cubicBezTo>
                      <a:pt x="99" y="95"/>
                      <a:pt x="99" y="95"/>
                      <a:pt x="99" y="95"/>
                    </a:cubicBezTo>
                    <a:cubicBezTo>
                      <a:pt x="104" y="99"/>
                      <a:pt x="104" y="99"/>
                      <a:pt x="104" y="99"/>
                    </a:cubicBezTo>
                    <a:cubicBezTo>
                      <a:pt x="100" y="103"/>
                      <a:pt x="100" y="103"/>
                      <a:pt x="100" y="103"/>
                    </a:cubicBezTo>
                    <a:cubicBezTo>
                      <a:pt x="100" y="103"/>
                      <a:pt x="100" y="103"/>
                      <a:pt x="100" y="103"/>
                    </a:cubicBezTo>
                    <a:close/>
                    <a:moveTo>
                      <a:pt x="107" y="96"/>
                    </a:moveTo>
                    <a:cubicBezTo>
                      <a:pt x="102" y="92"/>
                      <a:pt x="102" y="92"/>
                      <a:pt x="102" y="92"/>
                    </a:cubicBezTo>
                    <a:cubicBezTo>
                      <a:pt x="106" y="88"/>
                      <a:pt x="106" y="88"/>
                      <a:pt x="106" y="88"/>
                    </a:cubicBezTo>
                    <a:cubicBezTo>
                      <a:pt x="111" y="92"/>
                      <a:pt x="111" y="92"/>
                      <a:pt x="111" y="92"/>
                    </a:cubicBezTo>
                    <a:cubicBezTo>
                      <a:pt x="107" y="96"/>
                      <a:pt x="107" y="96"/>
                      <a:pt x="107" y="96"/>
                    </a:cubicBezTo>
                    <a:cubicBezTo>
                      <a:pt x="107" y="96"/>
                      <a:pt x="107" y="96"/>
                      <a:pt x="107" y="96"/>
                    </a:cubicBezTo>
                    <a:close/>
                    <a:moveTo>
                      <a:pt x="100" y="118"/>
                    </a:moveTo>
                    <a:cubicBezTo>
                      <a:pt x="96" y="114"/>
                      <a:pt x="96" y="114"/>
                      <a:pt x="96" y="114"/>
                    </a:cubicBezTo>
                    <a:cubicBezTo>
                      <a:pt x="100" y="110"/>
                      <a:pt x="100" y="110"/>
                      <a:pt x="100" y="110"/>
                    </a:cubicBezTo>
                    <a:cubicBezTo>
                      <a:pt x="104" y="114"/>
                      <a:pt x="104" y="114"/>
                      <a:pt x="104" y="114"/>
                    </a:cubicBezTo>
                    <a:cubicBezTo>
                      <a:pt x="100" y="118"/>
                      <a:pt x="100" y="118"/>
                      <a:pt x="100" y="118"/>
                    </a:cubicBezTo>
                    <a:cubicBezTo>
                      <a:pt x="100" y="118"/>
                      <a:pt x="100" y="118"/>
                      <a:pt x="100" y="118"/>
                    </a:cubicBezTo>
                    <a:close/>
                    <a:moveTo>
                      <a:pt x="107" y="111"/>
                    </a:moveTo>
                    <a:cubicBezTo>
                      <a:pt x="103" y="107"/>
                      <a:pt x="103" y="107"/>
                      <a:pt x="103" y="107"/>
                    </a:cubicBezTo>
                    <a:cubicBezTo>
                      <a:pt x="107" y="103"/>
                      <a:pt x="107" y="103"/>
                      <a:pt x="107" y="103"/>
                    </a:cubicBezTo>
                    <a:cubicBezTo>
                      <a:pt x="111" y="107"/>
                      <a:pt x="111" y="107"/>
                      <a:pt x="111" y="107"/>
                    </a:cubicBezTo>
                    <a:cubicBezTo>
                      <a:pt x="107" y="111"/>
                      <a:pt x="107" y="111"/>
                      <a:pt x="107" y="111"/>
                    </a:cubicBezTo>
                    <a:cubicBezTo>
                      <a:pt x="107" y="111"/>
                      <a:pt x="107" y="111"/>
                      <a:pt x="107" y="111"/>
                    </a:cubicBezTo>
                    <a:close/>
                    <a:moveTo>
                      <a:pt x="114" y="104"/>
                    </a:moveTo>
                    <a:cubicBezTo>
                      <a:pt x="110" y="100"/>
                      <a:pt x="110" y="100"/>
                      <a:pt x="110" y="100"/>
                    </a:cubicBezTo>
                    <a:cubicBezTo>
                      <a:pt x="114" y="96"/>
                      <a:pt x="114" y="96"/>
                      <a:pt x="114" y="96"/>
                    </a:cubicBezTo>
                    <a:cubicBezTo>
                      <a:pt x="118" y="100"/>
                      <a:pt x="118" y="100"/>
                      <a:pt x="118" y="100"/>
                    </a:cubicBezTo>
                    <a:cubicBezTo>
                      <a:pt x="114" y="104"/>
                      <a:pt x="114" y="104"/>
                      <a:pt x="114" y="104"/>
                    </a:cubicBezTo>
                    <a:cubicBezTo>
                      <a:pt x="114" y="104"/>
                      <a:pt x="114" y="104"/>
                      <a:pt x="114" y="10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2" name="Freeform 2158"/>
              <p:cNvSpPr>
                <a:spLocks noEditPoints="1"/>
              </p:cNvSpPr>
              <p:nvPr/>
            </p:nvSpPr>
            <p:spPr bwMode="auto">
              <a:xfrm>
                <a:off x="21669375" y="969963"/>
                <a:ext cx="477838" cy="477838"/>
              </a:xfrm>
              <a:custGeom>
                <a:avLst/>
                <a:gdLst>
                  <a:gd name="T0" fmla="*/ 108 w 127"/>
                  <a:gd name="T1" fmla="*/ 123 h 127"/>
                  <a:gd name="T2" fmla="*/ 33 w 127"/>
                  <a:gd name="T3" fmla="*/ 4 h 127"/>
                  <a:gd name="T4" fmla="*/ 4 w 127"/>
                  <a:gd name="T5" fmla="*/ 33 h 127"/>
                  <a:gd name="T6" fmla="*/ 96 w 127"/>
                  <a:gd name="T7" fmla="*/ 106 h 127"/>
                  <a:gd name="T8" fmla="*/ 73 w 127"/>
                  <a:gd name="T9" fmla="*/ 55 h 127"/>
                  <a:gd name="T10" fmla="*/ 69 w 127"/>
                  <a:gd name="T11" fmla="*/ 59 h 127"/>
                  <a:gd name="T12" fmla="*/ 66 w 127"/>
                  <a:gd name="T13" fmla="*/ 62 h 127"/>
                  <a:gd name="T14" fmla="*/ 62 w 127"/>
                  <a:gd name="T15" fmla="*/ 66 h 127"/>
                  <a:gd name="T16" fmla="*/ 59 w 127"/>
                  <a:gd name="T17" fmla="*/ 69 h 127"/>
                  <a:gd name="T18" fmla="*/ 55 w 127"/>
                  <a:gd name="T19" fmla="*/ 73 h 127"/>
                  <a:gd name="T20" fmla="*/ 65 w 127"/>
                  <a:gd name="T21" fmla="*/ 47 h 127"/>
                  <a:gd name="T22" fmla="*/ 61 w 127"/>
                  <a:gd name="T23" fmla="*/ 51 h 127"/>
                  <a:gd name="T24" fmla="*/ 58 w 127"/>
                  <a:gd name="T25" fmla="*/ 54 h 127"/>
                  <a:gd name="T26" fmla="*/ 54 w 127"/>
                  <a:gd name="T27" fmla="*/ 59 h 127"/>
                  <a:gd name="T28" fmla="*/ 51 w 127"/>
                  <a:gd name="T29" fmla="*/ 61 h 127"/>
                  <a:gd name="T30" fmla="*/ 47 w 127"/>
                  <a:gd name="T31" fmla="*/ 65 h 127"/>
                  <a:gd name="T32" fmla="*/ 58 w 127"/>
                  <a:gd name="T33" fmla="*/ 40 h 127"/>
                  <a:gd name="T34" fmla="*/ 54 w 127"/>
                  <a:gd name="T35" fmla="*/ 44 h 127"/>
                  <a:gd name="T36" fmla="*/ 51 w 127"/>
                  <a:gd name="T37" fmla="*/ 47 h 127"/>
                  <a:gd name="T38" fmla="*/ 46 w 127"/>
                  <a:gd name="T39" fmla="*/ 51 h 127"/>
                  <a:gd name="T40" fmla="*/ 44 w 127"/>
                  <a:gd name="T41" fmla="*/ 54 h 127"/>
                  <a:gd name="T42" fmla="*/ 40 w 127"/>
                  <a:gd name="T43" fmla="*/ 58 h 127"/>
                  <a:gd name="T44" fmla="*/ 50 w 127"/>
                  <a:gd name="T45" fmla="*/ 32 h 127"/>
                  <a:gd name="T46" fmla="*/ 46 w 127"/>
                  <a:gd name="T47" fmla="*/ 36 h 127"/>
                  <a:gd name="T48" fmla="*/ 43 w 127"/>
                  <a:gd name="T49" fmla="*/ 39 h 127"/>
                  <a:gd name="T50" fmla="*/ 39 w 127"/>
                  <a:gd name="T51" fmla="*/ 43 h 127"/>
                  <a:gd name="T52" fmla="*/ 36 w 127"/>
                  <a:gd name="T53" fmla="*/ 46 h 127"/>
                  <a:gd name="T54" fmla="*/ 32 w 127"/>
                  <a:gd name="T55" fmla="*/ 50 h 127"/>
                  <a:gd name="T56" fmla="*/ 43 w 127"/>
                  <a:gd name="T57" fmla="*/ 24 h 127"/>
                  <a:gd name="T58" fmla="*/ 38 w 127"/>
                  <a:gd name="T59" fmla="*/ 28 h 127"/>
                  <a:gd name="T60" fmla="*/ 35 w 127"/>
                  <a:gd name="T61" fmla="*/ 32 h 127"/>
                  <a:gd name="T62" fmla="*/ 31 w 127"/>
                  <a:gd name="T63" fmla="*/ 36 h 127"/>
                  <a:gd name="T64" fmla="*/ 28 w 127"/>
                  <a:gd name="T65" fmla="*/ 39 h 127"/>
                  <a:gd name="T66" fmla="*/ 24 w 127"/>
                  <a:gd name="T67" fmla="*/ 43 h 127"/>
                  <a:gd name="T68" fmla="*/ 35 w 127"/>
                  <a:gd name="T69" fmla="*/ 17 h 127"/>
                  <a:gd name="T70" fmla="*/ 31 w 127"/>
                  <a:gd name="T71" fmla="*/ 21 h 127"/>
                  <a:gd name="T72" fmla="*/ 28 w 127"/>
                  <a:gd name="T73" fmla="*/ 24 h 127"/>
                  <a:gd name="T74" fmla="*/ 24 w 127"/>
                  <a:gd name="T75" fmla="*/ 28 h 127"/>
                  <a:gd name="T76" fmla="*/ 21 w 127"/>
                  <a:gd name="T77" fmla="*/ 31 h 127"/>
                  <a:gd name="T78" fmla="*/ 17 w 127"/>
                  <a:gd name="T79" fmla="*/ 35 h 127"/>
                  <a:gd name="T80" fmla="*/ 27 w 127"/>
                  <a:gd name="T81" fmla="*/ 9 h 127"/>
                  <a:gd name="T82" fmla="*/ 23 w 127"/>
                  <a:gd name="T83" fmla="*/ 13 h 127"/>
                  <a:gd name="T84" fmla="*/ 20 w 127"/>
                  <a:gd name="T85" fmla="*/ 16 h 127"/>
                  <a:gd name="T86" fmla="*/ 16 w 127"/>
                  <a:gd name="T87" fmla="*/ 20 h 127"/>
                  <a:gd name="T88" fmla="*/ 13 w 127"/>
                  <a:gd name="T89" fmla="*/ 23 h 127"/>
                  <a:gd name="T90" fmla="*/ 9 w 127"/>
                  <a:gd name="T9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4" y="33"/>
                    </a:moveTo>
                    <a:cubicBezTo>
                      <a:pt x="94" y="123"/>
                      <a:pt x="94" y="123"/>
                      <a:pt x="94" y="123"/>
                    </a:cubicBezTo>
                    <a:cubicBezTo>
                      <a:pt x="98" y="127"/>
                      <a:pt x="104" y="127"/>
                      <a:pt x="108" y="123"/>
                    </a:cubicBezTo>
                    <a:cubicBezTo>
                      <a:pt x="123" y="108"/>
                      <a:pt x="123" y="108"/>
                      <a:pt x="123" y="108"/>
                    </a:cubicBezTo>
                    <a:cubicBezTo>
                      <a:pt x="127" y="104"/>
                      <a:pt x="127" y="98"/>
                      <a:pt x="123" y="94"/>
                    </a:cubicBezTo>
                    <a:cubicBezTo>
                      <a:pt x="33" y="4"/>
                      <a:pt x="33" y="4"/>
                      <a:pt x="33" y="4"/>
                    </a:cubicBezTo>
                    <a:cubicBezTo>
                      <a:pt x="29" y="0"/>
                      <a:pt x="23" y="0"/>
                      <a:pt x="20" y="4"/>
                    </a:cubicBezTo>
                    <a:cubicBezTo>
                      <a:pt x="4" y="20"/>
                      <a:pt x="4" y="20"/>
                      <a:pt x="4" y="20"/>
                    </a:cubicBezTo>
                    <a:cubicBezTo>
                      <a:pt x="0" y="23"/>
                      <a:pt x="0" y="29"/>
                      <a:pt x="4" y="33"/>
                    </a:cubicBezTo>
                    <a:close/>
                    <a:moveTo>
                      <a:pt x="106" y="96"/>
                    </a:moveTo>
                    <a:cubicBezTo>
                      <a:pt x="109" y="99"/>
                      <a:pt x="109" y="104"/>
                      <a:pt x="106" y="106"/>
                    </a:cubicBezTo>
                    <a:cubicBezTo>
                      <a:pt x="103" y="109"/>
                      <a:pt x="99" y="109"/>
                      <a:pt x="96" y="106"/>
                    </a:cubicBezTo>
                    <a:cubicBezTo>
                      <a:pt x="93" y="104"/>
                      <a:pt x="93" y="99"/>
                      <a:pt x="96" y="96"/>
                    </a:cubicBezTo>
                    <a:cubicBezTo>
                      <a:pt x="99" y="93"/>
                      <a:pt x="104" y="93"/>
                      <a:pt x="106" y="96"/>
                    </a:cubicBezTo>
                    <a:close/>
                    <a:moveTo>
                      <a:pt x="73" y="55"/>
                    </a:moveTo>
                    <a:cubicBezTo>
                      <a:pt x="77" y="59"/>
                      <a:pt x="77" y="59"/>
                      <a:pt x="77" y="59"/>
                    </a:cubicBezTo>
                    <a:cubicBezTo>
                      <a:pt x="73" y="63"/>
                      <a:pt x="73" y="63"/>
                      <a:pt x="73" y="63"/>
                    </a:cubicBezTo>
                    <a:cubicBezTo>
                      <a:pt x="69" y="59"/>
                      <a:pt x="69" y="59"/>
                      <a:pt x="69" y="59"/>
                    </a:cubicBezTo>
                    <a:cubicBezTo>
                      <a:pt x="73" y="55"/>
                      <a:pt x="73" y="55"/>
                      <a:pt x="73" y="55"/>
                    </a:cubicBezTo>
                    <a:cubicBezTo>
                      <a:pt x="73" y="55"/>
                      <a:pt x="73" y="55"/>
                      <a:pt x="73" y="55"/>
                    </a:cubicBezTo>
                    <a:close/>
                    <a:moveTo>
                      <a:pt x="66" y="62"/>
                    </a:moveTo>
                    <a:cubicBezTo>
                      <a:pt x="70" y="66"/>
                      <a:pt x="70" y="66"/>
                      <a:pt x="70" y="66"/>
                    </a:cubicBezTo>
                    <a:cubicBezTo>
                      <a:pt x="66" y="70"/>
                      <a:pt x="66" y="70"/>
                      <a:pt x="66" y="70"/>
                    </a:cubicBezTo>
                    <a:cubicBezTo>
                      <a:pt x="62" y="66"/>
                      <a:pt x="62" y="66"/>
                      <a:pt x="62" y="66"/>
                    </a:cubicBezTo>
                    <a:cubicBezTo>
                      <a:pt x="66" y="62"/>
                      <a:pt x="66" y="62"/>
                      <a:pt x="66" y="62"/>
                    </a:cubicBezTo>
                    <a:cubicBezTo>
                      <a:pt x="66" y="62"/>
                      <a:pt x="66" y="62"/>
                      <a:pt x="66" y="62"/>
                    </a:cubicBezTo>
                    <a:close/>
                    <a:moveTo>
                      <a:pt x="59" y="69"/>
                    </a:moveTo>
                    <a:cubicBezTo>
                      <a:pt x="63" y="73"/>
                      <a:pt x="63" y="73"/>
                      <a:pt x="63" y="73"/>
                    </a:cubicBezTo>
                    <a:cubicBezTo>
                      <a:pt x="59" y="77"/>
                      <a:pt x="59" y="77"/>
                      <a:pt x="59" y="77"/>
                    </a:cubicBezTo>
                    <a:cubicBezTo>
                      <a:pt x="55" y="73"/>
                      <a:pt x="55" y="73"/>
                      <a:pt x="55" y="73"/>
                    </a:cubicBezTo>
                    <a:cubicBezTo>
                      <a:pt x="59" y="69"/>
                      <a:pt x="59" y="69"/>
                      <a:pt x="59" y="69"/>
                    </a:cubicBezTo>
                    <a:cubicBezTo>
                      <a:pt x="59" y="69"/>
                      <a:pt x="59" y="69"/>
                      <a:pt x="59" y="69"/>
                    </a:cubicBezTo>
                    <a:close/>
                    <a:moveTo>
                      <a:pt x="65" y="47"/>
                    </a:moveTo>
                    <a:cubicBezTo>
                      <a:pt x="70" y="51"/>
                      <a:pt x="70" y="51"/>
                      <a:pt x="70" y="51"/>
                    </a:cubicBezTo>
                    <a:cubicBezTo>
                      <a:pt x="65" y="55"/>
                      <a:pt x="65" y="55"/>
                      <a:pt x="65" y="55"/>
                    </a:cubicBezTo>
                    <a:cubicBezTo>
                      <a:pt x="61" y="51"/>
                      <a:pt x="61" y="51"/>
                      <a:pt x="61" y="51"/>
                    </a:cubicBezTo>
                    <a:cubicBezTo>
                      <a:pt x="65" y="47"/>
                      <a:pt x="65" y="47"/>
                      <a:pt x="65" y="47"/>
                    </a:cubicBezTo>
                    <a:cubicBezTo>
                      <a:pt x="65" y="47"/>
                      <a:pt x="65" y="47"/>
                      <a:pt x="65" y="47"/>
                    </a:cubicBezTo>
                    <a:close/>
                    <a:moveTo>
                      <a:pt x="58" y="54"/>
                    </a:moveTo>
                    <a:cubicBezTo>
                      <a:pt x="62" y="59"/>
                      <a:pt x="62" y="59"/>
                      <a:pt x="62" y="59"/>
                    </a:cubicBezTo>
                    <a:cubicBezTo>
                      <a:pt x="58" y="63"/>
                      <a:pt x="58" y="63"/>
                      <a:pt x="58" y="63"/>
                    </a:cubicBezTo>
                    <a:cubicBezTo>
                      <a:pt x="54" y="59"/>
                      <a:pt x="54" y="59"/>
                      <a:pt x="54" y="59"/>
                    </a:cubicBezTo>
                    <a:cubicBezTo>
                      <a:pt x="58" y="54"/>
                      <a:pt x="58" y="54"/>
                      <a:pt x="58" y="54"/>
                    </a:cubicBezTo>
                    <a:cubicBezTo>
                      <a:pt x="58" y="54"/>
                      <a:pt x="58" y="54"/>
                      <a:pt x="58" y="54"/>
                    </a:cubicBezTo>
                    <a:close/>
                    <a:moveTo>
                      <a:pt x="51" y="61"/>
                    </a:moveTo>
                    <a:cubicBezTo>
                      <a:pt x="55" y="66"/>
                      <a:pt x="55" y="66"/>
                      <a:pt x="55" y="66"/>
                    </a:cubicBezTo>
                    <a:cubicBezTo>
                      <a:pt x="51" y="70"/>
                      <a:pt x="51" y="70"/>
                      <a:pt x="51" y="70"/>
                    </a:cubicBezTo>
                    <a:cubicBezTo>
                      <a:pt x="47" y="65"/>
                      <a:pt x="47" y="65"/>
                      <a:pt x="47" y="65"/>
                    </a:cubicBezTo>
                    <a:cubicBezTo>
                      <a:pt x="51" y="61"/>
                      <a:pt x="51" y="61"/>
                      <a:pt x="51" y="61"/>
                    </a:cubicBezTo>
                    <a:cubicBezTo>
                      <a:pt x="51" y="61"/>
                      <a:pt x="51" y="61"/>
                      <a:pt x="51" y="61"/>
                    </a:cubicBezTo>
                    <a:close/>
                    <a:moveTo>
                      <a:pt x="58" y="40"/>
                    </a:moveTo>
                    <a:cubicBezTo>
                      <a:pt x="62" y="44"/>
                      <a:pt x="62" y="44"/>
                      <a:pt x="62" y="44"/>
                    </a:cubicBezTo>
                    <a:cubicBezTo>
                      <a:pt x="58" y="48"/>
                      <a:pt x="58" y="48"/>
                      <a:pt x="58" y="48"/>
                    </a:cubicBezTo>
                    <a:cubicBezTo>
                      <a:pt x="54" y="44"/>
                      <a:pt x="54" y="44"/>
                      <a:pt x="54" y="44"/>
                    </a:cubicBezTo>
                    <a:cubicBezTo>
                      <a:pt x="58" y="40"/>
                      <a:pt x="58" y="40"/>
                      <a:pt x="58" y="40"/>
                    </a:cubicBezTo>
                    <a:cubicBezTo>
                      <a:pt x="58" y="40"/>
                      <a:pt x="58" y="40"/>
                      <a:pt x="58" y="40"/>
                    </a:cubicBezTo>
                    <a:close/>
                    <a:moveTo>
                      <a:pt x="51" y="47"/>
                    </a:moveTo>
                    <a:cubicBezTo>
                      <a:pt x="55" y="51"/>
                      <a:pt x="55" y="51"/>
                      <a:pt x="55" y="51"/>
                    </a:cubicBezTo>
                    <a:cubicBezTo>
                      <a:pt x="51" y="55"/>
                      <a:pt x="51" y="55"/>
                      <a:pt x="51" y="55"/>
                    </a:cubicBezTo>
                    <a:cubicBezTo>
                      <a:pt x="46" y="51"/>
                      <a:pt x="46" y="51"/>
                      <a:pt x="46" y="51"/>
                    </a:cubicBezTo>
                    <a:cubicBezTo>
                      <a:pt x="51" y="47"/>
                      <a:pt x="51" y="47"/>
                      <a:pt x="51" y="47"/>
                    </a:cubicBezTo>
                    <a:cubicBezTo>
                      <a:pt x="51" y="47"/>
                      <a:pt x="51" y="47"/>
                      <a:pt x="51" y="47"/>
                    </a:cubicBezTo>
                    <a:close/>
                    <a:moveTo>
                      <a:pt x="44" y="54"/>
                    </a:moveTo>
                    <a:cubicBezTo>
                      <a:pt x="48" y="58"/>
                      <a:pt x="48" y="58"/>
                      <a:pt x="48" y="58"/>
                    </a:cubicBezTo>
                    <a:cubicBezTo>
                      <a:pt x="44" y="62"/>
                      <a:pt x="44" y="62"/>
                      <a:pt x="44" y="62"/>
                    </a:cubicBezTo>
                    <a:cubicBezTo>
                      <a:pt x="40" y="58"/>
                      <a:pt x="40" y="58"/>
                      <a:pt x="40" y="58"/>
                    </a:cubicBezTo>
                    <a:cubicBezTo>
                      <a:pt x="44" y="54"/>
                      <a:pt x="44" y="54"/>
                      <a:pt x="44" y="54"/>
                    </a:cubicBezTo>
                    <a:cubicBezTo>
                      <a:pt x="44" y="54"/>
                      <a:pt x="44" y="54"/>
                      <a:pt x="44" y="54"/>
                    </a:cubicBezTo>
                    <a:close/>
                    <a:moveTo>
                      <a:pt x="50" y="32"/>
                    </a:moveTo>
                    <a:cubicBezTo>
                      <a:pt x="54" y="36"/>
                      <a:pt x="54" y="36"/>
                      <a:pt x="54" y="36"/>
                    </a:cubicBezTo>
                    <a:cubicBezTo>
                      <a:pt x="50" y="40"/>
                      <a:pt x="50" y="40"/>
                      <a:pt x="50" y="40"/>
                    </a:cubicBezTo>
                    <a:cubicBezTo>
                      <a:pt x="46" y="36"/>
                      <a:pt x="46" y="36"/>
                      <a:pt x="46" y="36"/>
                    </a:cubicBezTo>
                    <a:cubicBezTo>
                      <a:pt x="50" y="32"/>
                      <a:pt x="50" y="32"/>
                      <a:pt x="50" y="32"/>
                    </a:cubicBezTo>
                    <a:cubicBezTo>
                      <a:pt x="50" y="32"/>
                      <a:pt x="50" y="32"/>
                      <a:pt x="50" y="32"/>
                    </a:cubicBezTo>
                    <a:close/>
                    <a:moveTo>
                      <a:pt x="43" y="39"/>
                    </a:moveTo>
                    <a:cubicBezTo>
                      <a:pt x="47" y="43"/>
                      <a:pt x="47" y="43"/>
                      <a:pt x="47" y="43"/>
                    </a:cubicBezTo>
                    <a:cubicBezTo>
                      <a:pt x="43" y="47"/>
                      <a:pt x="43" y="47"/>
                      <a:pt x="43" y="47"/>
                    </a:cubicBezTo>
                    <a:cubicBezTo>
                      <a:pt x="39" y="43"/>
                      <a:pt x="39" y="43"/>
                      <a:pt x="39" y="43"/>
                    </a:cubicBezTo>
                    <a:cubicBezTo>
                      <a:pt x="43" y="39"/>
                      <a:pt x="43" y="39"/>
                      <a:pt x="43" y="39"/>
                    </a:cubicBezTo>
                    <a:cubicBezTo>
                      <a:pt x="43" y="39"/>
                      <a:pt x="43" y="39"/>
                      <a:pt x="43" y="39"/>
                    </a:cubicBezTo>
                    <a:close/>
                    <a:moveTo>
                      <a:pt x="36" y="46"/>
                    </a:moveTo>
                    <a:cubicBezTo>
                      <a:pt x="40" y="50"/>
                      <a:pt x="40" y="50"/>
                      <a:pt x="40" y="50"/>
                    </a:cubicBezTo>
                    <a:cubicBezTo>
                      <a:pt x="36" y="54"/>
                      <a:pt x="36" y="54"/>
                      <a:pt x="36" y="54"/>
                    </a:cubicBezTo>
                    <a:cubicBezTo>
                      <a:pt x="32" y="50"/>
                      <a:pt x="32" y="50"/>
                      <a:pt x="32" y="50"/>
                    </a:cubicBezTo>
                    <a:cubicBezTo>
                      <a:pt x="36" y="46"/>
                      <a:pt x="36" y="46"/>
                      <a:pt x="36" y="46"/>
                    </a:cubicBezTo>
                    <a:cubicBezTo>
                      <a:pt x="36" y="46"/>
                      <a:pt x="36" y="46"/>
                      <a:pt x="36" y="46"/>
                    </a:cubicBezTo>
                    <a:close/>
                    <a:moveTo>
                      <a:pt x="43" y="24"/>
                    </a:moveTo>
                    <a:cubicBezTo>
                      <a:pt x="47" y="28"/>
                      <a:pt x="47" y="28"/>
                      <a:pt x="47" y="28"/>
                    </a:cubicBezTo>
                    <a:cubicBezTo>
                      <a:pt x="43" y="33"/>
                      <a:pt x="43" y="33"/>
                      <a:pt x="43" y="33"/>
                    </a:cubicBezTo>
                    <a:cubicBezTo>
                      <a:pt x="38" y="28"/>
                      <a:pt x="38" y="28"/>
                      <a:pt x="38" y="28"/>
                    </a:cubicBezTo>
                    <a:cubicBezTo>
                      <a:pt x="43" y="24"/>
                      <a:pt x="43" y="24"/>
                      <a:pt x="43" y="24"/>
                    </a:cubicBezTo>
                    <a:cubicBezTo>
                      <a:pt x="43" y="24"/>
                      <a:pt x="43" y="24"/>
                      <a:pt x="43" y="24"/>
                    </a:cubicBezTo>
                    <a:close/>
                    <a:moveTo>
                      <a:pt x="35" y="32"/>
                    </a:moveTo>
                    <a:cubicBezTo>
                      <a:pt x="39" y="36"/>
                      <a:pt x="39" y="36"/>
                      <a:pt x="39" y="36"/>
                    </a:cubicBezTo>
                    <a:cubicBezTo>
                      <a:pt x="35" y="40"/>
                      <a:pt x="35" y="40"/>
                      <a:pt x="35" y="40"/>
                    </a:cubicBezTo>
                    <a:cubicBezTo>
                      <a:pt x="31" y="36"/>
                      <a:pt x="31" y="36"/>
                      <a:pt x="31" y="36"/>
                    </a:cubicBezTo>
                    <a:cubicBezTo>
                      <a:pt x="35" y="32"/>
                      <a:pt x="35" y="32"/>
                      <a:pt x="35" y="32"/>
                    </a:cubicBezTo>
                    <a:cubicBezTo>
                      <a:pt x="35" y="32"/>
                      <a:pt x="35" y="32"/>
                      <a:pt x="35" y="32"/>
                    </a:cubicBezTo>
                    <a:close/>
                    <a:moveTo>
                      <a:pt x="28" y="39"/>
                    </a:moveTo>
                    <a:cubicBezTo>
                      <a:pt x="32" y="43"/>
                      <a:pt x="32" y="43"/>
                      <a:pt x="32" y="43"/>
                    </a:cubicBezTo>
                    <a:cubicBezTo>
                      <a:pt x="28" y="47"/>
                      <a:pt x="28" y="47"/>
                      <a:pt x="28" y="47"/>
                    </a:cubicBezTo>
                    <a:cubicBezTo>
                      <a:pt x="24" y="43"/>
                      <a:pt x="24" y="43"/>
                      <a:pt x="24" y="43"/>
                    </a:cubicBezTo>
                    <a:cubicBezTo>
                      <a:pt x="28" y="39"/>
                      <a:pt x="28" y="39"/>
                      <a:pt x="28" y="39"/>
                    </a:cubicBezTo>
                    <a:cubicBezTo>
                      <a:pt x="28" y="39"/>
                      <a:pt x="28" y="39"/>
                      <a:pt x="28" y="39"/>
                    </a:cubicBezTo>
                    <a:close/>
                    <a:moveTo>
                      <a:pt x="35" y="17"/>
                    </a:moveTo>
                    <a:cubicBezTo>
                      <a:pt x="39" y="21"/>
                      <a:pt x="39" y="21"/>
                      <a:pt x="39" y="21"/>
                    </a:cubicBezTo>
                    <a:cubicBezTo>
                      <a:pt x="35" y="25"/>
                      <a:pt x="35" y="25"/>
                      <a:pt x="35" y="25"/>
                    </a:cubicBezTo>
                    <a:cubicBezTo>
                      <a:pt x="31" y="21"/>
                      <a:pt x="31" y="21"/>
                      <a:pt x="31" y="21"/>
                    </a:cubicBezTo>
                    <a:cubicBezTo>
                      <a:pt x="35" y="17"/>
                      <a:pt x="35" y="17"/>
                      <a:pt x="35" y="17"/>
                    </a:cubicBezTo>
                    <a:cubicBezTo>
                      <a:pt x="35" y="17"/>
                      <a:pt x="35" y="17"/>
                      <a:pt x="35" y="17"/>
                    </a:cubicBezTo>
                    <a:close/>
                    <a:moveTo>
                      <a:pt x="28" y="24"/>
                    </a:moveTo>
                    <a:cubicBezTo>
                      <a:pt x="32" y="28"/>
                      <a:pt x="32" y="28"/>
                      <a:pt x="32" y="28"/>
                    </a:cubicBezTo>
                    <a:cubicBezTo>
                      <a:pt x="28" y="32"/>
                      <a:pt x="28" y="32"/>
                      <a:pt x="28" y="32"/>
                    </a:cubicBezTo>
                    <a:cubicBezTo>
                      <a:pt x="24" y="28"/>
                      <a:pt x="24" y="28"/>
                      <a:pt x="24" y="28"/>
                    </a:cubicBezTo>
                    <a:cubicBezTo>
                      <a:pt x="28" y="24"/>
                      <a:pt x="28" y="24"/>
                      <a:pt x="28" y="24"/>
                    </a:cubicBezTo>
                    <a:cubicBezTo>
                      <a:pt x="28" y="24"/>
                      <a:pt x="28" y="24"/>
                      <a:pt x="28" y="24"/>
                    </a:cubicBezTo>
                    <a:close/>
                    <a:moveTo>
                      <a:pt x="21" y="31"/>
                    </a:moveTo>
                    <a:cubicBezTo>
                      <a:pt x="25" y="35"/>
                      <a:pt x="25" y="35"/>
                      <a:pt x="25" y="35"/>
                    </a:cubicBezTo>
                    <a:cubicBezTo>
                      <a:pt x="21" y="39"/>
                      <a:pt x="21" y="39"/>
                      <a:pt x="21" y="39"/>
                    </a:cubicBezTo>
                    <a:cubicBezTo>
                      <a:pt x="17" y="35"/>
                      <a:pt x="17" y="35"/>
                      <a:pt x="17" y="35"/>
                    </a:cubicBezTo>
                    <a:cubicBezTo>
                      <a:pt x="21" y="31"/>
                      <a:pt x="21" y="31"/>
                      <a:pt x="21" y="31"/>
                    </a:cubicBezTo>
                    <a:cubicBezTo>
                      <a:pt x="21" y="31"/>
                      <a:pt x="21" y="31"/>
                      <a:pt x="21" y="31"/>
                    </a:cubicBezTo>
                    <a:close/>
                    <a:moveTo>
                      <a:pt x="27" y="9"/>
                    </a:moveTo>
                    <a:cubicBezTo>
                      <a:pt x="31" y="13"/>
                      <a:pt x="31" y="13"/>
                      <a:pt x="31" y="13"/>
                    </a:cubicBezTo>
                    <a:cubicBezTo>
                      <a:pt x="27" y="17"/>
                      <a:pt x="27" y="17"/>
                      <a:pt x="27" y="17"/>
                    </a:cubicBezTo>
                    <a:cubicBezTo>
                      <a:pt x="23" y="13"/>
                      <a:pt x="23" y="13"/>
                      <a:pt x="23" y="13"/>
                    </a:cubicBezTo>
                    <a:cubicBezTo>
                      <a:pt x="27" y="9"/>
                      <a:pt x="27" y="9"/>
                      <a:pt x="27" y="9"/>
                    </a:cubicBezTo>
                    <a:cubicBezTo>
                      <a:pt x="27" y="9"/>
                      <a:pt x="27" y="9"/>
                      <a:pt x="27" y="9"/>
                    </a:cubicBezTo>
                    <a:close/>
                    <a:moveTo>
                      <a:pt x="20" y="16"/>
                    </a:moveTo>
                    <a:cubicBezTo>
                      <a:pt x="24" y="20"/>
                      <a:pt x="24" y="20"/>
                      <a:pt x="24" y="20"/>
                    </a:cubicBezTo>
                    <a:cubicBezTo>
                      <a:pt x="20" y="25"/>
                      <a:pt x="20" y="25"/>
                      <a:pt x="20" y="25"/>
                    </a:cubicBezTo>
                    <a:cubicBezTo>
                      <a:pt x="16" y="20"/>
                      <a:pt x="16" y="20"/>
                      <a:pt x="16" y="20"/>
                    </a:cubicBezTo>
                    <a:cubicBezTo>
                      <a:pt x="20" y="16"/>
                      <a:pt x="20" y="16"/>
                      <a:pt x="20" y="16"/>
                    </a:cubicBezTo>
                    <a:cubicBezTo>
                      <a:pt x="20" y="16"/>
                      <a:pt x="20" y="16"/>
                      <a:pt x="20" y="16"/>
                    </a:cubicBezTo>
                    <a:close/>
                    <a:moveTo>
                      <a:pt x="13" y="23"/>
                    </a:moveTo>
                    <a:cubicBezTo>
                      <a:pt x="17" y="27"/>
                      <a:pt x="17" y="27"/>
                      <a:pt x="17" y="27"/>
                    </a:cubicBezTo>
                    <a:cubicBezTo>
                      <a:pt x="13" y="31"/>
                      <a:pt x="13" y="31"/>
                      <a:pt x="13" y="31"/>
                    </a:cubicBezTo>
                    <a:cubicBezTo>
                      <a:pt x="9" y="27"/>
                      <a:pt x="9" y="27"/>
                      <a:pt x="9" y="27"/>
                    </a:cubicBezTo>
                    <a:cubicBezTo>
                      <a:pt x="13" y="23"/>
                      <a:pt x="13" y="23"/>
                      <a:pt x="13" y="23"/>
                    </a:cubicBezTo>
                    <a:cubicBezTo>
                      <a:pt x="13" y="23"/>
                      <a:pt x="13" y="23"/>
                      <a:pt x="13" y="2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3" name="Freeform 2159"/>
              <p:cNvSpPr>
                <a:spLocks noEditPoints="1"/>
              </p:cNvSpPr>
              <p:nvPr/>
            </p:nvSpPr>
            <p:spPr bwMode="auto">
              <a:xfrm>
                <a:off x="23464838" y="944563"/>
                <a:ext cx="476250" cy="473075"/>
              </a:xfrm>
              <a:custGeom>
                <a:avLst/>
                <a:gdLst>
                  <a:gd name="T0" fmla="*/ 4 w 127"/>
                  <a:gd name="T1" fmla="*/ 107 h 126"/>
                  <a:gd name="T2" fmla="*/ 123 w 127"/>
                  <a:gd name="T3" fmla="*/ 32 h 126"/>
                  <a:gd name="T4" fmla="*/ 94 w 127"/>
                  <a:gd name="T5" fmla="*/ 3 h 126"/>
                  <a:gd name="T6" fmla="*/ 21 w 127"/>
                  <a:gd name="T7" fmla="*/ 95 h 126"/>
                  <a:gd name="T8" fmla="*/ 72 w 127"/>
                  <a:gd name="T9" fmla="*/ 72 h 126"/>
                  <a:gd name="T10" fmla="*/ 68 w 127"/>
                  <a:gd name="T11" fmla="*/ 68 h 126"/>
                  <a:gd name="T12" fmla="*/ 65 w 127"/>
                  <a:gd name="T13" fmla="*/ 65 h 126"/>
                  <a:gd name="T14" fmla="*/ 61 w 127"/>
                  <a:gd name="T15" fmla="*/ 61 h 126"/>
                  <a:gd name="T16" fmla="*/ 58 w 127"/>
                  <a:gd name="T17" fmla="*/ 58 h 126"/>
                  <a:gd name="T18" fmla="*/ 54 w 127"/>
                  <a:gd name="T19" fmla="*/ 54 h 126"/>
                  <a:gd name="T20" fmla="*/ 80 w 127"/>
                  <a:gd name="T21" fmla="*/ 65 h 126"/>
                  <a:gd name="T22" fmla="*/ 76 w 127"/>
                  <a:gd name="T23" fmla="*/ 61 h 126"/>
                  <a:gd name="T24" fmla="*/ 73 w 127"/>
                  <a:gd name="T25" fmla="*/ 58 h 126"/>
                  <a:gd name="T26" fmla="*/ 69 w 127"/>
                  <a:gd name="T27" fmla="*/ 53 h 126"/>
                  <a:gd name="T28" fmla="*/ 66 w 127"/>
                  <a:gd name="T29" fmla="*/ 51 h 126"/>
                  <a:gd name="T30" fmla="*/ 62 w 127"/>
                  <a:gd name="T31" fmla="*/ 46 h 126"/>
                  <a:gd name="T32" fmla="*/ 88 w 127"/>
                  <a:gd name="T33" fmla="*/ 57 h 126"/>
                  <a:gd name="T34" fmla="*/ 84 w 127"/>
                  <a:gd name="T35" fmla="*/ 53 h 126"/>
                  <a:gd name="T36" fmla="*/ 80 w 127"/>
                  <a:gd name="T37" fmla="*/ 50 h 126"/>
                  <a:gd name="T38" fmla="*/ 76 w 127"/>
                  <a:gd name="T39" fmla="*/ 46 h 126"/>
                  <a:gd name="T40" fmla="*/ 73 w 127"/>
                  <a:gd name="T41" fmla="*/ 43 h 126"/>
                  <a:gd name="T42" fmla="*/ 69 w 127"/>
                  <a:gd name="T43" fmla="*/ 39 h 126"/>
                  <a:gd name="T44" fmla="*/ 95 w 127"/>
                  <a:gd name="T45" fmla="*/ 50 h 126"/>
                  <a:gd name="T46" fmla="*/ 91 w 127"/>
                  <a:gd name="T47" fmla="*/ 46 h 126"/>
                  <a:gd name="T48" fmla="*/ 88 w 127"/>
                  <a:gd name="T49" fmla="*/ 42 h 126"/>
                  <a:gd name="T50" fmla="*/ 84 w 127"/>
                  <a:gd name="T51" fmla="*/ 38 h 126"/>
                  <a:gd name="T52" fmla="*/ 81 w 127"/>
                  <a:gd name="T53" fmla="*/ 35 h 126"/>
                  <a:gd name="T54" fmla="*/ 77 w 127"/>
                  <a:gd name="T55" fmla="*/ 31 h 126"/>
                  <a:gd name="T56" fmla="*/ 103 w 127"/>
                  <a:gd name="T57" fmla="*/ 42 h 126"/>
                  <a:gd name="T58" fmla="*/ 99 w 127"/>
                  <a:gd name="T59" fmla="*/ 38 h 126"/>
                  <a:gd name="T60" fmla="*/ 96 w 127"/>
                  <a:gd name="T61" fmla="*/ 35 h 126"/>
                  <a:gd name="T62" fmla="*/ 92 w 127"/>
                  <a:gd name="T63" fmla="*/ 31 h 126"/>
                  <a:gd name="T64" fmla="*/ 89 w 127"/>
                  <a:gd name="T65" fmla="*/ 28 h 126"/>
                  <a:gd name="T66" fmla="*/ 85 w 127"/>
                  <a:gd name="T67" fmla="*/ 24 h 126"/>
                  <a:gd name="T68" fmla="*/ 111 w 127"/>
                  <a:gd name="T69" fmla="*/ 34 h 126"/>
                  <a:gd name="T70" fmla="*/ 107 w 127"/>
                  <a:gd name="T71" fmla="*/ 30 h 126"/>
                  <a:gd name="T72" fmla="*/ 103 w 127"/>
                  <a:gd name="T73" fmla="*/ 27 h 126"/>
                  <a:gd name="T74" fmla="*/ 99 w 127"/>
                  <a:gd name="T75" fmla="*/ 23 h 126"/>
                  <a:gd name="T76" fmla="*/ 96 w 127"/>
                  <a:gd name="T77" fmla="*/ 20 h 126"/>
                  <a:gd name="T78" fmla="*/ 92 w 127"/>
                  <a:gd name="T79" fmla="*/ 16 h 126"/>
                  <a:gd name="T80" fmla="*/ 118 w 127"/>
                  <a:gd name="T81" fmla="*/ 27 h 126"/>
                  <a:gd name="T82" fmla="*/ 114 w 127"/>
                  <a:gd name="T83" fmla="*/ 23 h 126"/>
                  <a:gd name="T84" fmla="*/ 111 w 127"/>
                  <a:gd name="T85" fmla="*/ 19 h 126"/>
                  <a:gd name="T86" fmla="*/ 107 w 127"/>
                  <a:gd name="T87" fmla="*/ 15 h 126"/>
                  <a:gd name="T88" fmla="*/ 104 w 127"/>
                  <a:gd name="T89" fmla="*/ 13 h 126"/>
                  <a:gd name="T90" fmla="*/ 100 w 127"/>
                  <a:gd name="T91"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94" y="3"/>
                    </a:moveTo>
                    <a:cubicBezTo>
                      <a:pt x="4" y="94"/>
                      <a:pt x="4" y="94"/>
                      <a:pt x="4" y="94"/>
                    </a:cubicBezTo>
                    <a:cubicBezTo>
                      <a:pt x="0" y="97"/>
                      <a:pt x="0" y="103"/>
                      <a:pt x="4" y="107"/>
                    </a:cubicBezTo>
                    <a:cubicBezTo>
                      <a:pt x="20" y="123"/>
                      <a:pt x="20" y="123"/>
                      <a:pt x="20" y="123"/>
                    </a:cubicBezTo>
                    <a:cubicBezTo>
                      <a:pt x="23" y="126"/>
                      <a:pt x="29" y="126"/>
                      <a:pt x="33" y="123"/>
                    </a:cubicBezTo>
                    <a:cubicBezTo>
                      <a:pt x="123" y="32"/>
                      <a:pt x="123" y="32"/>
                      <a:pt x="123" y="32"/>
                    </a:cubicBezTo>
                    <a:cubicBezTo>
                      <a:pt x="127" y="29"/>
                      <a:pt x="127" y="23"/>
                      <a:pt x="123" y="19"/>
                    </a:cubicBezTo>
                    <a:cubicBezTo>
                      <a:pt x="108" y="3"/>
                      <a:pt x="108" y="3"/>
                      <a:pt x="108" y="3"/>
                    </a:cubicBezTo>
                    <a:cubicBezTo>
                      <a:pt x="104" y="0"/>
                      <a:pt x="98" y="0"/>
                      <a:pt x="94" y="3"/>
                    </a:cubicBezTo>
                    <a:close/>
                    <a:moveTo>
                      <a:pt x="31" y="106"/>
                    </a:moveTo>
                    <a:cubicBezTo>
                      <a:pt x="28" y="109"/>
                      <a:pt x="24" y="109"/>
                      <a:pt x="21" y="106"/>
                    </a:cubicBezTo>
                    <a:cubicBezTo>
                      <a:pt x="18" y="103"/>
                      <a:pt x="18" y="98"/>
                      <a:pt x="21" y="95"/>
                    </a:cubicBezTo>
                    <a:cubicBezTo>
                      <a:pt x="24" y="93"/>
                      <a:pt x="28" y="92"/>
                      <a:pt x="31" y="95"/>
                    </a:cubicBezTo>
                    <a:cubicBezTo>
                      <a:pt x="34" y="98"/>
                      <a:pt x="34" y="103"/>
                      <a:pt x="31" y="106"/>
                    </a:cubicBezTo>
                    <a:close/>
                    <a:moveTo>
                      <a:pt x="72" y="72"/>
                    </a:moveTo>
                    <a:cubicBezTo>
                      <a:pt x="68" y="77"/>
                      <a:pt x="68" y="77"/>
                      <a:pt x="68" y="77"/>
                    </a:cubicBezTo>
                    <a:cubicBezTo>
                      <a:pt x="64" y="72"/>
                      <a:pt x="64" y="72"/>
                      <a:pt x="64" y="72"/>
                    </a:cubicBezTo>
                    <a:cubicBezTo>
                      <a:pt x="68" y="68"/>
                      <a:pt x="68" y="68"/>
                      <a:pt x="68" y="68"/>
                    </a:cubicBezTo>
                    <a:cubicBezTo>
                      <a:pt x="72" y="72"/>
                      <a:pt x="72" y="72"/>
                      <a:pt x="72" y="72"/>
                    </a:cubicBezTo>
                    <a:cubicBezTo>
                      <a:pt x="72" y="72"/>
                      <a:pt x="72" y="72"/>
                      <a:pt x="72" y="72"/>
                    </a:cubicBezTo>
                    <a:close/>
                    <a:moveTo>
                      <a:pt x="65" y="65"/>
                    </a:moveTo>
                    <a:cubicBezTo>
                      <a:pt x="61" y="69"/>
                      <a:pt x="61" y="69"/>
                      <a:pt x="61" y="69"/>
                    </a:cubicBezTo>
                    <a:cubicBezTo>
                      <a:pt x="57" y="65"/>
                      <a:pt x="57" y="65"/>
                      <a:pt x="57" y="65"/>
                    </a:cubicBezTo>
                    <a:cubicBezTo>
                      <a:pt x="61" y="61"/>
                      <a:pt x="61" y="61"/>
                      <a:pt x="61" y="61"/>
                    </a:cubicBezTo>
                    <a:cubicBezTo>
                      <a:pt x="65" y="65"/>
                      <a:pt x="65" y="65"/>
                      <a:pt x="65" y="65"/>
                    </a:cubicBezTo>
                    <a:cubicBezTo>
                      <a:pt x="65" y="65"/>
                      <a:pt x="65" y="65"/>
                      <a:pt x="65" y="65"/>
                    </a:cubicBezTo>
                    <a:close/>
                    <a:moveTo>
                      <a:pt x="58" y="58"/>
                    </a:moveTo>
                    <a:cubicBezTo>
                      <a:pt x="54" y="62"/>
                      <a:pt x="54" y="62"/>
                      <a:pt x="54" y="62"/>
                    </a:cubicBezTo>
                    <a:cubicBezTo>
                      <a:pt x="50" y="58"/>
                      <a:pt x="50" y="58"/>
                      <a:pt x="50" y="58"/>
                    </a:cubicBezTo>
                    <a:cubicBezTo>
                      <a:pt x="54" y="54"/>
                      <a:pt x="54" y="54"/>
                      <a:pt x="54" y="54"/>
                    </a:cubicBezTo>
                    <a:cubicBezTo>
                      <a:pt x="58" y="58"/>
                      <a:pt x="58" y="58"/>
                      <a:pt x="58" y="58"/>
                    </a:cubicBezTo>
                    <a:cubicBezTo>
                      <a:pt x="58" y="58"/>
                      <a:pt x="58" y="58"/>
                      <a:pt x="58" y="58"/>
                    </a:cubicBezTo>
                    <a:close/>
                    <a:moveTo>
                      <a:pt x="80" y="65"/>
                    </a:moveTo>
                    <a:cubicBezTo>
                      <a:pt x="76" y="69"/>
                      <a:pt x="76" y="69"/>
                      <a:pt x="76" y="69"/>
                    </a:cubicBezTo>
                    <a:cubicBezTo>
                      <a:pt x="72" y="65"/>
                      <a:pt x="72" y="65"/>
                      <a:pt x="72" y="65"/>
                    </a:cubicBezTo>
                    <a:cubicBezTo>
                      <a:pt x="76" y="61"/>
                      <a:pt x="76" y="61"/>
                      <a:pt x="76" y="61"/>
                    </a:cubicBezTo>
                    <a:cubicBezTo>
                      <a:pt x="80" y="65"/>
                      <a:pt x="80" y="65"/>
                      <a:pt x="80" y="65"/>
                    </a:cubicBezTo>
                    <a:cubicBezTo>
                      <a:pt x="80" y="65"/>
                      <a:pt x="80" y="65"/>
                      <a:pt x="80" y="65"/>
                    </a:cubicBezTo>
                    <a:close/>
                    <a:moveTo>
                      <a:pt x="73" y="58"/>
                    </a:moveTo>
                    <a:cubicBezTo>
                      <a:pt x="69" y="62"/>
                      <a:pt x="69" y="62"/>
                      <a:pt x="69" y="62"/>
                    </a:cubicBezTo>
                    <a:cubicBezTo>
                      <a:pt x="65" y="58"/>
                      <a:pt x="65" y="58"/>
                      <a:pt x="65" y="58"/>
                    </a:cubicBezTo>
                    <a:cubicBezTo>
                      <a:pt x="69" y="53"/>
                      <a:pt x="69" y="53"/>
                      <a:pt x="69" y="53"/>
                    </a:cubicBezTo>
                    <a:cubicBezTo>
                      <a:pt x="73" y="58"/>
                      <a:pt x="73" y="58"/>
                      <a:pt x="73" y="58"/>
                    </a:cubicBezTo>
                    <a:cubicBezTo>
                      <a:pt x="73" y="58"/>
                      <a:pt x="73" y="58"/>
                      <a:pt x="73" y="58"/>
                    </a:cubicBezTo>
                    <a:close/>
                    <a:moveTo>
                      <a:pt x="66" y="51"/>
                    </a:moveTo>
                    <a:cubicBezTo>
                      <a:pt x="62" y="55"/>
                      <a:pt x="62" y="55"/>
                      <a:pt x="62" y="55"/>
                    </a:cubicBezTo>
                    <a:cubicBezTo>
                      <a:pt x="58" y="51"/>
                      <a:pt x="58" y="51"/>
                      <a:pt x="58" y="51"/>
                    </a:cubicBezTo>
                    <a:cubicBezTo>
                      <a:pt x="62" y="46"/>
                      <a:pt x="62" y="46"/>
                      <a:pt x="62" y="46"/>
                    </a:cubicBezTo>
                    <a:cubicBezTo>
                      <a:pt x="66" y="51"/>
                      <a:pt x="66" y="51"/>
                      <a:pt x="66" y="51"/>
                    </a:cubicBezTo>
                    <a:cubicBezTo>
                      <a:pt x="66" y="51"/>
                      <a:pt x="66" y="51"/>
                      <a:pt x="66" y="51"/>
                    </a:cubicBezTo>
                    <a:close/>
                    <a:moveTo>
                      <a:pt x="88" y="57"/>
                    </a:moveTo>
                    <a:cubicBezTo>
                      <a:pt x="83" y="61"/>
                      <a:pt x="83" y="61"/>
                      <a:pt x="83" y="61"/>
                    </a:cubicBezTo>
                    <a:cubicBezTo>
                      <a:pt x="79" y="57"/>
                      <a:pt x="79" y="57"/>
                      <a:pt x="79" y="57"/>
                    </a:cubicBezTo>
                    <a:cubicBezTo>
                      <a:pt x="84" y="53"/>
                      <a:pt x="84" y="53"/>
                      <a:pt x="84" y="53"/>
                    </a:cubicBezTo>
                    <a:cubicBezTo>
                      <a:pt x="88" y="57"/>
                      <a:pt x="88" y="57"/>
                      <a:pt x="88" y="57"/>
                    </a:cubicBezTo>
                    <a:cubicBezTo>
                      <a:pt x="88" y="57"/>
                      <a:pt x="88" y="57"/>
                      <a:pt x="88" y="57"/>
                    </a:cubicBezTo>
                    <a:close/>
                    <a:moveTo>
                      <a:pt x="80" y="50"/>
                    </a:moveTo>
                    <a:cubicBezTo>
                      <a:pt x="76" y="54"/>
                      <a:pt x="76" y="54"/>
                      <a:pt x="76" y="54"/>
                    </a:cubicBezTo>
                    <a:cubicBezTo>
                      <a:pt x="72" y="50"/>
                      <a:pt x="72" y="50"/>
                      <a:pt x="72" y="50"/>
                    </a:cubicBezTo>
                    <a:cubicBezTo>
                      <a:pt x="76" y="46"/>
                      <a:pt x="76" y="46"/>
                      <a:pt x="76" y="46"/>
                    </a:cubicBezTo>
                    <a:cubicBezTo>
                      <a:pt x="80" y="50"/>
                      <a:pt x="80" y="50"/>
                      <a:pt x="80" y="50"/>
                    </a:cubicBezTo>
                    <a:cubicBezTo>
                      <a:pt x="80" y="50"/>
                      <a:pt x="80" y="50"/>
                      <a:pt x="80" y="50"/>
                    </a:cubicBezTo>
                    <a:close/>
                    <a:moveTo>
                      <a:pt x="73" y="43"/>
                    </a:moveTo>
                    <a:cubicBezTo>
                      <a:pt x="69" y="47"/>
                      <a:pt x="69" y="47"/>
                      <a:pt x="69" y="47"/>
                    </a:cubicBezTo>
                    <a:cubicBezTo>
                      <a:pt x="65" y="43"/>
                      <a:pt x="65" y="43"/>
                      <a:pt x="65" y="43"/>
                    </a:cubicBezTo>
                    <a:cubicBezTo>
                      <a:pt x="69" y="39"/>
                      <a:pt x="69" y="39"/>
                      <a:pt x="69" y="39"/>
                    </a:cubicBezTo>
                    <a:cubicBezTo>
                      <a:pt x="73" y="43"/>
                      <a:pt x="73" y="43"/>
                      <a:pt x="73" y="43"/>
                    </a:cubicBezTo>
                    <a:cubicBezTo>
                      <a:pt x="73" y="43"/>
                      <a:pt x="73" y="43"/>
                      <a:pt x="73" y="43"/>
                    </a:cubicBezTo>
                    <a:close/>
                    <a:moveTo>
                      <a:pt x="95" y="50"/>
                    </a:moveTo>
                    <a:cubicBezTo>
                      <a:pt x="91" y="54"/>
                      <a:pt x="91" y="54"/>
                      <a:pt x="91" y="54"/>
                    </a:cubicBezTo>
                    <a:cubicBezTo>
                      <a:pt x="87" y="50"/>
                      <a:pt x="87" y="50"/>
                      <a:pt x="87" y="50"/>
                    </a:cubicBezTo>
                    <a:cubicBezTo>
                      <a:pt x="91" y="46"/>
                      <a:pt x="91" y="46"/>
                      <a:pt x="91" y="46"/>
                    </a:cubicBezTo>
                    <a:cubicBezTo>
                      <a:pt x="95" y="50"/>
                      <a:pt x="95" y="50"/>
                      <a:pt x="95" y="50"/>
                    </a:cubicBezTo>
                    <a:cubicBezTo>
                      <a:pt x="95" y="50"/>
                      <a:pt x="95" y="50"/>
                      <a:pt x="95" y="50"/>
                    </a:cubicBezTo>
                    <a:close/>
                    <a:moveTo>
                      <a:pt x="88" y="42"/>
                    </a:moveTo>
                    <a:cubicBezTo>
                      <a:pt x="84" y="46"/>
                      <a:pt x="84" y="46"/>
                      <a:pt x="84" y="46"/>
                    </a:cubicBezTo>
                    <a:cubicBezTo>
                      <a:pt x="80" y="42"/>
                      <a:pt x="80" y="42"/>
                      <a:pt x="80" y="42"/>
                    </a:cubicBezTo>
                    <a:cubicBezTo>
                      <a:pt x="84" y="38"/>
                      <a:pt x="84" y="38"/>
                      <a:pt x="84" y="38"/>
                    </a:cubicBezTo>
                    <a:cubicBezTo>
                      <a:pt x="88" y="42"/>
                      <a:pt x="88" y="42"/>
                      <a:pt x="88" y="42"/>
                    </a:cubicBezTo>
                    <a:cubicBezTo>
                      <a:pt x="88" y="42"/>
                      <a:pt x="88" y="42"/>
                      <a:pt x="88" y="42"/>
                    </a:cubicBezTo>
                    <a:close/>
                    <a:moveTo>
                      <a:pt x="81" y="35"/>
                    </a:moveTo>
                    <a:cubicBezTo>
                      <a:pt x="77" y="40"/>
                      <a:pt x="77" y="40"/>
                      <a:pt x="77" y="40"/>
                    </a:cubicBezTo>
                    <a:cubicBezTo>
                      <a:pt x="73" y="35"/>
                      <a:pt x="73" y="35"/>
                      <a:pt x="73" y="35"/>
                    </a:cubicBezTo>
                    <a:cubicBezTo>
                      <a:pt x="77" y="31"/>
                      <a:pt x="77" y="31"/>
                      <a:pt x="77" y="31"/>
                    </a:cubicBezTo>
                    <a:cubicBezTo>
                      <a:pt x="81" y="35"/>
                      <a:pt x="81" y="35"/>
                      <a:pt x="81" y="35"/>
                    </a:cubicBezTo>
                    <a:cubicBezTo>
                      <a:pt x="81" y="35"/>
                      <a:pt x="81" y="35"/>
                      <a:pt x="81" y="35"/>
                    </a:cubicBezTo>
                    <a:close/>
                    <a:moveTo>
                      <a:pt x="103" y="42"/>
                    </a:moveTo>
                    <a:cubicBezTo>
                      <a:pt x="99" y="46"/>
                      <a:pt x="99" y="46"/>
                      <a:pt x="99" y="46"/>
                    </a:cubicBezTo>
                    <a:cubicBezTo>
                      <a:pt x="95" y="42"/>
                      <a:pt x="95" y="42"/>
                      <a:pt x="95" y="42"/>
                    </a:cubicBezTo>
                    <a:cubicBezTo>
                      <a:pt x="99" y="38"/>
                      <a:pt x="99" y="38"/>
                      <a:pt x="99" y="38"/>
                    </a:cubicBezTo>
                    <a:cubicBezTo>
                      <a:pt x="103" y="42"/>
                      <a:pt x="103" y="42"/>
                      <a:pt x="103" y="42"/>
                    </a:cubicBezTo>
                    <a:cubicBezTo>
                      <a:pt x="103" y="42"/>
                      <a:pt x="103" y="42"/>
                      <a:pt x="103" y="42"/>
                    </a:cubicBezTo>
                    <a:close/>
                    <a:moveTo>
                      <a:pt x="96" y="35"/>
                    </a:moveTo>
                    <a:cubicBezTo>
                      <a:pt x="92" y="39"/>
                      <a:pt x="92" y="39"/>
                      <a:pt x="92" y="39"/>
                    </a:cubicBezTo>
                    <a:cubicBezTo>
                      <a:pt x="88" y="35"/>
                      <a:pt x="88" y="35"/>
                      <a:pt x="88" y="35"/>
                    </a:cubicBezTo>
                    <a:cubicBezTo>
                      <a:pt x="92" y="31"/>
                      <a:pt x="92" y="31"/>
                      <a:pt x="92" y="31"/>
                    </a:cubicBezTo>
                    <a:cubicBezTo>
                      <a:pt x="96" y="35"/>
                      <a:pt x="96" y="35"/>
                      <a:pt x="96" y="35"/>
                    </a:cubicBezTo>
                    <a:cubicBezTo>
                      <a:pt x="96" y="35"/>
                      <a:pt x="96" y="35"/>
                      <a:pt x="96" y="35"/>
                    </a:cubicBezTo>
                    <a:close/>
                    <a:moveTo>
                      <a:pt x="89" y="28"/>
                    </a:moveTo>
                    <a:cubicBezTo>
                      <a:pt x="85" y="32"/>
                      <a:pt x="85" y="32"/>
                      <a:pt x="85" y="32"/>
                    </a:cubicBezTo>
                    <a:cubicBezTo>
                      <a:pt x="81" y="28"/>
                      <a:pt x="81" y="28"/>
                      <a:pt x="81" y="28"/>
                    </a:cubicBezTo>
                    <a:cubicBezTo>
                      <a:pt x="85" y="24"/>
                      <a:pt x="85" y="24"/>
                      <a:pt x="85" y="24"/>
                    </a:cubicBezTo>
                    <a:cubicBezTo>
                      <a:pt x="89" y="28"/>
                      <a:pt x="89" y="28"/>
                      <a:pt x="89" y="28"/>
                    </a:cubicBezTo>
                    <a:cubicBezTo>
                      <a:pt x="89" y="28"/>
                      <a:pt x="89" y="28"/>
                      <a:pt x="89" y="28"/>
                    </a:cubicBezTo>
                    <a:close/>
                    <a:moveTo>
                      <a:pt x="111" y="34"/>
                    </a:moveTo>
                    <a:cubicBezTo>
                      <a:pt x="106" y="38"/>
                      <a:pt x="106" y="38"/>
                      <a:pt x="106" y="38"/>
                    </a:cubicBezTo>
                    <a:cubicBezTo>
                      <a:pt x="102" y="34"/>
                      <a:pt x="102" y="34"/>
                      <a:pt x="102" y="34"/>
                    </a:cubicBezTo>
                    <a:cubicBezTo>
                      <a:pt x="107" y="30"/>
                      <a:pt x="107" y="30"/>
                      <a:pt x="107" y="30"/>
                    </a:cubicBezTo>
                    <a:cubicBezTo>
                      <a:pt x="111" y="34"/>
                      <a:pt x="111" y="34"/>
                      <a:pt x="111" y="34"/>
                    </a:cubicBezTo>
                    <a:cubicBezTo>
                      <a:pt x="111" y="34"/>
                      <a:pt x="111" y="34"/>
                      <a:pt x="111" y="34"/>
                    </a:cubicBezTo>
                    <a:close/>
                    <a:moveTo>
                      <a:pt x="103" y="27"/>
                    </a:moveTo>
                    <a:cubicBezTo>
                      <a:pt x="99" y="31"/>
                      <a:pt x="99" y="31"/>
                      <a:pt x="99" y="31"/>
                    </a:cubicBezTo>
                    <a:cubicBezTo>
                      <a:pt x="95" y="27"/>
                      <a:pt x="95" y="27"/>
                      <a:pt x="95" y="27"/>
                    </a:cubicBezTo>
                    <a:cubicBezTo>
                      <a:pt x="99" y="23"/>
                      <a:pt x="99" y="23"/>
                      <a:pt x="99" y="23"/>
                    </a:cubicBezTo>
                    <a:cubicBezTo>
                      <a:pt x="103" y="27"/>
                      <a:pt x="103" y="27"/>
                      <a:pt x="103" y="27"/>
                    </a:cubicBezTo>
                    <a:cubicBezTo>
                      <a:pt x="103" y="27"/>
                      <a:pt x="103" y="27"/>
                      <a:pt x="103" y="27"/>
                    </a:cubicBezTo>
                    <a:close/>
                    <a:moveTo>
                      <a:pt x="96" y="20"/>
                    </a:moveTo>
                    <a:cubicBezTo>
                      <a:pt x="92" y="24"/>
                      <a:pt x="92" y="24"/>
                      <a:pt x="92" y="24"/>
                    </a:cubicBezTo>
                    <a:cubicBezTo>
                      <a:pt x="88" y="20"/>
                      <a:pt x="88" y="20"/>
                      <a:pt x="88" y="20"/>
                    </a:cubicBezTo>
                    <a:cubicBezTo>
                      <a:pt x="92" y="16"/>
                      <a:pt x="92" y="16"/>
                      <a:pt x="92" y="16"/>
                    </a:cubicBezTo>
                    <a:cubicBezTo>
                      <a:pt x="96" y="20"/>
                      <a:pt x="96" y="20"/>
                      <a:pt x="96" y="20"/>
                    </a:cubicBezTo>
                    <a:cubicBezTo>
                      <a:pt x="96" y="20"/>
                      <a:pt x="96" y="20"/>
                      <a:pt x="96" y="20"/>
                    </a:cubicBezTo>
                    <a:close/>
                    <a:moveTo>
                      <a:pt x="118" y="27"/>
                    </a:moveTo>
                    <a:cubicBezTo>
                      <a:pt x="114" y="31"/>
                      <a:pt x="114" y="31"/>
                      <a:pt x="114" y="31"/>
                    </a:cubicBezTo>
                    <a:cubicBezTo>
                      <a:pt x="110" y="27"/>
                      <a:pt x="110" y="27"/>
                      <a:pt x="110" y="27"/>
                    </a:cubicBezTo>
                    <a:cubicBezTo>
                      <a:pt x="114" y="23"/>
                      <a:pt x="114" y="23"/>
                      <a:pt x="114" y="23"/>
                    </a:cubicBezTo>
                    <a:cubicBezTo>
                      <a:pt x="118" y="27"/>
                      <a:pt x="118" y="27"/>
                      <a:pt x="118" y="27"/>
                    </a:cubicBezTo>
                    <a:cubicBezTo>
                      <a:pt x="118" y="27"/>
                      <a:pt x="118" y="27"/>
                      <a:pt x="118" y="27"/>
                    </a:cubicBezTo>
                    <a:close/>
                    <a:moveTo>
                      <a:pt x="111" y="19"/>
                    </a:moveTo>
                    <a:cubicBezTo>
                      <a:pt x="107" y="24"/>
                      <a:pt x="107" y="24"/>
                      <a:pt x="107" y="24"/>
                    </a:cubicBezTo>
                    <a:cubicBezTo>
                      <a:pt x="103" y="19"/>
                      <a:pt x="103" y="19"/>
                      <a:pt x="103" y="19"/>
                    </a:cubicBezTo>
                    <a:cubicBezTo>
                      <a:pt x="107" y="15"/>
                      <a:pt x="107" y="15"/>
                      <a:pt x="107" y="15"/>
                    </a:cubicBezTo>
                    <a:cubicBezTo>
                      <a:pt x="111" y="19"/>
                      <a:pt x="111" y="19"/>
                      <a:pt x="111" y="19"/>
                    </a:cubicBezTo>
                    <a:cubicBezTo>
                      <a:pt x="111" y="19"/>
                      <a:pt x="111" y="19"/>
                      <a:pt x="111" y="19"/>
                    </a:cubicBezTo>
                    <a:close/>
                    <a:moveTo>
                      <a:pt x="104" y="13"/>
                    </a:moveTo>
                    <a:cubicBezTo>
                      <a:pt x="100" y="17"/>
                      <a:pt x="100" y="17"/>
                      <a:pt x="100" y="17"/>
                    </a:cubicBezTo>
                    <a:cubicBezTo>
                      <a:pt x="96" y="13"/>
                      <a:pt x="96" y="13"/>
                      <a:pt x="96" y="13"/>
                    </a:cubicBezTo>
                    <a:cubicBezTo>
                      <a:pt x="100" y="8"/>
                      <a:pt x="100" y="8"/>
                      <a:pt x="100" y="8"/>
                    </a:cubicBezTo>
                    <a:cubicBezTo>
                      <a:pt x="104" y="13"/>
                      <a:pt x="104" y="13"/>
                      <a:pt x="104" y="13"/>
                    </a:cubicBezTo>
                    <a:cubicBezTo>
                      <a:pt x="104" y="13"/>
                      <a:pt x="104" y="13"/>
                      <a:pt x="104" y="1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4" name="Freeform 2160"/>
              <p:cNvSpPr>
                <a:spLocks noEditPoints="1"/>
              </p:cNvSpPr>
              <p:nvPr/>
            </p:nvSpPr>
            <p:spPr bwMode="auto">
              <a:xfrm>
                <a:off x="21586825" y="2825750"/>
                <a:ext cx="477838" cy="474663"/>
              </a:xfrm>
              <a:custGeom>
                <a:avLst/>
                <a:gdLst>
                  <a:gd name="T0" fmla="*/ 123 w 127"/>
                  <a:gd name="T1" fmla="*/ 19 h 126"/>
                  <a:gd name="T2" fmla="*/ 4 w 127"/>
                  <a:gd name="T3" fmla="*/ 94 h 126"/>
                  <a:gd name="T4" fmla="*/ 33 w 127"/>
                  <a:gd name="T5" fmla="*/ 123 h 126"/>
                  <a:gd name="T6" fmla="*/ 107 w 127"/>
                  <a:gd name="T7" fmla="*/ 31 h 126"/>
                  <a:gd name="T8" fmla="*/ 55 w 127"/>
                  <a:gd name="T9" fmla="*/ 54 h 126"/>
                  <a:gd name="T10" fmla="*/ 59 w 127"/>
                  <a:gd name="T11" fmla="*/ 58 h 126"/>
                  <a:gd name="T12" fmla="*/ 62 w 127"/>
                  <a:gd name="T13" fmla="*/ 61 h 126"/>
                  <a:gd name="T14" fmla="*/ 66 w 127"/>
                  <a:gd name="T15" fmla="*/ 65 h 126"/>
                  <a:gd name="T16" fmla="*/ 69 w 127"/>
                  <a:gd name="T17" fmla="*/ 68 h 126"/>
                  <a:gd name="T18" fmla="*/ 73 w 127"/>
                  <a:gd name="T19" fmla="*/ 72 h 126"/>
                  <a:gd name="T20" fmla="*/ 47 w 127"/>
                  <a:gd name="T21" fmla="*/ 61 h 126"/>
                  <a:gd name="T22" fmla="*/ 51 w 127"/>
                  <a:gd name="T23" fmla="*/ 65 h 126"/>
                  <a:gd name="T24" fmla="*/ 55 w 127"/>
                  <a:gd name="T25" fmla="*/ 68 h 126"/>
                  <a:gd name="T26" fmla="*/ 59 w 127"/>
                  <a:gd name="T27" fmla="*/ 73 h 126"/>
                  <a:gd name="T28" fmla="*/ 62 w 127"/>
                  <a:gd name="T29" fmla="*/ 75 h 126"/>
                  <a:gd name="T30" fmla="*/ 66 w 127"/>
                  <a:gd name="T31" fmla="*/ 80 h 126"/>
                  <a:gd name="T32" fmla="*/ 40 w 127"/>
                  <a:gd name="T33" fmla="*/ 69 h 126"/>
                  <a:gd name="T34" fmla="*/ 44 w 127"/>
                  <a:gd name="T35" fmla="*/ 73 h 126"/>
                  <a:gd name="T36" fmla="*/ 47 w 127"/>
                  <a:gd name="T37" fmla="*/ 76 h 126"/>
                  <a:gd name="T38" fmla="*/ 51 w 127"/>
                  <a:gd name="T39" fmla="*/ 80 h 126"/>
                  <a:gd name="T40" fmla="*/ 54 w 127"/>
                  <a:gd name="T41" fmla="*/ 83 h 126"/>
                  <a:gd name="T42" fmla="*/ 58 w 127"/>
                  <a:gd name="T43" fmla="*/ 87 h 126"/>
                  <a:gd name="T44" fmla="*/ 32 w 127"/>
                  <a:gd name="T45" fmla="*/ 76 h 126"/>
                  <a:gd name="T46" fmla="*/ 36 w 127"/>
                  <a:gd name="T47" fmla="*/ 80 h 126"/>
                  <a:gd name="T48" fmla="*/ 39 w 127"/>
                  <a:gd name="T49" fmla="*/ 84 h 126"/>
                  <a:gd name="T50" fmla="*/ 44 w 127"/>
                  <a:gd name="T51" fmla="*/ 88 h 126"/>
                  <a:gd name="T52" fmla="*/ 46 w 127"/>
                  <a:gd name="T53" fmla="*/ 91 h 126"/>
                  <a:gd name="T54" fmla="*/ 50 w 127"/>
                  <a:gd name="T55" fmla="*/ 95 h 126"/>
                  <a:gd name="T56" fmla="*/ 24 w 127"/>
                  <a:gd name="T57" fmla="*/ 84 h 126"/>
                  <a:gd name="T58" fmla="*/ 29 w 127"/>
                  <a:gd name="T59" fmla="*/ 88 h 126"/>
                  <a:gd name="T60" fmla="*/ 32 w 127"/>
                  <a:gd name="T61" fmla="*/ 91 h 126"/>
                  <a:gd name="T62" fmla="*/ 36 w 127"/>
                  <a:gd name="T63" fmla="*/ 95 h 126"/>
                  <a:gd name="T64" fmla="*/ 39 w 127"/>
                  <a:gd name="T65" fmla="*/ 98 h 126"/>
                  <a:gd name="T66" fmla="*/ 43 w 127"/>
                  <a:gd name="T67" fmla="*/ 102 h 126"/>
                  <a:gd name="T68" fmla="*/ 17 w 127"/>
                  <a:gd name="T69" fmla="*/ 92 h 126"/>
                  <a:gd name="T70" fmla="*/ 21 w 127"/>
                  <a:gd name="T71" fmla="*/ 96 h 126"/>
                  <a:gd name="T72" fmla="*/ 24 w 127"/>
                  <a:gd name="T73" fmla="*/ 99 h 126"/>
                  <a:gd name="T74" fmla="*/ 28 w 127"/>
                  <a:gd name="T75" fmla="*/ 103 h 126"/>
                  <a:gd name="T76" fmla="*/ 31 w 127"/>
                  <a:gd name="T77" fmla="*/ 106 h 126"/>
                  <a:gd name="T78" fmla="*/ 35 w 127"/>
                  <a:gd name="T79" fmla="*/ 110 h 126"/>
                  <a:gd name="T80" fmla="*/ 9 w 127"/>
                  <a:gd name="T81" fmla="*/ 99 h 126"/>
                  <a:gd name="T82" fmla="*/ 13 w 127"/>
                  <a:gd name="T83" fmla="*/ 103 h 126"/>
                  <a:gd name="T84" fmla="*/ 16 w 127"/>
                  <a:gd name="T85" fmla="*/ 107 h 126"/>
                  <a:gd name="T86" fmla="*/ 21 w 127"/>
                  <a:gd name="T87" fmla="*/ 111 h 126"/>
                  <a:gd name="T88" fmla="*/ 23 w 127"/>
                  <a:gd name="T89" fmla="*/ 114 h 126"/>
                  <a:gd name="T90" fmla="*/ 28 w 127"/>
                  <a:gd name="T91"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33" y="123"/>
                    </a:moveTo>
                    <a:cubicBezTo>
                      <a:pt x="123" y="32"/>
                      <a:pt x="123" y="32"/>
                      <a:pt x="123" y="32"/>
                    </a:cubicBezTo>
                    <a:cubicBezTo>
                      <a:pt x="127" y="29"/>
                      <a:pt x="127" y="23"/>
                      <a:pt x="123" y="19"/>
                    </a:cubicBezTo>
                    <a:cubicBezTo>
                      <a:pt x="108" y="3"/>
                      <a:pt x="108" y="3"/>
                      <a:pt x="108" y="3"/>
                    </a:cubicBezTo>
                    <a:cubicBezTo>
                      <a:pt x="104" y="0"/>
                      <a:pt x="98" y="0"/>
                      <a:pt x="95" y="3"/>
                    </a:cubicBezTo>
                    <a:cubicBezTo>
                      <a:pt x="4" y="94"/>
                      <a:pt x="4" y="94"/>
                      <a:pt x="4" y="94"/>
                    </a:cubicBezTo>
                    <a:cubicBezTo>
                      <a:pt x="0" y="97"/>
                      <a:pt x="0" y="103"/>
                      <a:pt x="4" y="107"/>
                    </a:cubicBezTo>
                    <a:cubicBezTo>
                      <a:pt x="20" y="123"/>
                      <a:pt x="20" y="123"/>
                      <a:pt x="20" y="123"/>
                    </a:cubicBezTo>
                    <a:cubicBezTo>
                      <a:pt x="23" y="126"/>
                      <a:pt x="29" y="126"/>
                      <a:pt x="33" y="123"/>
                    </a:cubicBezTo>
                    <a:close/>
                    <a:moveTo>
                      <a:pt x="96" y="20"/>
                    </a:moveTo>
                    <a:cubicBezTo>
                      <a:pt x="99" y="17"/>
                      <a:pt x="104" y="17"/>
                      <a:pt x="107" y="20"/>
                    </a:cubicBezTo>
                    <a:cubicBezTo>
                      <a:pt x="110" y="23"/>
                      <a:pt x="109" y="28"/>
                      <a:pt x="107" y="31"/>
                    </a:cubicBezTo>
                    <a:cubicBezTo>
                      <a:pt x="104" y="33"/>
                      <a:pt x="99" y="34"/>
                      <a:pt x="96" y="31"/>
                    </a:cubicBezTo>
                    <a:cubicBezTo>
                      <a:pt x="93" y="28"/>
                      <a:pt x="93" y="23"/>
                      <a:pt x="96" y="20"/>
                    </a:cubicBezTo>
                    <a:close/>
                    <a:moveTo>
                      <a:pt x="55" y="54"/>
                    </a:moveTo>
                    <a:cubicBezTo>
                      <a:pt x="59" y="49"/>
                      <a:pt x="59" y="49"/>
                      <a:pt x="59" y="49"/>
                    </a:cubicBezTo>
                    <a:cubicBezTo>
                      <a:pt x="63" y="54"/>
                      <a:pt x="63" y="54"/>
                      <a:pt x="63" y="54"/>
                    </a:cubicBezTo>
                    <a:cubicBezTo>
                      <a:pt x="59" y="58"/>
                      <a:pt x="59" y="58"/>
                      <a:pt x="59" y="58"/>
                    </a:cubicBezTo>
                    <a:cubicBezTo>
                      <a:pt x="55" y="54"/>
                      <a:pt x="55" y="54"/>
                      <a:pt x="55" y="54"/>
                    </a:cubicBezTo>
                    <a:cubicBezTo>
                      <a:pt x="55" y="54"/>
                      <a:pt x="55" y="54"/>
                      <a:pt x="55" y="54"/>
                    </a:cubicBezTo>
                    <a:close/>
                    <a:moveTo>
                      <a:pt x="62" y="61"/>
                    </a:moveTo>
                    <a:cubicBezTo>
                      <a:pt x="66" y="57"/>
                      <a:pt x="66" y="57"/>
                      <a:pt x="66" y="57"/>
                    </a:cubicBezTo>
                    <a:cubicBezTo>
                      <a:pt x="70" y="61"/>
                      <a:pt x="70" y="61"/>
                      <a:pt x="70" y="61"/>
                    </a:cubicBezTo>
                    <a:cubicBezTo>
                      <a:pt x="66" y="65"/>
                      <a:pt x="66" y="65"/>
                      <a:pt x="66" y="65"/>
                    </a:cubicBezTo>
                    <a:cubicBezTo>
                      <a:pt x="62" y="61"/>
                      <a:pt x="62" y="61"/>
                      <a:pt x="62" y="61"/>
                    </a:cubicBezTo>
                    <a:cubicBezTo>
                      <a:pt x="62" y="61"/>
                      <a:pt x="62" y="61"/>
                      <a:pt x="62" y="61"/>
                    </a:cubicBezTo>
                    <a:close/>
                    <a:moveTo>
                      <a:pt x="69" y="68"/>
                    </a:moveTo>
                    <a:cubicBezTo>
                      <a:pt x="73" y="64"/>
                      <a:pt x="73" y="64"/>
                      <a:pt x="73" y="64"/>
                    </a:cubicBezTo>
                    <a:cubicBezTo>
                      <a:pt x="77" y="68"/>
                      <a:pt x="77" y="68"/>
                      <a:pt x="77" y="68"/>
                    </a:cubicBezTo>
                    <a:cubicBezTo>
                      <a:pt x="73" y="72"/>
                      <a:pt x="73" y="72"/>
                      <a:pt x="73" y="72"/>
                    </a:cubicBezTo>
                    <a:cubicBezTo>
                      <a:pt x="69" y="68"/>
                      <a:pt x="69" y="68"/>
                      <a:pt x="69" y="68"/>
                    </a:cubicBezTo>
                    <a:cubicBezTo>
                      <a:pt x="69" y="68"/>
                      <a:pt x="69" y="68"/>
                      <a:pt x="69" y="68"/>
                    </a:cubicBezTo>
                    <a:close/>
                    <a:moveTo>
                      <a:pt x="47" y="61"/>
                    </a:moveTo>
                    <a:cubicBezTo>
                      <a:pt x="52" y="57"/>
                      <a:pt x="52" y="57"/>
                      <a:pt x="52" y="57"/>
                    </a:cubicBezTo>
                    <a:cubicBezTo>
                      <a:pt x="56" y="61"/>
                      <a:pt x="56" y="61"/>
                      <a:pt x="56" y="61"/>
                    </a:cubicBezTo>
                    <a:cubicBezTo>
                      <a:pt x="51" y="65"/>
                      <a:pt x="51" y="65"/>
                      <a:pt x="51" y="65"/>
                    </a:cubicBezTo>
                    <a:cubicBezTo>
                      <a:pt x="47" y="61"/>
                      <a:pt x="47" y="61"/>
                      <a:pt x="47" y="61"/>
                    </a:cubicBezTo>
                    <a:cubicBezTo>
                      <a:pt x="47" y="61"/>
                      <a:pt x="47" y="61"/>
                      <a:pt x="47" y="61"/>
                    </a:cubicBezTo>
                    <a:close/>
                    <a:moveTo>
                      <a:pt x="55" y="68"/>
                    </a:moveTo>
                    <a:cubicBezTo>
                      <a:pt x="59" y="64"/>
                      <a:pt x="59" y="64"/>
                      <a:pt x="59" y="64"/>
                    </a:cubicBezTo>
                    <a:cubicBezTo>
                      <a:pt x="63" y="68"/>
                      <a:pt x="63" y="68"/>
                      <a:pt x="63" y="68"/>
                    </a:cubicBezTo>
                    <a:cubicBezTo>
                      <a:pt x="59" y="73"/>
                      <a:pt x="59" y="73"/>
                      <a:pt x="59" y="73"/>
                    </a:cubicBezTo>
                    <a:cubicBezTo>
                      <a:pt x="55" y="68"/>
                      <a:pt x="55" y="68"/>
                      <a:pt x="55" y="68"/>
                    </a:cubicBezTo>
                    <a:cubicBezTo>
                      <a:pt x="55" y="68"/>
                      <a:pt x="55" y="68"/>
                      <a:pt x="55" y="68"/>
                    </a:cubicBezTo>
                    <a:close/>
                    <a:moveTo>
                      <a:pt x="62" y="75"/>
                    </a:moveTo>
                    <a:cubicBezTo>
                      <a:pt x="66" y="71"/>
                      <a:pt x="66" y="71"/>
                      <a:pt x="66" y="71"/>
                    </a:cubicBezTo>
                    <a:cubicBezTo>
                      <a:pt x="70" y="75"/>
                      <a:pt x="70" y="75"/>
                      <a:pt x="70" y="75"/>
                    </a:cubicBezTo>
                    <a:cubicBezTo>
                      <a:pt x="66" y="80"/>
                      <a:pt x="66" y="80"/>
                      <a:pt x="66" y="80"/>
                    </a:cubicBezTo>
                    <a:cubicBezTo>
                      <a:pt x="62" y="75"/>
                      <a:pt x="62" y="75"/>
                      <a:pt x="62" y="75"/>
                    </a:cubicBezTo>
                    <a:cubicBezTo>
                      <a:pt x="62" y="75"/>
                      <a:pt x="62" y="75"/>
                      <a:pt x="62" y="75"/>
                    </a:cubicBezTo>
                    <a:close/>
                    <a:moveTo>
                      <a:pt x="40" y="69"/>
                    </a:moveTo>
                    <a:cubicBezTo>
                      <a:pt x="44" y="65"/>
                      <a:pt x="44" y="65"/>
                      <a:pt x="44" y="65"/>
                    </a:cubicBezTo>
                    <a:cubicBezTo>
                      <a:pt x="48" y="69"/>
                      <a:pt x="48" y="69"/>
                      <a:pt x="48" y="69"/>
                    </a:cubicBezTo>
                    <a:cubicBezTo>
                      <a:pt x="44" y="73"/>
                      <a:pt x="44" y="73"/>
                      <a:pt x="44" y="73"/>
                    </a:cubicBezTo>
                    <a:cubicBezTo>
                      <a:pt x="40" y="69"/>
                      <a:pt x="40" y="69"/>
                      <a:pt x="40" y="69"/>
                    </a:cubicBezTo>
                    <a:cubicBezTo>
                      <a:pt x="40" y="69"/>
                      <a:pt x="40" y="69"/>
                      <a:pt x="40" y="69"/>
                    </a:cubicBezTo>
                    <a:close/>
                    <a:moveTo>
                      <a:pt x="47" y="76"/>
                    </a:moveTo>
                    <a:cubicBezTo>
                      <a:pt x="51" y="72"/>
                      <a:pt x="51" y="72"/>
                      <a:pt x="51" y="72"/>
                    </a:cubicBezTo>
                    <a:cubicBezTo>
                      <a:pt x="55" y="76"/>
                      <a:pt x="55" y="76"/>
                      <a:pt x="55" y="76"/>
                    </a:cubicBezTo>
                    <a:cubicBezTo>
                      <a:pt x="51" y="80"/>
                      <a:pt x="51" y="80"/>
                      <a:pt x="51" y="80"/>
                    </a:cubicBezTo>
                    <a:cubicBezTo>
                      <a:pt x="47" y="76"/>
                      <a:pt x="47" y="76"/>
                      <a:pt x="47" y="76"/>
                    </a:cubicBezTo>
                    <a:cubicBezTo>
                      <a:pt x="47" y="76"/>
                      <a:pt x="47" y="76"/>
                      <a:pt x="47" y="76"/>
                    </a:cubicBezTo>
                    <a:close/>
                    <a:moveTo>
                      <a:pt x="54" y="83"/>
                    </a:moveTo>
                    <a:cubicBezTo>
                      <a:pt x="58" y="79"/>
                      <a:pt x="58" y="79"/>
                      <a:pt x="58" y="79"/>
                    </a:cubicBezTo>
                    <a:cubicBezTo>
                      <a:pt x="62" y="83"/>
                      <a:pt x="62" y="83"/>
                      <a:pt x="62" y="83"/>
                    </a:cubicBezTo>
                    <a:cubicBezTo>
                      <a:pt x="58" y="87"/>
                      <a:pt x="58" y="87"/>
                      <a:pt x="58" y="87"/>
                    </a:cubicBezTo>
                    <a:cubicBezTo>
                      <a:pt x="54" y="83"/>
                      <a:pt x="54" y="83"/>
                      <a:pt x="54" y="83"/>
                    </a:cubicBezTo>
                    <a:cubicBezTo>
                      <a:pt x="54" y="83"/>
                      <a:pt x="54" y="83"/>
                      <a:pt x="54" y="83"/>
                    </a:cubicBezTo>
                    <a:close/>
                    <a:moveTo>
                      <a:pt x="32" y="76"/>
                    </a:moveTo>
                    <a:cubicBezTo>
                      <a:pt x="36" y="72"/>
                      <a:pt x="36" y="72"/>
                      <a:pt x="36" y="72"/>
                    </a:cubicBezTo>
                    <a:cubicBezTo>
                      <a:pt x="40" y="76"/>
                      <a:pt x="40" y="76"/>
                      <a:pt x="40" y="76"/>
                    </a:cubicBezTo>
                    <a:cubicBezTo>
                      <a:pt x="36" y="80"/>
                      <a:pt x="36" y="80"/>
                      <a:pt x="36" y="80"/>
                    </a:cubicBezTo>
                    <a:cubicBezTo>
                      <a:pt x="32" y="76"/>
                      <a:pt x="32" y="76"/>
                      <a:pt x="32" y="76"/>
                    </a:cubicBezTo>
                    <a:cubicBezTo>
                      <a:pt x="32" y="76"/>
                      <a:pt x="32" y="76"/>
                      <a:pt x="32" y="76"/>
                    </a:cubicBezTo>
                    <a:close/>
                    <a:moveTo>
                      <a:pt x="39" y="84"/>
                    </a:moveTo>
                    <a:cubicBezTo>
                      <a:pt x="44" y="80"/>
                      <a:pt x="44" y="80"/>
                      <a:pt x="44" y="80"/>
                    </a:cubicBezTo>
                    <a:cubicBezTo>
                      <a:pt x="48" y="84"/>
                      <a:pt x="48" y="84"/>
                      <a:pt x="48" y="84"/>
                    </a:cubicBezTo>
                    <a:cubicBezTo>
                      <a:pt x="44" y="88"/>
                      <a:pt x="44" y="88"/>
                      <a:pt x="44" y="88"/>
                    </a:cubicBezTo>
                    <a:cubicBezTo>
                      <a:pt x="39" y="84"/>
                      <a:pt x="39" y="84"/>
                      <a:pt x="39" y="84"/>
                    </a:cubicBezTo>
                    <a:cubicBezTo>
                      <a:pt x="39" y="84"/>
                      <a:pt x="39" y="84"/>
                      <a:pt x="39" y="84"/>
                    </a:cubicBezTo>
                    <a:close/>
                    <a:moveTo>
                      <a:pt x="46" y="91"/>
                    </a:moveTo>
                    <a:cubicBezTo>
                      <a:pt x="50" y="86"/>
                      <a:pt x="50" y="86"/>
                      <a:pt x="50" y="86"/>
                    </a:cubicBezTo>
                    <a:cubicBezTo>
                      <a:pt x="55" y="91"/>
                      <a:pt x="55" y="91"/>
                      <a:pt x="55" y="91"/>
                    </a:cubicBezTo>
                    <a:cubicBezTo>
                      <a:pt x="50" y="95"/>
                      <a:pt x="50" y="95"/>
                      <a:pt x="50" y="95"/>
                    </a:cubicBezTo>
                    <a:cubicBezTo>
                      <a:pt x="46" y="91"/>
                      <a:pt x="46" y="91"/>
                      <a:pt x="46" y="91"/>
                    </a:cubicBezTo>
                    <a:cubicBezTo>
                      <a:pt x="46" y="91"/>
                      <a:pt x="46" y="91"/>
                      <a:pt x="46" y="91"/>
                    </a:cubicBezTo>
                    <a:close/>
                    <a:moveTo>
                      <a:pt x="24" y="84"/>
                    </a:moveTo>
                    <a:cubicBezTo>
                      <a:pt x="29" y="80"/>
                      <a:pt x="29" y="80"/>
                      <a:pt x="29" y="80"/>
                    </a:cubicBezTo>
                    <a:cubicBezTo>
                      <a:pt x="33" y="84"/>
                      <a:pt x="33" y="84"/>
                      <a:pt x="33" y="84"/>
                    </a:cubicBezTo>
                    <a:cubicBezTo>
                      <a:pt x="29" y="88"/>
                      <a:pt x="29" y="88"/>
                      <a:pt x="29" y="88"/>
                    </a:cubicBezTo>
                    <a:cubicBezTo>
                      <a:pt x="24" y="84"/>
                      <a:pt x="24" y="84"/>
                      <a:pt x="24" y="84"/>
                    </a:cubicBezTo>
                    <a:cubicBezTo>
                      <a:pt x="24" y="84"/>
                      <a:pt x="24" y="84"/>
                      <a:pt x="24" y="84"/>
                    </a:cubicBezTo>
                    <a:close/>
                    <a:moveTo>
                      <a:pt x="32" y="91"/>
                    </a:moveTo>
                    <a:cubicBezTo>
                      <a:pt x="36" y="87"/>
                      <a:pt x="36" y="87"/>
                      <a:pt x="36" y="87"/>
                    </a:cubicBezTo>
                    <a:cubicBezTo>
                      <a:pt x="40" y="91"/>
                      <a:pt x="40" y="91"/>
                      <a:pt x="40" y="91"/>
                    </a:cubicBezTo>
                    <a:cubicBezTo>
                      <a:pt x="36" y="95"/>
                      <a:pt x="36" y="95"/>
                      <a:pt x="36" y="95"/>
                    </a:cubicBezTo>
                    <a:cubicBezTo>
                      <a:pt x="32" y="91"/>
                      <a:pt x="32" y="91"/>
                      <a:pt x="32" y="91"/>
                    </a:cubicBezTo>
                    <a:cubicBezTo>
                      <a:pt x="32" y="91"/>
                      <a:pt x="32" y="91"/>
                      <a:pt x="32" y="91"/>
                    </a:cubicBezTo>
                    <a:close/>
                    <a:moveTo>
                      <a:pt x="39" y="98"/>
                    </a:moveTo>
                    <a:cubicBezTo>
                      <a:pt x="43" y="94"/>
                      <a:pt x="43" y="94"/>
                      <a:pt x="43" y="94"/>
                    </a:cubicBezTo>
                    <a:cubicBezTo>
                      <a:pt x="47" y="98"/>
                      <a:pt x="47" y="98"/>
                      <a:pt x="47" y="98"/>
                    </a:cubicBezTo>
                    <a:cubicBezTo>
                      <a:pt x="43" y="102"/>
                      <a:pt x="43" y="102"/>
                      <a:pt x="43" y="102"/>
                    </a:cubicBezTo>
                    <a:cubicBezTo>
                      <a:pt x="39" y="98"/>
                      <a:pt x="39" y="98"/>
                      <a:pt x="39" y="98"/>
                    </a:cubicBezTo>
                    <a:cubicBezTo>
                      <a:pt x="39" y="98"/>
                      <a:pt x="39" y="98"/>
                      <a:pt x="39" y="98"/>
                    </a:cubicBezTo>
                    <a:close/>
                    <a:moveTo>
                      <a:pt x="17" y="92"/>
                    </a:moveTo>
                    <a:cubicBezTo>
                      <a:pt x="21" y="88"/>
                      <a:pt x="21" y="88"/>
                      <a:pt x="21" y="88"/>
                    </a:cubicBezTo>
                    <a:cubicBezTo>
                      <a:pt x="25" y="92"/>
                      <a:pt x="25" y="92"/>
                      <a:pt x="25" y="92"/>
                    </a:cubicBezTo>
                    <a:cubicBezTo>
                      <a:pt x="21" y="96"/>
                      <a:pt x="21" y="96"/>
                      <a:pt x="21" y="96"/>
                    </a:cubicBezTo>
                    <a:cubicBezTo>
                      <a:pt x="17" y="92"/>
                      <a:pt x="17" y="92"/>
                      <a:pt x="17" y="92"/>
                    </a:cubicBezTo>
                    <a:cubicBezTo>
                      <a:pt x="17" y="92"/>
                      <a:pt x="17" y="92"/>
                      <a:pt x="17" y="92"/>
                    </a:cubicBezTo>
                    <a:close/>
                    <a:moveTo>
                      <a:pt x="24" y="99"/>
                    </a:moveTo>
                    <a:cubicBezTo>
                      <a:pt x="28" y="95"/>
                      <a:pt x="28" y="95"/>
                      <a:pt x="28" y="95"/>
                    </a:cubicBezTo>
                    <a:cubicBezTo>
                      <a:pt x="32" y="99"/>
                      <a:pt x="32" y="99"/>
                      <a:pt x="32" y="99"/>
                    </a:cubicBezTo>
                    <a:cubicBezTo>
                      <a:pt x="28" y="103"/>
                      <a:pt x="28" y="103"/>
                      <a:pt x="28" y="103"/>
                    </a:cubicBezTo>
                    <a:cubicBezTo>
                      <a:pt x="24" y="99"/>
                      <a:pt x="24" y="99"/>
                      <a:pt x="24" y="99"/>
                    </a:cubicBezTo>
                    <a:cubicBezTo>
                      <a:pt x="24" y="99"/>
                      <a:pt x="24" y="99"/>
                      <a:pt x="24" y="99"/>
                    </a:cubicBezTo>
                    <a:close/>
                    <a:moveTo>
                      <a:pt x="31" y="106"/>
                    </a:moveTo>
                    <a:cubicBezTo>
                      <a:pt x="35" y="102"/>
                      <a:pt x="35" y="102"/>
                      <a:pt x="35" y="102"/>
                    </a:cubicBezTo>
                    <a:cubicBezTo>
                      <a:pt x="39" y="106"/>
                      <a:pt x="39" y="106"/>
                      <a:pt x="39" y="106"/>
                    </a:cubicBezTo>
                    <a:cubicBezTo>
                      <a:pt x="35" y="110"/>
                      <a:pt x="35" y="110"/>
                      <a:pt x="35" y="110"/>
                    </a:cubicBezTo>
                    <a:cubicBezTo>
                      <a:pt x="31" y="106"/>
                      <a:pt x="31" y="106"/>
                      <a:pt x="31" y="106"/>
                    </a:cubicBezTo>
                    <a:cubicBezTo>
                      <a:pt x="31" y="106"/>
                      <a:pt x="31" y="106"/>
                      <a:pt x="31" y="106"/>
                    </a:cubicBezTo>
                    <a:close/>
                    <a:moveTo>
                      <a:pt x="9" y="99"/>
                    </a:moveTo>
                    <a:cubicBezTo>
                      <a:pt x="13" y="95"/>
                      <a:pt x="13" y="95"/>
                      <a:pt x="13" y="95"/>
                    </a:cubicBezTo>
                    <a:cubicBezTo>
                      <a:pt x="17" y="99"/>
                      <a:pt x="17" y="99"/>
                      <a:pt x="17" y="99"/>
                    </a:cubicBezTo>
                    <a:cubicBezTo>
                      <a:pt x="13" y="103"/>
                      <a:pt x="13" y="103"/>
                      <a:pt x="13" y="103"/>
                    </a:cubicBezTo>
                    <a:cubicBezTo>
                      <a:pt x="9" y="99"/>
                      <a:pt x="9" y="99"/>
                      <a:pt x="9" y="99"/>
                    </a:cubicBezTo>
                    <a:cubicBezTo>
                      <a:pt x="9" y="99"/>
                      <a:pt x="9" y="99"/>
                      <a:pt x="9" y="99"/>
                    </a:cubicBezTo>
                    <a:close/>
                    <a:moveTo>
                      <a:pt x="16" y="107"/>
                    </a:moveTo>
                    <a:cubicBezTo>
                      <a:pt x="21" y="102"/>
                      <a:pt x="21" y="102"/>
                      <a:pt x="21" y="102"/>
                    </a:cubicBezTo>
                    <a:cubicBezTo>
                      <a:pt x="25" y="107"/>
                      <a:pt x="25" y="107"/>
                      <a:pt x="25" y="107"/>
                    </a:cubicBezTo>
                    <a:cubicBezTo>
                      <a:pt x="21" y="111"/>
                      <a:pt x="21" y="111"/>
                      <a:pt x="21" y="111"/>
                    </a:cubicBezTo>
                    <a:cubicBezTo>
                      <a:pt x="16" y="107"/>
                      <a:pt x="16" y="107"/>
                      <a:pt x="16" y="107"/>
                    </a:cubicBezTo>
                    <a:cubicBezTo>
                      <a:pt x="16" y="107"/>
                      <a:pt x="16" y="107"/>
                      <a:pt x="16" y="107"/>
                    </a:cubicBezTo>
                    <a:close/>
                    <a:moveTo>
                      <a:pt x="23" y="114"/>
                    </a:moveTo>
                    <a:cubicBezTo>
                      <a:pt x="28" y="109"/>
                      <a:pt x="28" y="109"/>
                      <a:pt x="28" y="109"/>
                    </a:cubicBezTo>
                    <a:cubicBezTo>
                      <a:pt x="32" y="114"/>
                      <a:pt x="32" y="114"/>
                      <a:pt x="32" y="114"/>
                    </a:cubicBezTo>
                    <a:cubicBezTo>
                      <a:pt x="28" y="118"/>
                      <a:pt x="28" y="118"/>
                      <a:pt x="28" y="118"/>
                    </a:cubicBezTo>
                    <a:cubicBezTo>
                      <a:pt x="23" y="114"/>
                      <a:pt x="23" y="114"/>
                      <a:pt x="23" y="114"/>
                    </a:cubicBezTo>
                    <a:cubicBezTo>
                      <a:pt x="23" y="114"/>
                      <a:pt x="23" y="114"/>
                      <a:pt x="23" y="11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5" name="Freeform 2161"/>
              <p:cNvSpPr>
                <a:spLocks noEditPoints="1"/>
              </p:cNvSpPr>
              <p:nvPr/>
            </p:nvSpPr>
            <p:spPr bwMode="auto">
              <a:xfrm>
                <a:off x="23228300" y="3086100"/>
                <a:ext cx="352425" cy="557213"/>
              </a:xfrm>
              <a:custGeom>
                <a:avLst/>
                <a:gdLst>
                  <a:gd name="T0" fmla="*/ 27 w 94"/>
                  <a:gd name="T1" fmla="*/ 3 h 148"/>
                  <a:gd name="T2" fmla="*/ 54 w 94"/>
                  <a:gd name="T3" fmla="*/ 141 h 148"/>
                  <a:gd name="T4" fmla="*/ 91 w 94"/>
                  <a:gd name="T5" fmla="*/ 124 h 148"/>
                  <a:gd name="T6" fmla="*/ 32 w 94"/>
                  <a:gd name="T7" fmla="*/ 22 h 148"/>
                  <a:gd name="T8" fmla="*/ 35 w 94"/>
                  <a:gd name="T9" fmla="*/ 79 h 148"/>
                  <a:gd name="T10" fmla="*/ 40 w 94"/>
                  <a:gd name="T11" fmla="*/ 76 h 148"/>
                  <a:gd name="T12" fmla="*/ 44 w 94"/>
                  <a:gd name="T13" fmla="*/ 75 h 148"/>
                  <a:gd name="T14" fmla="*/ 49 w 94"/>
                  <a:gd name="T15" fmla="*/ 72 h 148"/>
                  <a:gd name="T16" fmla="*/ 53 w 94"/>
                  <a:gd name="T17" fmla="*/ 71 h 148"/>
                  <a:gd name="T18" fmla="*/ 58 w 94"/>
                  <a:gd name="T19" fmla="*/ 68 h 148"/>
                  <a:gd name="T20" fmla="*/ 39 w 94"/>
                  <a:gd name="T21" fmla="*/ 89 h 148"/>
                  <a:gd name="T22" fmla="*/ 44 w 94"/>
                  <a:gd name="T23" fmla="*/ 86 h 148"/>
                  <a:gd name="T24" fmla="*/ 49 w 94"/>
                  <a:gd name="T25" fmla="*/ 85 h 148"/>
                  <a:gd name="T26" fmla="*/ 54 w 94"/>
                  <a:gd name="T27" fmla="*/ 82 h 148"/>
                  <a:gd name="T28" fmla="*/ 57 w 94"/>
                  <a:gd name="T29" fmla="*/ 80 h 148"/>
                  <a:gd name="T30" fmla="*/ 63 w 94"/>
                  <a:gd name="T31" fmla="*/ 78 h 148"/>
                  <a:gd name="T32" fmla="*/ 44 w 94"/>
                  <a:gd name="T33" fmla="*/ 99 h 148"/>
                  <a:gd name="T34" fmla="*/ 49 w 94"/>
                  <a:gd name="T35" fmla="*/ 96 h 148"/>
                  <a:gd name="T36" fmla="*/ 53 w 94"/>
                  <a:gd name="T37" fmla="*/ 94 h 148"/>
                  <a:gd name="T38" fmla="*/ 58 w 94"/>
                  <a:gd name="T39" fmla="*/ 92 h 148"/>
                  <a:gd name="T40" fmla="*/ 62 w 94"/>
                  <a:gd name="T41" fmla="*/ 90 h 148"/>
                  <a:gd name="T42" fmla="*/ 67 w 94"/>
                  <a:gd name="T43" fmla="*/ 88 h 148"/>
                  <a:gd name="T44" fmla="*/ 48 w 94"/>
                  <a:gd name="T45" fmla="*/ 108 h 148"/>
                  <a:gd name="T46" fmla="*/ 53 w 94"/>
                  <a:gd name="T47" fmla="*/ 106 h 148"/>
                  <a:gd name="T48" fmla="*/ 57 w 94"/>
                  <a:gd name="T49" fmla="*/ 104 h 148"/>
                  <a:gd name="T50" fmla="*/ 63 w 94"/>
                  <a:gd name="T51" fmla="*/ 102 h 148"/>
                  <a:gd name="T52" fmla="*/ 66 w 94"/>
                  <a:gd name="T53" fmla="*/ 100 h 148"/>
                  <a:gd name="T54" fmla="*/ 72 w 94"/>
                  <a:gd name="T55" fmla="*/ 98 h 148"/>
                  <a:gd name="T56" fmla="*/ 52 w 94"/>
                  <a:gd name="T57" fmla="*/ 118 h 148"/>
                  <a:gd name="T58" fmla="*/ 58 w 94"/>
                  <a:gd name="T59" fmla="*/ 116 h 148"/>
                  <a:gd name="T60" fmla="*/ 62 w 94"/>
                  <a:gd name="T61" fmla="*/ 114 h 148"/>
                  <a:gd name="T62" fmla="*/ 67 w 94"/>
                  <a:gd name="T63" fmla="*/ 112 h 148"/>
                  <a:gd name="T64" fmla="*/ 71 w 94"/>
                  <a:gd name="T65" fmla="*/ 110 h 148"/>
                  <a:gd name="T66" fmla="*/ 76 w 94"/>
                  <a:gd name="T67" fmla="*/ 108 h 148"/>
                  <a:gd name="T68" fmla="*/ 57 w 94"/>
                  <a:gd name="T69" fmla="*/ 128 h 148"/>
                  <a:gd name="T70" fmla="*/ 62 w 94"/>
                  <a:gd name="T71" fmla="*/ 126 h 148"/>
                  <a:gd name="T72" fmla="*/ 66 w 94"/>
                  <a:gd name="T73" fmla="*/ 124 h 148"/>
                  <a:gd name="T74" fmla="*/ 71 w 94"/>
                  <a:gd name="T75" fmla="*/ 122 h 148"/>
                  <a:gd name="T76" fmla="*/ 75 w 94"/>
                  <a:gd name="T77" fmla="*/ 120 h 148"/>
                  <a:gd name="T78" fmla="*/ 80 w 94"/>
                  <a:gd name="T79" fmla="*/ 117 h 148"/>
                  <a:gd name="T80" fmla="*/ 61 w 94"/>
                  <a:gd name="T81" fmla="*/ 138 h 148"/>
                  <a:gd name="T82" fmla="*/ 67 w 94"/>
                  <a:gd name="T83" fmla="*/ 135 h 148"/>
                  <a:gd name="T84" fmla="*/ 71 w 94"/>
                  <a:gd name="T85" fmla="*/ 134 h 148"/>
                  <a:gd name="T86" fmla="*/ 76 w 94"/>
                  <a:gd name="T87" fmla="*/ 131 h 148"/>
                  <a:gd name="T88" fmla="*/ 80 w 94"/>
                  <a:gd name="T89" fmla="*/ 130 h 148"/>
                  <a:gd name="T90" fmla="*/ 85 w 94"/>
                  <a:gd name="T91"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8">
                    <a:moveTo>
                      <a:pt x="91" y="124"/>
                    </a:moveTo>
                    <a:cubicBezTo>
                      <a:pt x="39" y="7"/>
                      <a:pt x="39" y="7"/>
                      <a:pt x="39" y="7"/>
                    </a:cubicBezTo>
                    <a:cubicBezTo>
                      <a:pt x="37" y="3"/>
                      <a:pt x="31" y="0"/>
                      <a:pt x="27" y="3"/>
                    </a:cubicBezTo>
                    <a:cubicBezTo>
                      <a:pt x="7" y="12"/>
                      <a:pt x="7" y="12"/>
                      <a:pt x="7" y="12"/>
                    </a:cubicBezTo>
                    <a:cubicBezTo>
                      <a:pt x="2" y="14"/>
                      <a:pt x="0" y="19"/>
                      <a:pt x="2" y="24"/>
                    </a:cubicBezTo>
                    <a:cubicBezTo>
                      <a:pt x="54" y="141"/>
                      <a:pt x="54" y="141"/>
                      <a:pt x="54" y="141"/>
                    </a:cubicBezTo>
                    <a:cubicBezTo>
                      <a:pt x="56" y="145"/>
                      <a:pt x="62" y="148"/>
                      <a:pt x="67" y="145"/>
                    </a:cubicBezTo>
                    <a:cubicBezTo>
                      <a:pt x="87" y="136"/>
                      <a:pt x="87" y="136"/>
                      <a:pt x="87" y="136"/>
                    </a:cubicBezTo>
                    <a:cubicBezTo>
                      <a:pt x="92" y="134"/>
                      <a:pt x="94" y="129"/>
                      <a:pt x="91" y="124"/>
                    </a:cubicBezTo>
                    <a:close/>
                    <a:moveTo>
                      <a:pt x="18" y="29"/>
                    </a:moveTo>
                    <a:cubicBezTo>
                      <a:pt x="16" y="25"/>
                      <a:pt x="18" y="20"/>
                      <a:pt x="22" y="19"/>
                    </a:cubicBezTo>
                    <a:cubicBezTo>
                      <a:pt x="26" y="17"/>
                      <a:pt x="30" y="19"/>
                      <a:pt x="32" y="22"/>
                    </a:cubicBezTo>
                    <a:cubicBezTo>
                      <a:pt x="33" y="26"/>
                      <a:pt x="32" y="31"/>
                      <a:pt x="28" y="32"/>
                    </a:cubicBezTo>
                    <a:cubicBezTo>
                      <a:pt x="24" y="34"/>
                      <a:pt x="20" y="32"/>
                      <a:pt x="18" y="29"/>
                    </a:cubicBezTo>
                    <a:close/>
                    <a:moveTo>
                      <a:pt x="35" y="79"/>
                    </a:moveTo>
                    <a:cubicBezTo>
                      <a:pt x="32" y="74"/>
                      <a:pt x="32" y="74"/>
                      <a:pt x="32" y="74"/>
                    </a:cubicBezTo>
                    <a:cubicBezTo>
                      <a:pt x="38" y="71"/>
                      <a:pt x="38" y="71"/>
                      <a:pt x="38" y="71"/>
                    </a:cubicBezTo>
                    <a:cubicBezTo>
                      <a:pt x="40" y="76"/>
                      <a:pt x="40" y="76"/>
                      <a:pt x="40" y="76"/>
                    </a:cubicBezTo>
                    <a:cubicBezTo>
                      <a:pt x="35" y="79"/>
                      <a:pt x="35" y="79"/>
                      <a:pt x="35" y="79"/>
                    </a:cubicBezTo>
                    <a:cubicBezTo>
                      <a:pt x="35" y="79"/>
                      <a:pt x="35" y="79"/>
                      <a:pt x="35" y="79"/>
                    </a:cubicBezTo>
                    <a:close/>
                    <a:moveTo>
                      <a:pt x="44" y="75"/>
                    </a:moveTo>
                    <a:cubicBezTo>
                      <a:pt x="42" y="69"/>
                      <a:pt x="42" y="69"/>
                      <a:pt x="42" y="69"/>
                    </a:cubicBezTo>
                    <a:cubicBezTo>
                      <a:pt x="47" y="67"/>
                      <a:pt x="47" y="67"/>
                      <a:pt x="47" y="67"/>
                    </a:cubicBezTo>
                    <a:cubicBezTo>
                      <a:pt x="49" y="72"/>
                      <a:pt x="49" y="72"/>
                      <a:pt x="49" y="72"/>
                    </a:cubicBezTo>
                    <a:cubicBezTo>
                      <a:pt x="44" y="75"/>
                      <a:pt x="44" y="75"/>
                      <a:pt x="44" y="75"/>
                    </a:cubicBezTo>
                    <a:cubicBezTo>
                      <a:pt x="44" y="75"/>
                      <a:pt x="44" y="75"/>
                      <a:pt x="44" y="75"/>
                    </a:cubicBezTo>
                    <a:close/>
                    <a:moveTo>
                      <a:pt x="53" y="71"/>
                    </a:moveTo>
                    <a:cubicBezTo>
                      <a:pt x="51" y="65"/>
                      <a:pt x="51" y="65"/>
                      <a:pt x="51" y="65"/>
                    </a:cubicBezTo>
                    <a:cubicBezTo>
                      <a:pt x="56" y="63"/>
                      <a:pt x="56" y="63"/>
                      <a:pt x="56" y="63"/>
                    </a:cubicBezTo>
                    <a:cubicBezTo>
                      <a:pt x="58" y="68"/>
                      <a:pt x="58" y="68"/>
                      <a:pt x="58" y="68"/>
                    </a:cubicBezTo>
                    <a:cubicBezTo>
                      <a:pt x="53" y="71"/>
                      <a:pt x="53" y="71"/>
                      <a:pt x="53" y="71"/>
                    </a:cubicBezTo>
                    <a:cubicBezTo>
                      <a:pt x="53" y="71"/>
                      <a:pt x="53" y="71"/>
                      <a:pt x="53" y="71"/>
                    </a:cubicBezTo>
                    <a:close/>
                    <a:moveTo>
                      <a:pt x="39" y="89"/>
                    </a:moveTo>
                    <a:cubicBezTo>
                      <a:pt x="37" y="83"/>
                      <a:pt x="37" y="83"/>
                      <a:pt x="37" y="83"/>
                    </a:cubicBezTo>
                    <a:cubicBezTo>
                      <a:pt x="42" y="81"/>
                      <a:pt x="42" y="81"/>
                      <a:pt x="42" y="81"/>
                    </a:cubicBezTo>
                    <a:cubicBezTo>
                      <a:pt x="44" y="86"/>
                      <a:pt x="44" y="86"/>
                      <a:pt x="44" y="86"/>
                    </a:cubicBezTo>
                    <a:cubicBezTo>
                      <a:pt x="39" y="89"/>
                      <a:pt x="39" y="89"/>
                      <a:pt x="39" y="89"/>
                    </a:cubicBezTo>
                    <a:cubicBezTo>
                      <a:pt x="39" y="89"/>
                      <a:pt x="39" y="89"/>
                      <a:pt x="39" y="89"/>
                    </a:cubicBezTo>
                    <a:close/>
                    <a:moveTo>
                      <a:pt x="49" y="85"/>
                    </a:moveTo>
                    <a:cubicBezTo>
                      <a:pt x="46" y="79"/>
                      <a:pt x="46" y="79"/>
                      <a:pt x="46" y="79"/>
                    </a:cubicBezTo>
                    <a:cubicBezTo>
                      <a:pt x="51" y="77"/>
                      <a:pt x="51" y="77"/>
                      <a:pt x="51" y="77"/>
                    </a:cubicBezTo>
                    <a:cubicBezTo>
                      <a:pt x="54" y="82"/>
                      <a:pt x="54" y="82"/>
                      <a:pt x="54" y="82"/>
                    </a:cubicBezTo>
                    <a:cubicBezTo>
                      <a:pt x="49" y="85"/>
                      <a:pt x="49" y="85"/>
                      <a:pt x="49" y="85"/>
                    </a:cubicBezTo>
                    <a:cubicBezTo>
                      <a:pt x="49" y="85"/>
                      <a:pt x="49" y="85"/>
                      <a:pt x="49" y="85"/>
                    </a:cubicBezTo>
                    <a:close/>
                    <a:moveTo>
                      <a:pt x="57" y="80"/>
                    </a:moveTo>
                    <a:cubicBezTo>
                      <a:pt x="55" y="75"/>
                      <a:pt x="55" y="75"/>
                      <a:pt x="55" y="75"/>
                    </a:cubicBezTo>
                    <a:cubicBezTo>
                      <a:pt x="60" y="73"/>
                      <a:pt x="60" y="73"/>
                      <a:pt x="60" y="73"/>
                    </a:cubicBezTo>
                    <a:cubicBezTo>
                      <a:pt x="63" y="78"/>
                      <a:pt x="63" y="78"/>
                      <a:pt x="63" y="78"/>
                    </a:cubicBezTo>
                    <a:cubicBezTo>
                      <a:pt x="57" y="80"/>
                      <a:pt x="57" y="80"/>
                      <a:pt x="57" y="80"/>
                    </a:cubicBezTo>
                    <a:cubicBezTo>
                      <a:pt x="57" y="80"/>
                      <a:pt x="57" y="80"/>
                      <a:pt x="57" y="80"/>
                    </a:cubicBezTo>
                    <a:close/>
                    <a:moveTo>
                      <a:pt x="44" y="99"/>
                    </a:moveTo>
                    <a:cubicBezTo>
                      <a:pt x="41" y="93"/>
                      <a:pt x="41" y="93"/>
                      <a:pt x="41" y="93"/>
                    </a:cubicBezTo>
                    <a:cubicBezTo>
                      <a:pt x="46" y="91"/>
                      <a:pt x="46" y="91"/>
                      <a:pt x="46" y="91"/>
                    </a:cubicBezTo>
                    <a:cubicBezTo>
                      <a:pt x="49" y="96"/>
                      <a:pt x="49" y="96"/>
                      <a:pt x="49" y="96"/>
                    </a:cubicBezTo>
                    <a:cubicBezTo>
                      <a:pt x="44" y="99"/>
                      <a:pt x="44" y="99"/>
                      <a:pt x="44" y="99"/>
                    </a:cubicBezTo>
                    <a:cubicBezTo>
                      <a:pt x="44" y="99"/>
                      <a:pt x="44" y="99"/>
                      <a:pt x="44" y="99"/>
                    </a:cubicBezTo>
                    <a:close/>
                    <a:moveTo>
                      <a:pt x="53" y="94"/>
                    </a:moveTo>
                    <a:cubicBezTo>
                      <a:pt x="50" y="89"/>
                      <a:pt x="50" y="89"/>
                      <a:pt x="50" y="89"/>
                    </a:cubicBezTo>
                    <a:cubicBezTo>
                      <a:pt x="56" y="87"/>
                      <a:pt x="56" y="87"/>
                      <a:pt x="56" y="87"/>
                    </a:cubicBezTo>
                    <a:cubicBezTo>
                      <a:pt x="58" y="92"/>
                      <a:pt x="58" y="92"/>
                      <a:pt x="58" y="92"/>
                    </a:cubicBezTo>
                    <a:cubicBezTo>
                      <a:pt x="53" y="94"/>
                      <a:pt x="53" y="94"/>
                      <a:pt x="53" y="94"/>
                    </a:cubicBezTo>
                    <a:cubicBezTo>
                      <a:pt x="53" y="94"/>
                      <a:pt x="53" y="94"/>
                      <a:pt x="53" y="94"/>
                    </a:cubicBezTo>
                    <a:close/>
                    <a:moveTo>
                      <a:pt x="62" y="90"/>
                    </a:moveTo>
                    <a:cubicBezTo>
                      <a:pt x="59" y="85"/>
                      <a:pt x="59" y="85"/>
                      <a:pt x="59" y="85"/>
                    </a:cubicBezTo>
                    <a:cubicBezTo>
                      <a:pt x="65" y="82"/>
                      <a:pt x="65" y="82"/>
                      <a:pt x="65" y="82"/>
                    </a:cubicBezTo>
                    <a:cubicBezTo>
                      <a:pt x="67" y="88"/>
                      <a:pt x="67" y="88"/>
                      <a:pt x="67" y="88"/>
                    </a:cubicBezTo>
                    <a:cubicBezTo>
                      <a:pt x="62" y="90"/>
                      <a:pt x="62" y="90"/>
                      <a:pt x="62" y="90"/>
                    </a:cubicBezTo>
                    <a:cubicBezTo>
                      <a:pt x="62" y="90"/>
                      <a:pt x="62" y="90"/>
                      <a:pt x="62" y="90"/>
                    </a:cubicBezTo>
                    <a:close/>
                    <a:moveTo>
                      <a:pt x="48" y="108"/>
                    </a:moveTo>
                    <a:cubicBezTo>
                      <a:pt x="46" y="103"/>
                      <a:pt x="46" y="103"/>
                      <a:pt x="46" y="103"/>
                    </a:cubicBezTo>
                    <a:cubicBezTo>
                      <a:pt x="51" y="101"/>
                      <a:pt x="51" y="101"/>
                      <a:pt x="51" y="101"/>
                    </a:cubicBezTo>
                    <a:cubicBezTo>
                      <a:pt x="53" y="106"/>
                      <a:pt x="53" y="106"/>
                      <a:pt x="53" y="106"/>
                    </a:cubicBezTo>
                    <a:cubicBezTo>
                      <a:pt x="48" y="108"/>
                      <a:pt x="48" y="108"/>
                      <a:pt x="48" y="108"/>
                    </a:cubicBezTo>
                    <a:cubicBezTo>
                      <a:pt x="48" y="108"/>
                      <a:pt x="48" y="108"/>
                      <a:pt x="48" y="108"/>
                    </a:cubicBezTo>
                    <a:close/>
                    <a:moveTo>
                      <a:pt x="57" y="104"/>
                    </a:moveTo>
                    <a:cubicBezTo>
                      <a:pt x="55" y="99"/>
                      <a:pt x="55" y="99"/>
                      <a:pt x="55" y="99"/>
                    </a:cubicBezTo>
                    <a:cubicBezTo>
                      <a:pt x="60" y="96"/>
                      <a:pt x="60" y="96"/>
                      <a:pt x="60" y="96"/>
                    </a:cubicBezTo>
                    <a:cubicBezTo>
                      <a:pt x="63" y="102"/>
                      <a:pt x="63" y="102"/>
                      <a:pt x="63" y="102"/>
                    </a:cubicBezTo>
                    <a:cubicBezTo>
                      <a:pt x="57" y="104"/>
                      <a:pt x="57" y="104"/>
                      <a:pt x="57" y="104"/>
                    </a:cubicBezTo>
                    <a:cubicBezTo>
                      <a:pt x="57" y="104"/>
                      <a:pt x="57" y="104"/>
                      <a:pt x="57" y="104"/>
                    </a:cubicBezTo>
                    <a:close/>
                    <a:moveTo>
                      <a:pt x="66" y="100"/>
                    </a:moveTo>
                    <a:cubicBezTo>
                      <a:pt x="64" y="95"/>
                      <a:pt x="64" y="95"/>
                      <a:pt x="64" y="95"/>
                    </a:cubicBezTo>
                    <a:cubicBezTo>
                      <a:pt x="69" y="92"/>
                      <a:pt x="69" y="92"/>
                      <a:pt x="69" y="92"/>
                    </a:cubicBezTo>
                    <a:cubicBezTo>
                      <a:pt x="72" y="98"/>
                      <a:pt x="72" y="98"/>
                      <a:pt x="72" y="98"/>
                    </a:cubicBezTo>
                    <a:cubicBezTo>
                      <a:pt x="66" y="100"/>
                      <a:pt x="66" y="100"/>
                      <a:pt x="66" y="100"/>
                    </a:cubicBezTo>
                    <a:cubicBezTo>
                      <a:pt x="66" y="100"/>
                      <a:pt x="66" y="100"/>
                      <a:pt x="66" y="100"/>
                    </a:cubicBezTo>
                    <a:close/>
                    <a:moveTo>
                      <a:pt x="52" y="118"/>
                    </a:moveTo>
                    <a:cubicBezTo>
                      <a:pt x="50" y="113"/>
                      <a:pt x="50" y="113"/>
                      <a:pt x="50" y="113"/>
                    </a:cubicBezTo>
                    <a:cubicBezTo>
                      <a:pt x="55" y="111"/>
                      <a:pt x="55" y="111"/>
                      <a:pt x="55" y="111"/>
                    </a:cubicBezTo>
                    <a:cubicBezTo>
                      <a:pt x="58" y="116"/>
                      <a:pt x="58" y="116"/>
                      <a:pt x="58" y="116"/>
                    </a:cubicBezTo>
                    <a:cubicBezTo>
                      <a:pt x="52" y="118"/>
                      <a:pt x="52" y="118"/>
                      <a:pt x="52" y="118"/>
                    </a:cubicBezTo>
                    <a:cubicBezTo>
                      <a:pt x="52" y="118"/>
                      <a:pt x="52" y="118"/>
                      <a:pt x="52" y="118"/>
                    </a:cubicBezTo>
                    <a:close/>
                    <a:moveTo>
                      <a:pt x="62" y="114"/>
                    </a:moveTo>
                    <a:cubicBezTo>
                      <a:pt x="59" y="109"/>
                      <a:pt x="59" y="109"/>
                      <a:pt x="59" y="109"/>
                    </a:cubicBezTo>
                    <a:cubicBezTo>
                      <a:pt x="65" y="106"/>
                      <a:pt x="65" y="106"/>
                      <a:pt x="65" y="106"/>
                    </a:cubicBezTo>
                    <a:cubicBezTo>
                      <a:pt x="67" y="112"/>
                      <a:pt x="67" y="112"/>
                      <a:pt x="67" y="112"/>
                    </a:cubicBezTo>
                    <a:cubicBezTo>
                      <a:pt x="62" y="114"/>
                      <a:pt x="62" y="114"/>
                      <a:pt x="62" y="114"/>
                    </a:cubicBezTo>
                    <a:cubicBezTo>
                      <a:pt x="62" y="114"/>
                      <a:pt x="62" y="114"/>
                      <a:pt x="62" y="114"/>
                    </a:cubicBezTo>
                    <a:close/>
                    <a:moveTo>
                      <a:pt x="71" y="110"/>
                    </a:moveTo>
                    <a:cubicBezTo>
                      <a:pt x="68" y="105"/>
                      <a:pt x="68" y="105"/>
                      <a:pt x="68" y="105"/>
                    </a:cubicBezTo>
                    <a:cubicBezTo>
                      <a:pt x="74" y="102"/>
                      <a:pt x="74" y="102"/>
                      <a:pt x="74" y="102"/>
                    </a:cubicBezTo>
                    <a:cubicBezTo>
                      <a:pt x="76" y="108"/>
                      <a:pt x="76" y="108"/>
                      <a:pt x="76" y="108"/>
                    </a:cubicBezTo>
                    <a:cubicBezTo>
                      <a:pt x="71" y="110"/>
                      <a:pt x="71" y="110"/>
                      <a:pt x="71" y="110"/>
                    </a:cubicBezTo>
                    <a:cubicBezTo>
                      <a:pt x="71" y="110"/>
                      <a:pt x="71" y="110"/>
                      <a:pt x="71" y="110"/>
                    </a:cubicBezTo>
                    <a:close/>
                    <a:moveTo>
                      <a:pt x="57" y="128"/>
                    </a:moveTo>
                    <a:cubicBezTo>
                      <a:pt x="54" y="123"/>
                      <a:pt x="54" y="123"/>
                      <a:pt x="54" y="123"/>
                    </a:cubicBezTo>
                    <a:cubicBezTo>
                      <a:pt x="60" y="120"/>
                      <a:pt x="60" y="120"/>
                      <a:pt x="60" y="120"/>
                    </a:cubicBezTo>
                    <a:cubicBezTo>
                      <a:pt x="62" y="126"/>
                      <a:pt x="62" y="126"/>
                      <a:pt x="62" y="126"/>
                    </a:cubicBezTo>
                    <a:cubicBezTo>
                      <a:pt x="57" y="128"/>
                      <a:pt x="57" y="128"/>
                      <a:pt x="57" y="128"/>
                    </a:cubicBezTo>
                    <a:cubicBezTo>
                      <a:pt x="57" y="128"/>
                      <a:pt x="57" y="128"/>
                      <a:pt x="57" y="128"/>
                    </a:cubicBezTo>
                    <a:close/>
                    <a:moveTo>
                      <a:pt x="66" y="124"/>
                    </a:moveTo>
                    <a:cubicBezTo>
                      <a:pt x="64" y="118"/>
                      <a:pt x="64" y="118"/>
                      <a:pt x="64" y="118"/>
                    </a:cubicBezTo>
                    <a:cubicBezTo>
                      <a:pt x="69" y="116"/>
                      <a:pt x="69" y="116"/>
                      <a:pt x="69" y="116"/>
                    </a:cubicBezTo>
                    <a:cubicBezTo>
                      <a:pt x="71" y="122"/>
                      <a:pt x="71" y="122"/>
                      <a:pt x="71" y="122"/>
                    </a:cubicBezTo>
                    <a:cubicBezTo>
                      <a:pt x="66" y="124"/>
                      <a:pt x="66" y="124"/>
                      <a:pt x="66" y="124"/>
                    </a:cubicBezTo>
                    <a:cubicBezTo>
                      <a:pt x="66" y="124"/>
                      <a:pt x="66" y="124"/>
                      <a:pt x="66" y="124"/>
                    </a:cubicBezTo>
                    <a:close/>
                    <a:moveTo>
                      <a:pt x="75" y="120"/>
                    </a:moveTo>
                    <a:cubicBezTo>
                      <a:pt x="73" y="114"/>
                      <a:pt x="73" y="114"/>
                      <a:pt x="73" y="114"/>
                    </a:cubicBezTo>
                    <a:cubicBezTo>
                      <a:pt x="78" y="112"/>
                      <a:pt x="78" y="112"/>
                      <a:pt x="78" y="112"/>
                    </a:cubicBezTo>
                    <a:cubicBezTo>
                      <a:pt x="80" y="117"/>
                      <a:pt x="80" y="117"/>
                      <a:pt x="80" y="117"/>
                    </a:cubicBezTo>
                    <a:cubicBezTo>
                      <a:pt x="75" y="120"/>
                      <a:pt x="75" y="120"/>
                      <a:pt x="75" y="120"/>
                    </a:cubicBezTo>
                    <a:cubicBezTo>
                      <a:pt x="75" y="120"/>
                      <a:pt x="75" y="120"/>
                      <a:pt x="75" y="120"/>
                    </a:cubicBezTo>
                    <a:close/>
                    <a:moveTo>
                      <a:pt x="61" y="138"/>
                    </a:moveTo>
                    <a:cubicBezTo>
                      <a:pt x="59" y="133"/>
                      <a:pt x="59" y="133"/>
                      <a:pt x="59" y="133"/>
                    </a:cubicBezTo>
                    <a:cubicBezTo>
                      <a:pt x="64" y="130"/>
                      <a:pt x="64" y="130"/>
                      <a:pt x="64" y="130"/>
                    </a:cubicBezTo>
                    <a:cubicBezTo>
                      <a:pt x="67" y="135"/>
                      <a:pt x="67" y="135"/>
                      <a:pt x="67" y="135"/>
                    </a:cubicBezTo>
                    <a:cubicBezTo>
                      <a:pt x="61" y="138"/>
                      <a:pt x="61" y="138"/>
                      <a:pt x="61" y="138"/>
                    </a:cubicBezTo>
                    <a:cubicBezTo>
                      <a:pt x="61" y="138"/>
                      <a:pt x="61" y="138"/>
                      <a:pt x="61" y="138"/>
                    </a:cubicBezTo>
                    <a:close/>
                    <a:moveTo>
                      <a:pt x="71" y="134"/>
                    </a:moveTo>
                    <a:cubicBezTo>
                      <a:pt x="68" y="128"/>
                      <a:pt x="68" y="128"/>
                      <a:pt x="68" y="128"/>
                    </a:cubicBezTo>
                    <a:cubicBezTo>
                      <a:pt x="74" y="126"/>
                      <a:pt x="74" y="126"/>
                      <a:pt x="74" y="126"/>
                    </a:cubicBezTo>
                    <a:cubicBezTo>
                      <a:pt x="76" y="131"/>
                      <a:pt x="76" y="131"/>
                      <a:pt x="76" y="131"/>
                    </a:cubicBezTo>
                    <a:cubicBezTo>
                      <a:pt x="71" y="134"/>
                      <a:pt x="71" y="134"/>
                      <a:pt x="71" y="134"/>
                    </a:cubicBezTo>
                    <a:cubicBezTo>
                      <a:pt x="71" y="134"/>
                      <a:pt x="71" y="134"/>
                      <a:pt x="71" y="134"/>
                    </a:cubicBezTo>
                    <a:close/>
                    <a:moveTo>
                      <a:pt x="80" y="130"/>
                    </a:moveTo>
                    <a:cubicBezTo>
                      <a:pt x="77" y="124"/>
                      <a:pt x="77" y="124"/>
                      <a:pt x="77" y="124"/>
                    </a:cubicBezTo>
                    <a:cubicBezTo>
                      <a:pt x="82" y="122"/>
                      <a:pt x="82" y="122"/>
                      <a:pt x="82" y="122"/>
                    </a:cubicBezTo>
                    <a:cubicBezTo>
                      <a:pt x="85" y="127"/>
                      <a:pt x="85" y="127"/>
                      <a:pt x="85" y="127"/>
                    </a:cubicBezTo>
                    <a:cubicBezTo>
                      <a:pt x="80" y="130"/>
                      <a:pt x="80" y="130"/>
                      <a:pt x="80" y="130"/>
                    </a:cubicBezTo>
                    <a:cubicBezTo>
                      <a:pt x="80" y="130"/>
                      <a:pt x="80" y="130"/>
                      <a:pt x="80" y="130"/>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6" name="Freeform 2162"/>
              <p:cNvSpPr>
                <a:spLocks noEditPoints="1"/>
              </p:cNvSpPr>
              <p:nvPr/>
            </p:nvSpPr>
            <p:spPr bwMode="auto">
              <a:xfrm>
                <a:off x="22139275" y="661988"/>
                <a:ext cx="352425" cy="552450"/>
              </a:xfrm>
              <a:custGeom>
                <a:avLst/>
                <a:gdLst>
                  <a:gd name="T0" fmla="*/ 67 w 94"/>
                  <a:gd name="T1" fmla="*/ 145 h 147"/>
                  <a:gd name="T2" fmla="*/ 39 w 94"/>
                  <a:gd name="T3" fmla="*/ 7 h 147"/>
                  <a:gd name="T4" fmla="*/ 2 w 94"/>
                  <a:gd name="T5" fmla="*/ 23 h 147"/>
                  <a:gd name="T6" fmla="*/ 62 w 94"/>
                  <a:gd name="T7" fmla="*/ 125 h 147"/>
                  <a:gd name="T8" fmla="*/ 59 w 94"/>
                  <a:gd name="T9" fmla="*/ 68 h 147"/>
                  <a:gd name="T10" fmla="*/ 53 w 94"/>
                  <a:gd name="T11" fmla="*/ 71 h 147"/>
                  <a:gd name="T12" fmla="*/ 49 w 94"/>
                  <a:gd name="T13" fmla="*/ 73 h 147"/>
                  <a:gd name="T14" fmla="*/ 44 w 94"/>
                  <a:gd name="T15" fmla="*/ 75 h 147"/>
                  <a:gd name="T16" fmla="*/ 40 w 94"/>
                  <a:gd name="T17" fmla="*/ 77 h 147"/>
                  <a:gd name="T18" fmla="*/ 35 w 94"/>
                  <a:gd name="T19" fmla="*/ 79 h 147"/>
                  <a:gd name="T20" fmla="*/ 54 w 94"/>
                  <a:gd name="T21" fmla="*/ 58 h 147"/>
                  <a:gd name="T22" fmla="*/ 49 w 94"/>
                  <a:gd name="T23" fmla="*/ 61 h 147"/>
                  <a:gd name="T24" fmla="*/ 45 w 94"/>
                  <a:gd name="T25" fmla="*/ 63 h 147"/>
                  <a:gd name="T26" fmla="*/ 39 w 94"/>
                  <a:gd name="T27" fmla="*/ 65 h 147"/>
                  <a:gd name="T28" fmla="*/ 36 w 94"/>
                  <a:gd name="T29" fmla="*/ 67 h 147"/>
                  <a:gd name="T30" fmla="*/ 31 w 94"/>
                  <a:gd name="T31" fmla="*/ 69 h 147"/>
                  <a:gd name="T32" fmla="*/ 50 w 94"/>
                  <a:gd name="T33" fmla="*/ 49 h 147"/>
                  <a:gd name="T34" fmla="*/ 44 w 94"/>
                  <a:gd name="T35" fmla="*/ 51 h 147"/>
                  <a:gd name="T36" fmla="*/ 40 w 94"/>
                  <a:gd name="T37" fmla="*/ 53 h 147"/>
                  <a:gd name="T38" fmla="*/ 35 w 94"/>
                  <a:gd name="T39" fmla="*/ 55 h 147"/>
                  <a:gd name="T40" fmla="*/ 31 w 94"/>
                  <a:gd name="T41" fmla="*/ 57 h 147"/>
                  <a:gd name="T42" fmla="*/ 26 w 94"/>
                  <a:gd name="T43" fmla="*/ 59 h 147"/>
                  <a:gd name="T44" fmla="*/ 45 w 94"/>
                  <a:gd name="T45" fmla="*/ 39 h 147"/>
                  <a:gd name="T46" fmla="*/ 40 w 94"/>
                  <a:gd name="T47" fmla="*/ 41 h 147"/>
                  <a:gd name="T48" fmla="*/ 36 w 94"/>
                  <a:gd name="T49" fmla="*/ 43 h 147"/>
                  <a:gd name="T50" fmla="*/ 31 w 94"/>
                  <a:gd name="T51" fmla="*/ 45 h 147"/>
                  <a:gd name="T52" fmla="*/ 27 w 94"/>
                  <a:gd name="T53" fmla="*/ 47 h 147"/>
                  <a:gd name="T54" fmla="*/ 22 w 94"/>
                  <a:gd name="T55" fmla="*/ 50 h 147"/>
                  <a:gd name="T56" fmla="*/ 41 w 94"/>
                  <a:gd name="T57" fmla="*/ 29 h 147"/>
                  <a:gd name="T58" fmla="*/ 36 w 94"/>
                  <a:gd name="T59" fmla="*/ 31 h 147"/>
                  <a:gd name="T60" fmla="*/ 32 w 94"/>
                  <a:gd name="T61" fmla="*/ 33 h 147"/>
                  <a:gd name="T62" fmla="*/ 26 w 94"/>
                  <a:gd name="T63" fmla="*/ 36 h 147"/>
                  <a:gd name="T64" fmla="*/ 23 w 94"/>
                  <a:gd name="T65" fmla="*/ 37 h 147"/>
                  <a:gd name="T66" fmla="*/ 17 w 94"/>
                  <a:gd name="T67" fmla="*/ 40 h 147"/>
                  <a:gd name="T68" fmla="*/ 36 w 94"/>
                  <a:gd name="T69" fmla="*/ 19 h 147"/>
                  <a:gd name="T70" fmla="*/ 31 w 94"/>
                  <a:gd name="T71" fmla="*/ 21 h 147"/>
                  <a:gd name="T72" fmla="*/ 27 w 94"/>
                  <a:gd name="T73" fmla="*/ 23 h 147"/>
                  <a:gd name="T74" fmla="*/ 22 w 94"/>
                  <a:gd name="T75" fmla="*/ 26 h 147"/>
                  <a:gd name="T76" fmla="*/ 18 w 94"/>
                  <a:gd name="T77" fmla="*/ 27 h 147"/>
                  <a:gd name="T78" fmla="*/ 13 w 94"/>
                  <a:gd name="T79" fmla="*/ 30 h 147"/>
                  <a:gd name="T80" fmla="*/ 32 w 94"/>
                  <a:gd name="T81" fmla="*/ 9 h 147"/>
                  <a:gd name="T82" fmla="*/ 27 w 94"/>
                  <a:gd name="T83" fmla="*/ 12 h 147"/>
                  <a:gd name="T84" fmla="*/ 23 w 94"/>
                  <a:gd name="T85" fmla="*/ 14 h 147"/>
                  <a:gd name="T86" fmla="*/ 17 w 94"/>
                  <a:gd name="T87" fmla="*/ 16 h 147"/>
                  <a:gd name="T88" fmla="*/ 14 w 94"/>
                  <a:gd name="T89" fmla="*/ 18 h 147"/>
                  <a:gd name="T90" fmla="*/ 8 w 94"/>
                  <a:gd name="T91"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7">
                    <a:moveTo>
                      <a:pt x="2" y="23"/>
                    </a:moveTo>
                    <a:cubicBezTo>
                      <a:pt x="54" y="140"/>
                      <a:pt x="54" y="140"/>
                      <a:pt x="54" y="140"/>
                    </a:cubicBezTo>
                    <a:cubicBezTo>
                      <a:pt x="56" y="145"/>
                      <a:pt x="62" y="147"/>
                      <a:pt x="67" y="145"/>
                    </a:cubicBezTo>
                    <a:cubicBezTo>
                      <a:pt x="87" y="136"/>
                      <a:pt x="87" y="136"/>
                      <a:pt x="87" y="136"/>
                    </a:cubicBezTo>
                    <a:cubicBezTo>
                      <a:pt x="91" y="133"/>
                      <a:pt x="94" y="128"/>
                      <a:pt x="91" y="123"/>
                    </a:cubicBezTo>
                    <a:cubicBezTo>
                      <a:pt x="39" y="7"/>
                      <a:pt x="39" y="7"/>
                      <a:pt x="39" y="7"/>
                    </a:cubicBezTo>
                    <a:cubicBezTo>
                      <a:pt x="37" y="2"/>
                      <a:pt x="31" y="0"/>
                      <a:pt x="27" y="2"/>
                    </a:cubicBezTo>
                    <a:cubicBezTo>
                      <a:pt x="6" y="11"/>
                      <a:pt x="6" y="11"/>
                      <a:pt x="6" y="11"/>
                    </a:cubicBezTo>
                    <a:cubicBezTo>
                      <a:pt x="2" y="13"/>
                      <a:pt x="0" y="18"/>
                      <a:pt x="2" y="23"/>
                    </a:cubicBezTo>
                    <a:close/>
                    <a:moveTo>
                      <a:pt x="75" y="119"/>
                    </a:moveTo>
                    <a:cubicBezTo>
                      <a:pt x="77" y="122"/>
                      <a:pt x="75" y="127"/>
                      <a:pt x="71" y="128"/>
                    </a:cubicBezTo>
                    <a:cubicBezTo>
                      <a:pt x="68" y="130"/>
                      <a:pt x="63" y="128"/>
                      <a:pt x="62" y="125"/>
                    </a:cubicBezTo>
                    <a:cubicBezTo>
                      <a:pt x="60" y="121"/>
                      <a:pt x="62" y="117"/>
                      <a:pt x="65" y="115"/>
                    </a:cubicBezTo>
                    <a:cubicBezTo>
                      <a:pt x="69" y="113"/>
                      <a:pt x="74" y="115"/>
                      <a:pt x="75" y="119"/>
                    </a:cubicBezTo>
                    <a:close/>
                    <a:moveTo>
                      <a:pt x="59" y="68"/>
                    </a:moveTo>
                    <a:cubicBezTo>
                      <a:pt x="61" y="74"/>
                      <a:pt x="61" y="74"/>
                      <a:pt x="61" y="74"/>
                    </a:cubicBezTo>
                    <a:cubicBezTo>
                      <a:pt x="56" y="76"/>
                      <a:pt x="56" y="76"/>
                      <a:pt x="56" y="76"/>
                    </a:cubicBezTo>
                    <a:cubicBezTo>
                      <a:pt x="53" y="71"/>
                      <a:pt x="53" y="71"/>
                      <a:pt x="53" y="71"/>
                    </a:cubicBezTo>
                    <a:cubicBezTo>
                      <a:pt x="59" y="68"/>
                      <a:pt x="59" y="68"/>
                      <a:pt x="59" y="68"/>
                    </a:cubicBezTo>
                    <a:cubicBezTo>
                      <a:pt x="59" y="68"/>
                      <a:pt x="59" y="68"/>
                      <a:pt x="59" y="68"/>
                    </a:cubicBezTo>
                    <a:close/>
                    <a:moveTo>
                      <a:pt x="49" y="73"/>
                    </a:moveTo>
                    <a:cubicBezTo>
                      <a:pt x="52" y="78"/>
                      <a:pt x="52" y="78"/>
                      <a:pt x="52" y="78"/>
                    </a:cubicBezTo>
                    <a:cubicBezTo>
                      <a:pt x="46" y="80"/>
                      <a:pt x="46" y="80"/>
                      <a:pt x="46" y="80"/>
                    </a:cubicBezTo>
                    <a:cubicBezTo>
                      <a:pt x="44" y="75"/>
                      <a:pt x="44" y="75"/>
                      <a:pt x="44" y="75"/>
                    </a:cubicBezTo>
                    <a:cubicBezTo>
                      <a:pt x="49" y="73"/>
                      <a:pt x="49" y="73"/>
                      <a:pt x="49" y="73"/>
                    </a:cubicBezTo>
                    <a:cubicBezTo>
                      <a:pt x="49" y="73"/>
                      <a:pt x="49" y="73"/>
                      <a:pt x="49" y="73"/>
                    </a:cubicBezTo>
                    <a:close/>
                    <a:moveTo>
                      <a:pt x="40" y="77"/>
                    </a:moveTo>
                    <a:cubicBezTo>
                      <a:pt x="43" y="82"/>
                      <a:pt x="43" y="82"/>
                      <a:pt x="43" y="82"/>
                    </a:cubicBezTo>
                    <a:cubicBezTo>
                      <a:pt x="37" y="84"/>
                      <a:pt x="37" y="84"/>
                      <a:pt x="37" y="84"/>
                    </a:cubicBezTo>
                    <a:cubicBezTo>
                      <a:pt x="35" y="79"/>
                      <a:pt x="35" y="79"/>
                      <a:pt x="35" y="79"/>
                    </a:cubicBezTo>
                    <a:cubicBezTo>
                      <a:pt x="40" y="77"/>
                      <a:pt x="40" y="77"/>
                      <a:pt x="40" y="77"/>
                    </a:cubicBezTo>
                    <a:cubicBezTo>
                      <a:pt x="40" y="77"/>
                      <a:pt x="40" y="77"/>
                      <a:pt x="40" y="77"/>
                    </a:cubicBezTo>
                    <a:close/>
                    <a:moveTo>
                      <a:pt x="54" y="58"/>
                    </a:moveTo>
                    <a:cubicBezTo>
                      <a:pt x="57" y="64"/>
                      <a:pt x="57" y="64"/>
                      <a:pt x="57" y="64"/>
                    </a:cubicBezTo>
                    <a:cubicBezTo>
                      <a:pt x="51" y="66"/>
                      <a:pt x="51" y="66"/>
                      <a:pt x="51" y="66"/>
                    </a:cubicBezTo>
                    <a:cubicBezTo>
                      <a:pt x="49" y="61"/>
                      <a:pt x="49" y="61"/>
                      <a:pt x="49" y="61"/>
                    </a:cubicBezTo>
                    <a:cubicBezTo>
                      <a:pt x="54" y="58"/>
                      <a:pt x="54" y="58"/>
                      <a:pt x="54" y="58"/>
                    </a:cubicBezTo>
                    <a:cubicBezTo>
                      <a:pt x="54" y="58"/>
                      <a:pt x="54" y="58"/>
                      <a:pt x="54" y="58"/>
                    </a:cubicBezTo>
                    <a:close/>
                    <a:moveTo>
                      <a:pt x="45" y="63"/>
                    </a:moveTo>
                    <a:cubicBezTo>
                      <a:pt x="47" y="68"/>
                      <a:pt x="47" y="68"/>
                      <a:pt x="47" y="68"/>
                    </a:cubicBezTo>
                    <a:cubicBezTo>
                      <a:pt x="42" y="70"/>
                      <a:pt x="42" y="70"/>
                      <a:pt x="42" y="70"/>
                    </a:cubicBezTo>
                    <a:cubicBezTo>
                      <a:pt x="39" y="65"/>
                      <a:pt x="39" y="65"/>
                      <a:pt x="39" y="65"/>
                    </a:cubicBezTo>
                    <a:cubicBezTo>
                      <a:pt x="45" y="63"/>
                      <a:pt x="45" y="63"/>
                      <a:pt x="45" y="63"/>
                    </a:cubicBezTo>
                    <a:cubicBezTo>
                      <a:pt x="45" y="63"/>
                      <a:pt x="45" y="63"/>
                      <a:pt x="45" y="63"/>
                    </a:cubicBezTo>
                    <a:close/>
                    <a:moveTo>
                      <a:pt x="36" y="67"/>
                    </a:moveTo>
                    <a:cubicBezTo>
                      <a:pt x="38" y="72"/>
                      <a:pt x="38" y="72"/>
                      <a:pt x="38" y="72"/>
                    </a:cubicBezTo>
                    <a:cubicBezTo>
                      <a:pt x="33" y="74"/>
                      <a:pt x="33" y="74"/>
                      <a:pt x="33" y="74"/>
                    </a:cubicBezTo>
                    <a:cubicBezTo>
                      <a:pt x="31" y="69"/>
                      <a:pt x="31" y="69"/>
                      <a:pt x="31" y="69"/>
                    </a:cubicBezTo>
                    <a:cubicBezTo>
                      <a:pt x="36" y="67"/>
                      <a:pt x="36" y="67"/>
                      <a:pt x="36" y="67"/>
                    </a:cubicBezTo>
                    <a:cubicBezTo>
                      <a:pt x="36" y="67"/>
                      <a:pt x="36" y="67"/>
                      <a:pt x="36" y="67"/>
                    </a:cubicBezTo>
                    <a:close/>
                    <a:moveTo>
                      <a:pt x="50" y="49"/>
                    </a:moveTo>
                    <a:cubicBezTo>
                      <a:pt x="52" y="54"/>
                      <a:pt x="52" y="54"/>
                      <a:pt x="52" y="54"/>
                    </a:cubicBezTo>
                    <a:cubicBezTo>
                      <a:pt x="47" y="56"/>
                      <a:pt x="47" y="56"/>
                      <a:pt x="47" y="56"/>
                    </a:cubicBezTo>
                    <a:cubicBezTo>
                      <a:pt x="44" y="51"/>
                      <a:pt x="44" y="51"/>
                      <a:pt x="44" y="51"/>
                    </a:cubicBezTo>
                    <a:cubicBezTo>
                      <a:pt x="50" y="49"/>
                      <a:pt x="50" y="49"/>
                      <a:pt x="50" y="49"/>
                    </a:cubicBezTo>
                    <a:cubicBezTo>
                      <a:pt x="50" y="49"/>
                      <a:pt x="50" y="49"/>
                      <a:pt x="50" y="49"/>
                    </a:cubicBezTo>
                    <a:close/>
                    <a:moveTo>
                      <a:pt x="40" y="53"/>
                    </a:moveTo>
                    <a:cubicBezTo>
                      <a:pt x="43" y="58"/>
                      <a:pt x="43" y="58"/>
                      <a:pt x="43" y="58"/>
                    </a:cubicBezTo>
                    <a:cubicBezTo>
                      <a:pt x="38" y="61"/>
                      <a:pt x="38" y="61"/>
                      <a:pt x="38" y="61"/>
                    </a:cubicBezTo>
                    <a:cubicBezTo>
                      <a:pt x="35" y="55"/>
                      <a:pt x="35" y="55"/>
                      <a:pt x="35" y="55"/>
                    </a:cubicBezTo>
                    <a:cubicBezTo>
                      <a:pt x="40" y="53"/>
                      <a:pt x="40" y="53"/>
                      <a:pt x="40" y="53"/>
                    </a:cubicBezTo>
                    <a:cubicBezTo>
                      <a:pt x="40" y="53"/>
                      <a:pt x="40" y="53"/>
                      <a:pt x="40" y="53"/>
                    </a:cubicBezTo>
                    <a:close/>
                    <a:moveTo>
                      <a:pt x="31" y="57"/>
                    </a:moveTo>
                    <a:cubicBezTo>
                      <a:pt x="34" y="62"/>
                      <a:pt x="34" y="62"/>
                      <a:pt x="34" y="62"/>
                    </a:cubicBezTo>
                    <a:cubicBezTo>
                      <a:pt x="29" y="65"/>
                      <a:pt x="29" y="65"/>
                      <a:pt x="29" y="65"/>
                    </a:cubicBezTo>
                    <a:cubicBezTo>
                      <a:pt x="26" y="59"/>
                      <a:pt x="26" y="59"/>
                      <a:pt x="26" y="59"/>
                    </a:cubicBezTo>
                    <a:cubicBezTo>
                      <a:pt x="31" y="57"/>
                      <a:pt x="31" y="57"/>
                      <a:pt x="31" y="57"/>
                    </a:cubicBezTo>
                    <a:cubicBezTo>
                      <a:pt x="31" y="57"/>
                      <a:pt x="31" y="57"/>
                      <a:pt x="31" y="57"/>
                    </a:cubicBezTo>
                    <a:close/>
                    <a:moveTo>
                      <a:pt x="45" y="39"/>
                    </a:moveTo>
                    <a:cubicBezTo>
                      <a:pt x="48" y="44"/>
                      <a:pt x="48" y="44"/>
                      <a:pt x="48" y="44"/>
                    </a:cubicBezTo>
                    <a:cubicBezTo>
                      <a:pt x="42" y="47"/>
                      <a:pt x="42" y="47"/>
                      <a:pt x="42" y="47"/>
                    </a:cubicBezTo>
                    <a:cubicBezTo>
                      <a:pt x="40" y="41"/>
                      <a:pt x="40" y="41"/>
                      <a:pt x="40" y="41"/>
                    </a:cubicBezTo>
                    <a:cubicBezTo>
                      <a:pt x="45" y="39"/>
                      <a:pt x="45" y="39"/>
                      <a:pt x="45" y="39"/>
                    </a:cubicBezTo>
                    <a:cubicBezTo>
                      <a:pt x="45" y="39"/>
                      <a:pt x="45" y="39"/>
                      <a:pt x="45" y="39"/>
                    </a:cubicBezTo>
                    <a:close/>
                    <a:moveTo>
                      <a:pt x="36" y="43"/>
                    </a:moveTo>
                    <a:cubicBezTo>
                      <a:pt x="38" y="48"/>
                      <a:pt x="38" y="48"/>
                      <a:pt x="38" y="48"/>
                    </a:cubicBezTo>
                    <a:cubicBezTo>
                      <a:pt x="33" y="51"/>
                      <a:pt x="33" y="51"/>
                      <a:pt x="33" y="51"/>
                    </a:cubicBezTo>
                    <a:cubicBezTo>
                      <a:pt x="31" y="45"/>
                      <a:pt x="31" y="45"/>
                      <a:pt x="31" y="45"/>
                    </a:cubicBezTo>
                    <a:cubicBezTo>
                      <a:pt x="36" y="43"/>
                      <a:pt x="36" y="43"/>
                      <a:pt x="36" y="43"/>
                    </a:cubicBezTo>
                    <a:cubicBezTo>
                      <a:pt x="36" y="43"/>
                      <a:pt x="36" y="43"/>
                      <a:pt x="36" y="43"/>
                    </a:cubicBezTo>
                    <a:close/>
                    <a:moveTo>
                      <a:pt x="27" y="47"/>
                    </a:moveTo>
                    <a:cubicBezTo>
                      <a:pt x="29" y="52"/>
                      <a:pt x="29" y="52"/>
                      <a:pt x="29" y="52"/>
                    </a:cubicBezTo>
                    <a:cubicBezTo>
                      <a:pt x="24" y="55"/>
                      <a:pt x="24" y="55"/>
                      <a:pt x="24" y="55"/>
                    </a:cubicBezTo>
                    <a:cubicBezTo>
                      <a:pt x="22" y="50"/>
                      <a:pt x="22" y="50"/>
                      <a:pt x="22" y="50"/>
                    </a:cubicBezTo>
                    <a:cubicBezTo>
                      <a:pt x="27" y="47"/>
                      <a:pt x="27" y="47"/>
                      <a:pt x="27" y="47"/>
                    </a:cubicBezTo>
                    <a:cubicBezTo>
                      <a:pt x="27" y="47"/>
                      <a:pt x="27" y="47"/>
                      <a:pt x="27" y="47"/>
                    </a:cubicBezTo>
                    <a:close/>
                    <a:moveTo>
                      <a:pt x="41" y="29"/>
                    </a:moveTo>
                    <a:cubicBezTo>
                      <a:pt x="43" y="34"/>
                      <a:pt x="43" y="34"/>
                      <a:pt x="43" y="34"/>
                    </a:cubicBezTo>
                    <a:cubicBezTo>
                      <a:pt x="38" y="37"/>
                      <a:pt x="38" y="37"/>
                      <a:pt x="38" y="37"/>
                    </a:cubicBezTo>
                    <a:cubicBezTo>
                      <a:pt x="36" y="31"/>
                      <a:pt x="36" y="31"/>
                      <a:pt x="36" y="31"/>
                    </a:cubicBezTo>
                    <a:cubicBezTo>
                      <a:pt x="41" y="29"/>
                      <a:pt x="41" y="29"/>
                      <a:pt x="41" y="29"/>
                    </a:cubicBezTo>
                    <a:cubicBezTo>
                      <a:pt x="41" y="29"/>
                      <a:pt x="41" y="29"/>
                      <a:pt x="41" y="29"/>
                    </a:cubicBezTo>
                    <a:close/>
                    <a:moveTo>
                      <a:pt x="32" y="33"/>
                    </a:moveTo>
                    <a:cubicBezTo>
                      <a:pt x="34" y="38"/>
                      <a:pt x="34" y="38"/>
                      <a:pt x="34" y="38"/>
                    </a:cubicBezTo>
                    <a:cubicBezTo>
                      <a:pt x="29" y="41"/>
                      <a:pt x="29" y="41"/>
                      <a:pt x="29" y="41"/>
                    </a:cubicBezTo>
                    <a:cubicBezTo>
                      <a:pt x="26" y="36"/>
                      <a:pt x="26" y="36"/>
                      <a:pt x="26" y="36"/>
                    </a:cubicBezTo>
                    <a:cubicBezTo>
                      <a:pt x="32" y="33"/>
                      <a:pt x="32" y="33"/>
                      <a:pt x="32" y="33"/>
                    </a:cubicBezTo>
                    <a:cubicBezTo>
                      <a:pt x="32" y="33"/>
                      <a:pt x="32" y="33"/>
                      <a:pt x="32" y="33"/>
                    </a:cubicBezTo>
                    <a:close/>
                    <a:moveTo>
                      <a:pt x="23" y="37"/>
                    </a:moveTo>
                    <a:cubicBezTo>
                      <a:pt x="25" y="43"/>
                      <a:pt x="25" y="43"/>
                      <a:pt x="25" y="43"/>
                    </a:cubicBezTo>
                    <a:cubicBezTo>
                      <a:pt x="20" y="45"/>
                      <a:pt x="20" y="45"/>
                      <a:pt x="20" y="45"/>
                    </a:cubicBezTo>
                    <a:cubicBezTo>
                      <a:pt x="17" y="40"/>
                      <a:pt x="17" y="40"/>
                      <a:pt x="17" y="40"/>
                    </a:cubicBezTo>
                    <a:cubicBezTo>
                      <a:pt x="23" y="37"/>
                      <a:pt x="23" y="37"/>
                      <a:pt x="23" y="37"/>
                    </a:cubicBezTo>
                    <a:cubicBezTo>
                      <a:pt x="23" y="37"/>
                      <a:pt x="23" y="37"/>
                      <a:pt x="23" y="37"/>
                    </a:cubicBezTo>
                    <a:close/>
                    <a:moveTo>
                      <a:pt x="36" y="19"/>
                    </a:moveTo>
                    <a:cubicBezTo>
                      <a:pt x="39" y="25"/>
                      <a:pt x="39" y="25"/>
                      <a:pt x="39" y="25"/>
                    </a:cubicBezTo>
                    <a:cubicBezTo>
                      <a:pt x="34" y="27"/>
                      <a:pt x="34" y="27"/>
                      <a:pt x="34" y="27"/>
                    </a:cubicBezTo>
                    <a:cubicBezTo>
                      <a:pt x="31" y="21"/>
                      <a:pt x="31" y="21"/>
                      <a:pt x="31" y="21"/>
                    </a:cubicBezTo>
                    <a:cubicBezTo>
                      <a:pt x="36" y="19"/>
                      <a:pt x="36" y="19"/>
                      <a:pt x="36" y="19"/>
                    </a:cubicBezTo>
                    <a:cubicBezTo>
                      <a:pt x="36" y="19"/>
                      <a:pt x="36" y="19"/>
                      <a:pt x="36" y="19"/>
                    </a:cubicBezTo>
                    <a:close/>
                    <a:moveTo>
                      <a:pt x="27" y="23"/>
                    </a:moveTo>
                    <a:cubicBezTo>
                      <a:pt x="30" y="29"/>
                      <a:pt x="30" y="29"/>
                      <a:pt x="30" y="29"/>
                    </a:cubicBezTo>
                    <a:cubicBezTo>
                      <a:pt x="24" y="31"/>
                      <a:pt x="24" y="31"/>
                      <a:pt x="24" y="31"/>
                    </a:cubicBezTo>
                    <a:cubicBezTo>
                      <a:pt x="22" y="26"/>
                      <a:pt x="22" y="26"/>
                      <a:pt x="22" y="26"/>
                    </a:cubicBezTo>
                    <a:cubicBezTo>
                      <a:pt x="27" y="23"/>
                      <a:pt x="27" y="23"/>
                      <a:pt x="27" y="23"/>
                    </a:cubicBezTo>
                    <a:cubicBezTo>
                      <a:pt x="27" y="23"/>
                      <a:pt x="27" y="23"/>
                      <a:pt x="27" y="23"/>
                    </a:cubicBezTo>
                    <a:close/>
                    <a:moveTo>
                      <a:pt x="18" y="27"/>
                    </a:moveTo>
                    <a:cubicBezTo>
                      <a:pt x="21" y="33"/>
                      <a:pt x="21" y="33"/>
                      <a:pt x="21" y="33"/>
                    </a:cubicBezTo>
                    <a:cubicBezTo>
                      <a:pt x="15" y="35"/>
                      <a:pt x="15" y="35"/>
                      <a:pt x="15" y="35"/>
                    </a:cubicBezTo>
                    <a:cubicBezTo>
                      <a:pt x="13" y="30"/>
                      <a:pt x="13" y="30"/>
                      <a:pt x="13" y="30"/>
                    </a:cubicBezTo>
                    <a:cubicBezTo>
                      <a:pt x="18" y="27"/>
                      <a:pt x="18" y="27"/>
                      <a:pt x="18" y="27"/>
                    </a:cubicBezTo>
                    <a:cubicBezTo>
                      <a:pt x="18" y="27"/>
                      <a:pt x="18" y="27"/>
                      <a:pt x="18" y="27"/>
                    </a:cubicBezTo>
                    <a:close/>
                    <a:moveTo>
                      <a:pt x="32" y="9"/>
                    </a:moveTo>
                    <a:cubicBezTo>
                      <a:pt x="34" y="15"/>
                      <a:pt x="34" y="15"/>
                      <a:pt x="34" y="15"/>
                    </a:cubicBezTo>
                    <a:cubicBezTo>
                      <a:pt x="29" y="17"/>
                      <a:pt x="29" y="17"/>
                      <a:pt x="29" y="17"/>
                    </a:cubicBezTo>
                    <a:cubicBezTo>
                      <a:pt x="27" y="12"/>
                      <a:pt x="27" y="12"/>
                      <a:pt x="27" y="12"/>
                    </a:cubicBezTo>
                    <a:cubicBezTo>
                      <a:pt x="32" y="9"/>
                      <a:pt x="32" y="9"/>
                      <a:pt x="32" y="9"/>
                    </a:cubicBezTo>
                    <a:cubicBezTo>
                      <a:pt x="32" y="9"/>
                      <a:pt x="32" y="9"/>
                      <a:pt x="32" y="9"/>
                    </a:cubicBezTo>
                    <a:close/>
                    <a:moveTo>
                      <a:pt x="23" y="14"/>
                    </a:moveTo>
                    <a:cubicBezTo>
                      <a:pt x="25" y="19"/>
                      <a:pt x="25" y="19"/>
                      <a:pt x="25" y="19"/>
                    </a:cubicBezTo>
                    <a:cubicBezTo>
                      <a:pt x="20" y="21"/>
                      <a:pt x="20" y="21"/>
                      <a:pt x="20" y="21"/>
                    </a:cubicBezTo>
                    <a:cubicBezTo>
                      <a:pt x="17" y="16"/>
                      <a:pt x="17" y="16"/>
                      <a:pt x="17" y="16"/>
                    </a:cubicBezTo>
                    <a:cubicBezTo>
                      <a:pt x="23" y="14"/>
                      <a:pt x="23" y="14"/>
                      <a:pt x="23" y="14"/>
                    </a:cubicBezTo>
                    <a:cubicBezTo>
                      <a:pt x="23" y="14"/>
                      <a:pt x="23" y="14"/>
                      <a:pt x="23" y="14"/>
                    </a:cubicBezTo>
                    <a:close/>
                    <a:moveTo>
                      <a:pt x="14" y="18"/>
                    </a:moveTo>
                    <a:cubicBezTo>
                      <a:pt x="16" y="23"/>
                      <a:pt x="16" y="23"/>
                      <a:pt x="16" y="23"/>
                    </a:cubicBezTo>
                    <a:cubicBezTo>
                      <a:pt x="11" y="25"/>
                      <a:pt x="11" y="25"/>
                      <a:pt x="11" y="25"/>
                    </a:cubicBezTo>
                    <a:cubicBezTo>
                      <a:pt x="8" y="20"/>
                      <a:pt x="8" y="20"/>
                      <a:pt x="8" y="20"/>
                    </a:cubicBezTo>
                    <a:cubicBezTo>
                      <a:pt x="14" y="18"/>
                      <a:pt x="14" y="18"/>
                      <a:pt x="14" y="18"/>
                    </a:cubicBezTo>
                    <a:cubicBezTo>
                      <a:pt x="14" y="18"/>
                      <a:pt x="14" y="18"/>
                      <a:pt x="14" y="18"/>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7" name="Freeform 2163"/>
              <p:cNvSpPr>
                <a:spLocks noEditPoints="1"/>
              </p:cNvSpPr>
              <p:nvPr/>
            </p:nvSpPr>
            <p:spPr bwMode="auto">
              <a:xfrm>
                <a:off x="22142450" y="3119438"/>
                <a:ext cx="331788" cy="560388"/>
              </a:xfrm>
              <a:custGeom>
                <a:avLst/>
                <a:gdLst>
                  <a:gd name="T0" fmla="*/ 80 w 88"/>
                  <a:gd name="T1" fmla="*/ 10 h 149"/>
                  <a:gd name="T2" fmla="*/ 2 w 88"/>
                  <a:gd name="T3" fmla="*/ 127 h 149"/>
                  <a:gd name="T4" fmla="*/ 40 w 88"/>
                  <a:gd name="T5" fmla="*/ 142 h 149"/>
                  <a:gd name="T6" fmla="*/ 70 w 88"/>
                  <a:gd name="T7" fmla="*/ 28 h 149"/>
                  <a:gd name="T8" fmla="*/ 32 w 88"/>
                  <a:gd name="T9" fmla="*/ 70 h 149"/>
                  <a:gd name="T10" fmla="*/ 37 w 88"/>
                  <a:gd name="T11" fmla="*/ 72 h 149"/>
                  <a:gd name="T12" fmla="*/ 42 w 88"/>
                  <a:gd name="T13" fmla="*/ 73 h 149"/>
                  <a:gd name="T14" fmla="*/ 47 w 88"/>
                  <a:gd name="T15" fmla="*/ 75 h 149"/>
                  <a:gd name="T16" fmla="*/ 51 w 88"/>
                  <a:gd name="T17" fmla="*/ 77 h 149"/>
                  <a:gd name="T18" fmla="*/ 56 w 88"/>
                  <a:gd name="T19" fmla="*/ 79 h 149"/>
                  <a:gd name="T20" fmla="*/ 28 w 88"/>
                  <a:gd name="T21" fmla="*/ 80 h 149"/>
                  <a:gd name="T22" fmla="*/ 34 w 88"/>
                  <a:gd name="T23" fmla="*/ 82 h 149"/>
                  <a:gd name="T24" fmla="*/ 38 w 88"/>
                  <a:gd name="T25" fmla="*/ 83 h 149"/>
                  <a:gd name="T26" fmla="*/ 43 w 88"/>
                  <a:gd name="T27" fmla="*/ 85 h 149"/>
                  <a:gd name="T28" fmla="*/ 47 w 88"/>
                  <a:gd name="T29" fmla="*/ 87 h 149"/>
                  <a:gd name="T30" fmla="*/ 52 w 88"/>
                  <a:gd name="T31" fmla="*/ 89 h 149"/>
                  <a:gd name="T32" fmla="*/ 24 w 88"/>
                  <a:gd name="T33" fmla="*/ 90 h 149"/>
                  <a:gd name="T34" fmla="*/ 30 w 88"/>
                  <a:gd name="T35" fmla="*/ 92 h 149"/>
                  <a:gd name="T36" fmla="*/ 34 w 88"/>
                  <a:gd name="T37" fmla="*/ 93 h 149"/>
                  <a:gd name="T38" fmla="*/ 39 w 88"/>
                  <a:gd name="T39" fmla="*/ 96 h 149"/>
                  <a:gd name="T40" fmla="*/ 43 w 88"/>
                  <a:gd name="T41" fmla="*/ 97 h 149"/>
                  <a:gd name="T42" fmla="*/ 49 w 88"/>
                  <a:gd name="T43" fmla="*/ 99 h 149"/>
                  <a:gd name="T44" fmla="*/ 21 w 88"/>
                  <a:gd name="T45" fmla="*/ 100 h 149"/>
                  <a:gd name="T46" fmla="*/ 26 w 88"/>
                  <a:gd name="T47" fmla="*/ 102 h 149"/>
                  <a:gd name="T48" fmla="*/ 30 w 88"/>
                  <a:gd name="T49" fmla="*/ 103 h 149"/>
                  <a:gd name="T50" fmla="*/ 36 w 88"/>
                  <a:gd name="T51" fmla="*/ 106 h 149"/>
                  <a:gd name="T52" fmla="*/ 39 w 88"/>
                  <a:gd name="T53" fmla="*/ 107 h 149"/>
                  <a:gd name="T54" fmla="*/ 45 w 88"/>
                  <a:gd name="T55" fmla="*/ 109 h 149"/>
                  <a:gd name="T56" fmla="*/ 17 w 88"/>
                  <a:gd name="T57" fmla="*/ 110 h 149"/>
                  <a:gd name="T58" fmla="*/ 22 w 88"/>
                  <a:gd name="T59" fmla="*/ 112 h 149"/>
                  <a:gd name="T60" fmla="*/ 26 w 88"/>
                  <a:gd name="T61" fmla="*/ 114 h 149"/>
                  <a:gd name="T62" fmla="*/ 32 w 88"/>
                  <a:gd name="T63" fmla="*/ 116 h 149"/>
                  <a:gd name="T64" fmla="*/ 36 w 88"/>
                  <a:gd name="T65" fmla="*/ 117 h 149"/>
                  <a:gd name="T66" fmla="*/ 41 w 88"/>
                  <a:gd name="T67" fmla="*/ 119 h 149"/>
                  <a:gd name="T68" fmla="*/ 13 w 88"/>
                  <a:gd name="T69" fmla="*/ 120 h 149"/>
                  <a:gd name="T70" fmla="*/ 18 w 88"/>
                  <a:gd name="T71" fmla="*/ 122 h 149"/>
                  <a:gd name="T72" fmla="*/ 23 w 88"/>
                  <a:gd name="T73" fmla="*/ 124 h 149"/>
                  <a:gd name="T74" fmla="*/ 28 w 88"/>
                  <a:gd name="T75" fmla="*/ 126 h 149"/>
                  <a:gd name="T76" fmla="*/ 32 w 88"/>
                  <a:gd name="T77" fmla="*/ 127 h 149"/>
                  <a:gd name="T78" fmla="*/ 37 w 88"/>
                  <a:gd name="T79" fmla="*/ 129 h 149"/>
                  <a:gd name="T80" fmla="*/ 9 w 88"/>
                  <a:gd name="T81" fmla="*/ 130 h 149"/>
                  <a:gd name="T82" fmla="*/ 15 w 88"/>
                  <a:gd name="T83" fmla="*/ 132 h 149"/>
                  <a:gd name="T84" fmla="*/ 19 w 88"/>
                  <a:gd name="T85" fmla="*/ 134 h 149"/>
                  <a:gd name="T86" fmla="*/ 24 w 88"/>
                  <a:gd name="T87" fmla="*/ 136 h 149"/>
                  <a:gd name="T88" fmla="*/ 28 w 88"/>
                  <a:gd name="T89" fmla="*/ 137 h 149"/>
                  <a:gd name="T90" fmla="*/ 33 w 88"/>
                  <a:gd name="T91"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49">
                    <a:moveTo>
                      <a:pt x="40" y="142"/>
                    </a:moveTo>
                    <a:cubicBezTo>
                      <a:pt x="86" y="22"/>
                      <a:pt x="86" y="22"/>
                      <a:pt x="86" y="22"/>
                    </a:cubicBezTo>
                    <a:cubicBezTo>
                      <a:pt x="88" y="17"/>
                      <a:pt x="85" y="12"/>
                      <a:pt x="80" y="10"/>
                    </a:cubicBezTo>
                    <a:cubicBezTo>
                      <a:pt x="60" y="2"/>
                      <a:pt x="60" y="2"/>
                      <a:pt x="60" y="2"/>
                    </a:cubicBezTo>
                    <a:cubicBezTo>
                      <a:pt x="55" y="0"/>
                      <a:pt x="49" y="3"/>
                      <a:pt x="48" y="8"/>
                    </a:cubicBezTo>
                    <a:cubicBezTo>
                      <a:pt x="2" y="127"/>
                      <a:pt x="2" y="127"/>
                      <a:pt x="2" y="127"/>
                    </a:cubicBezTo>
                    <a:cubicBezTo>
                      <a:pt x="0" y="132"/>
                      <a:pt x="3" y="137"/>
                      <a:pt x="8" y="139"/>
                    </a:cubicBezTo>
                    <a:cubicBezTo>
                      <a:pt x="28" y="147"/>
                      <a:pt x="28" y="147"/>
                      <a:pt x="28" y="147"/>
                    </a:cubicBezTo>
                    <a:cubicBezTo>
                      <a:pt x="33" y="149"/>
                      <a:pt x="38" y="147"/>
                      <a:pt x="40" y="142"/>
                    </a:cubicBezTo>
                    <a:close/>
                    <a:moveTo>
                      <a:pt x="56" y="22"/>
                    </a:moveTo>
                    <a:cubicBezTo>
                      <a:pt x="57" y="19"/>
                      <a:pt x="62" y="17"/>
                      <a:pt x="65" y="18"/>
                    </a:cubicBezTo>
                    <a:cubicBezTo>
                      <a:pt x="69" y="20"/>
                      <a:pt x="71" y="24"/>
                      <a:pt x="70" y="28"/>
                    </a:cubicBezTo>
                    <a:cubicBezTo>
                      <a:pt x="68" y="31"/>
                      <a:pt x="64" y="33"/>
                      <a:pt x="60" y="32"/>
                    </a:cubicBezTo>
                    <a:cubicBezTo>
                      <a:pt x="56" y="30"/>
                      <a:pt x="54" y="26"/>
                      <a:pt x="56" y="22"/>
                    </a:cubicBezTo>
                    <a:close/>
                    <a:moveTo>
                      <a:pt x="32" y="70"/>
                    </a:moveTo>
                    <a:cubicBezTo>
                      <a:pt x="34" y="64"/>
                      <a:pt x="34" y="64"/>
                      <a:pt x="34" y="64"/>
                    </a:cubicBezTo>
                    <a:cubicBezTo>
                      <a:pt x="40" y="66"/>
                      <a:pt x="40" y="66"/>
                      <a:pt x="40" y="66"/>
                    </a:cubicBezTo>
                    <a:cubicBezTo>
                      <a:pt x="37" y="72"/>
                      <a:pt x="37" y="72"/>
                      <a:pt x="37" y="72"/>
                    </a:cubicBezTo>
                    <a:cubicBezTo>
                      <a:pt x="32" y="70"/>
                      <a:pt x="32" y="70"/>
                      <a:pt x="32" y="70"/>
                    </a:cubicBezTo>
                    <a:cubicBezTo>
                      <a:pt x="32" y="70"/>
                      <a:pt x="32" y="70"/>
                      <a:pt x="32" y="70"/>
                    </a:cubicBezTo>
                    <a:close/>
                    <a:moveTo>
                      <a:pt x="42" y="73"/>
                    </a:moveTo>
                    <a:cubicBezTo>
                      <a:pt x="44" y="68"/>
                      <a:pt x="44" y="68"/>
                      <a:pt x="44" y="68"/>
                    </a:cubicBezTo>
                    <a:cubicBezTo>
                      <a:pt x="49" y="70"/>
                      <a:pt x="49" y="70"/>
                      <a:pt x="49" y="70"/>
                    </a:cubicBezTo>
                    <a:cubicBezTo>
                      <a:pt x="47" y="75"/>
                      <a:pt x="47" y="75"/>
                      <a:pt x="47" y="75"/>
                    </a:cubicBezTo>
                    <a:cubicBezTo>
                      <a:pt x="42" y="73"/>
                      <a:pt x="42" y="73"/>
                      <a:pt x="42" y="73"/>
                    </a:cubicBezTo>
                    <a:cubicBezTo>
                      <a:pt x="42" y="73"/>
                      <a:pt x="42" y="73"/>
                      <a:pt x="42" y="73"/>
                    </a:cubicBezTo>
                    <a:close/>
                    <a:moveTo>
                      <a:pt x="51" y="77"/>
                    </a:moveTo>
                    <a:cubicBezTo>
                      <a:pt x="53" y="71"/>
                      <a:pt x="53" y="71"/>
                      <a:pt x="53" y="71"/>
                    </a:cubicBezTo>
                    <a:cubicBezTo>
                      <a:pt x="58" y="73"/>
                      <a:pt x="58" y="73"/>
                      <a:pt x="58" y="73"/>
                    </a:cubicBezTo>
                    <a:cubicBezTo>
                      <a:pt x="56" y="79"/>
                      <a:pt x="56" y="79"/>
                      <a:pt x="56" y="79"/>
                    </a:cubicBezTo>
                    <a:cubicBezTo>
                      <a:pt x="51" y="77"/>
                      <a:pt x="51" y="77"/>
                      <a:pt x="51" y="77"/>
                    </a:cubicBezTo>
                    <a:cubicBezTo>
                      <a:pt x="51" y="77"/>
                      <a:pt x="51" y="77"/>
                      <a:pt x="51" y="77"/>
                    </a:cubicBezTo>
                    <a:close/>
                    <a:moveTo>
                      <a:pt x="28" y="80"/>
                    </a:moveTo>
                    <a:cubicBezTo>
                      <a:pt x="30" y="74"/>
                      <a:pt x="30" y="74"/>
                      <a:pt x="30" y="74"/>
                    </a:cubicBezTo>
                    <a:cubicBezTo>
                      <a:pt x="36" y="76"/>
                      <a:pt x="36" y="76"/>
                      <a:pt x="36" y="76"/>
                    </a:cubicBezTo>
                    <a:cubicBezTo>
                      <a:pt x="34" y="82"/>
                      <a:pt x="34" y="82"/>
                      <a:pt x="34" y="82"/>
                    </a:cubicBezTo>
                    <a:cubicBezTo>
                      <a:pt x="28" y="80"/>
                      <a:pt x="28" y="80"/>
                      <a:pt x="28" y="80"/>
                    </a:cubicBezTo>
                    <a:cubicBezTo>
                      <a:pt x="28" y="80"/>
                      <a:pt x="28" y="80"/>
                      <a:pt x="28" y="80"/>
                    </a:cubicBezTo>
                    <a:close/>
                    <a:moveTo>
                      <a:pt x="38" y="83"/>
                    </a:moveTo>
                    <a:cubicBezTo>
                      <a:pt x="40" y="78"/>
                      <a:pt x="40" y="78"/>
                      <a:pt x="40" y="78"/>
                    </a:cubicBezTo>
                    <a:cubicBezTo>
                      <a:pt x="45" y="80"/>
                      <a:pt x="45" y="80"/>
                      <a:pt x="45" y="80"/>
                    </a:cubicBezTo>
                    <a:cubicBezTo>
                      <a:pt x="43" y="85"/>
                      <a:pt x="43" y="85"/>
                      <a:pt x="43" y="85"/>
                    </a:cubicBezTo>
                    <a:cubicBezTo>
                      <a:pt x="38" y="83"/>
                      <a:pt x="38" y="83"/>
                      <a:pt x="38" y="83"/>
                    </a:cubicBezTo>
                    <a:cubicBezTo>
                      <a:pt x="38" y="83"/>
                      <a:pt x="38" y="83"/>
                      <a:pt x="38" y="83"/>
                    </a:cubicBezTo>
                    <a:close/>
                    <a:moveTo>
                      <a:pt x="47" y="87"/>
                    </a:moveTo>
                    <a:cubicBezTo>
                      <a:pt x="49" y="81"/>
                      <a:pt x="49" y="81"/>
                      <a:pt x="49" y="81"/>
                    </a:cubicBezTo>
                    <a:cubicBezTo>
                      <a:pt x="55" y="83"/>
                      <a:pt x="55" y="83"/>
                      <a:pt x="55" y="83"/>
                    </a:cubicBezTo>
                    <a:cubicBezTo>
                      <a:pt x="52" y="89"/>
                      <a:pt x="52" y="89"/>
                      <a:pt x="52" y="89"/>
                    </a:cubicBezTo>
                    <a:cubicBezTo>
                      <a:pt x="47" y="87"/>
                      <a:pt x="47" y="87"/>
                      <a:pt x="47" y="87"/>
                    </a:cubicBezTo>
                    <a:cubicBezTo>
                      <a:pt x="47" y="87"/>
                      <a:pt x="47" y="87"/>
                      <a:pt x="47" y="87"/>
                    </a:cubicBezTo>
                    <a:close/>
                    <a:moveTo>
                      <a:pt x="24" y="90"/>
                    </a:moveTo>
                    <a:cubicBezTo>
                      <a:pt x="27" y="84"/>
                      <a:pt x="27" y="84"/>
                      <a:pt x="27" y="84"/>
                    </a:cubicBezTo>
                    <a:cubicBezTo>
                      <a:pt x="32" y="86"/>
                      <a:pt x="32" y="86"/>
                      <a:pt x="32" y="86"/>
                    </a:cubicBezTo>
                    <a:cubicBezTo>
                      <a:pt x="30" y="92"/>
                      <a:pt x="30" y="92"/>
                      <a:pt x="30" y="92"/>
                    </a:cubicBezTo>
                    <a:cubicBezTo>
                      <a:pt x="24" y="90"/>
                      <a:pt x="24" y="90"/>
                      <a:pt x="24" y="90"/>
                    </a:cubicBezTo>
                    <a:cubicBezTo>
                      <a:pt x="24" y="90"/>
                      <a:pt x="24" y="90"/>
                      <a:pt x="24" y="90"/>
                    </a:cubicBezTo>
                    <a:close/>
                    <a:moveTo>
                      <a:pt x="34" y="93"/>
                    </a:moveTo>
                    <a:cubicBezTo>
                      <a:pt x="36" y="88"/>
                      <a:pt x="36" y="88"/>
                      <a:pt x="36" y="88"/>
                    </a:cubicBezTo>
                    <a:cubicBezTo>
                      <a:pt x="42" y="90"/>
                      <a:pt x="42" y="90"/>
                      <a:pt x="42" y="90"/>
                    </a:cubicBezTo>
                    <a:cubicBezTo>
                      <a:pt x="39" y="96"/>
                      <a:pt x="39" y="96"/>
                      <a:pt x="39" y="96"/>
                    </a:cubicBezTo>
                    <a:cubicBezTo>
                      <a:pt x="34" y="93"/>
                      <a:pt x="34" y="93"/>
                      <a:pt x="34" y="93"/>
                    </a:cubicBezTo>
                    <a:cubicBezTo>
                      <a:pt x="34" y="93"/>
                      <a:pt x="34" y="93"/>
                      <a:pt x="34" y="93"/>
                    </a:cubicBezTo>
                    <a:close/>
                    <a:moveTo>
                      <a:pt x="43" y="97"/>
                    </a:moveTo>
                    <a:cubicBezTo>
                      <a:pt x="45" y="91"/>
                      <a:pt x="45" y="91"/>
                      <a:pt x="45" y="91"/>
                    </a:cubicBezTo>
                    <a:cubicBezTo>
                      <a:pt x="51" y="93"/>
                      <a:pt x="51" y="93"/>
                      <a:pt x="51" y="93"/>
                    </a:cubicBezTo>
                    <a:cubicBezTo>
                      <a:pt x="49" y="99"/>
                      <a:pt x="49" y="99"/>
                      <a:pt x="49" y="99"/>
                    </a:cubicBezTo>
                    <a:cubicBezTo>
                      <a:pt x="43" y="97"/>
                      <a:pt x="43" y="97"/>
                      <a:pt x="43" y="97"/>
                    </a:cubicBezTo>
                    <a:cubicBezTo>
                      <a:pt x="43" y="97"/>
                      <a:pt x="43" y="97"/>
                      <a:pt x="43" y="97"/>
                    </a:cubicBezTo>
                    <a:close/>
                    <a:moveTo>
                      <a:pt x="21" y="100"/>
                    </a:moveTo>
                    <a:cubicBezTo>
                      <a:pt x="23" y="94"/>
                      <a:pt x="23" y="94"/>
                      <a:pt x="23" y="94"/>
                    </a:cubicBezTo>
                    <a:cubicBezTo>
                      <a:pt x="28" y="96"/>
                      <a:pt x="28" y="96"/>
                      <a:pt x="28" y="96"/>
                    </a:cubicBezTo>
                    <a:cubicBezTo>
                      <a:pt x="26" y="102"/>
                      <a:pt x="26" y="102"/>
                      <a:pt x="26" y="102"/>
                    </a:cubicBezTo>
                    <a:cubicBezTo>
                      <a:pt x="21" y="100"/>
                      <a:pt x="21" y="100"/>
                      <a:pt x="21" y="100"/>
                    </a:cubicBezTo>
                    <a:cubicBezTo>
                      <a:pt x="21" y="100"/>
                      <a:pt x="21" y="100"/>
                      <a:pt x="21" y="100"/>
                    </a:cubicBezTo>
                    <a:close/>
                    <a:moveTo>
                      <a:pt x="30" y="103"/>
                    </a:moveTo>
                    <a:cubicBezTo>
                      <a:pt x="32" y="98"/>
                      <a:pt x="32" y="98"/>
                      <a:pt x="32" y="98"/>
                    </a:cubicBezTo>
                    <a:cubicBezTo>
                      <a:pt x="38" y="100"/>
                      <a:pt x="38" y="100"/>
                      <a:pt x="38" y="100"/>
                    </a:cubicBezTo>
                    <a:cubicBezTo>
                      <a:pt x="36" y="106"/>
                      <a:pt x="36" y="106"/>
                      <a:pt x="36" y="106"/>
                    </a:cubicBezTo>
                    <a:cubicBezTo>
                      <a:pt x="30" y="103"/>
                      <a:pt x="30" y="103"/>
                      <a:pt x="30" y="103"/>
                    </a:cubicBezTo>
                    <a:cubicBezTo>
                      <a:pt x="30" y="103"/>
                      <a:pt x="30" y="103"/>
                      <a:pt x="30" y="103"/>
                    </a:cubicBezTo>
                    <a:close/>
                    <a:moveTo>
                      <a:pt x="39" y="107"/>
                    </a:moveTo>
                    <a:cubicBezTo>
                      <a:pt x="41" y="102"/>
                      <a:pt x="41" y="102"/>
                      <a:pt x="41" y="102"/>
                    </a:cubicBezTo>
                    <a:cubicBezTo>
                      <a:pt x="47" y="104"/>
                      <a:pt x="47" y="104"/>
                      <a:pt x="47" y="104"/>
                    </a:cubicBezTo>
                    <a:cubicBezTo>
                      <a:pt x="45" y="109"/>
                      <a:pt x="45" y="109"/>
                      <a:pt x="45" y="109"/>
                    </a:cubicBezTo>
                    <a:cubicBezTo>
                      <a:pt x="39" y="107"/>
                      <a:pt x="39" y="107"/>
                      <a:pt x="39" y="107"/>
                    </a:cubicBezTo>
                    <a:cubicBezTo>
                      <a:pt x="39" y="107"/>
                      <a:pt x="39" y="107"/>
                      <a:pt x="39" y="107"/>
                    </a:cubicBezTo>
                    <a:close/>
                    <a:moveTo>
                      <a:pt x="17" y="110"/>
                    </a:moveTo>
                    <a:cubicBezTo>
                      <a:pt x="19" y="105"/>
                      <a:pt x="19" y="105"/>
                      <a:pt x="19" y="105"/>
                    </a:cubicBezTo>
                    <a:cubicBezTo>
                      <a:pt x="24" y="107"/>
                      <a:pt x="24" y="107"/>
                      <a:pt x="24" y="107"/>
                    </a:cubicBezTo>
                    <a:cubicBezTo>
                      <a:pt x="22" y="112"/>
                      <a:pt x="22" y="112"/>
                      <a:pt x="22" y="112"/>
                    </a:cubicBezTo>
                    <a:cubicBezTo>
                      <a:pt x="17" y="110"/>
                      <a:pt x="17" y="110"/>
                      <a:pt x="17" y="110"/>
                    </a:cubicBezTo>
                    <a:cubicBezTo>
                      <a:pt x="17" y="110"/>
                      <a:pt x="17" y="110"/>
                      <a:pt x="17" y="110"/>
                    </a:cubicBezTo>
                    <a:close/>
                    <a:moveTo>
                      <a:pt x="26" y="114"/>
                    </a:moveTo>
                    <a:cubicBezTo>
                      <a:pt x="28" y="108"/>
                      <a:pt x="28" y="108"/>
                      <a:pt x="28" y="108"/>
                    </a:cubicBezTo>
                    <a:cubicBezTo>
                      <a:pt x="34" y="110"/>
                      <a:pt x="34" y="110"/>
                      <a:pt x="34" y="110"/>
                    </a:cubicBezTo>
                    <a:cubicBezTo>
                      <a:pt x="32" y="116"/>
                      <a:pt x="32" y="116"/>
                      <a:pt x="32" y="116"/>
                    </a:cubicBezTo>
                    <a:cubicBezTo>
                      <a:pt x="26" y="114"/>
                      <a:pt x="26" y="114"/>
                      <a:pt x="26" y="114"/>
                    </a:cubicBezTo>
                    <a:cubicBezTo>
                      <a:pt x="26" y="114"/>
                      <a:pt x="26" y="114"/>
                      <a:pt x="26" y="114"/>
                    </a:cubicBezTo>
                    <a:close/>
                    <a:moveTo>
                      <a:pt x="36" y="117"/>
                    </a:moveTo>
                    <a:cubicBezTo>
                      <a:pt x="38" y="112"/>
                      <a:pt x="38" y="112"/>
                      <a:pt x="38" y="112"/>
                    </a:cubicBezTo>
                    <a:cubicBezTo>
                      <a:pt x="43" y="114"/>
                      <a:pt x="43" y="114"/>
                      <a:pt x="43" y="114"/>
                    </a:cubicBezTo>
                    <a:cubicBezTo>
                      <a:pt x="41" y="119"/>
                      <a:pt x="41" y="119"/>
                      <a:pt x="41" y="119"/>
                    </a:cubicBezTo>
                    <a:cubicBezTo>
                      <a:pt x="36" y="117"/>
                      <a:pt x="36" y="117"/>
                      <a:pt x="36" y="117"/>
                    </a:cubicBezTo>
                    <a:cubicBezTo>
                      <a:pt x="36" y="117"/>
                      <a:pt x="36" y="117"/>
                      <a:pt x="36" y="117"/>
                    </a:cubicBezTo>
                    <a:close/>
                    <a:moveTo>
                      <a:pt x="13" y="120"/>
                    </a:moveTo>
                    <a:cubicBezTo>
                      <a:pt x="15" y="115"/>
                      <a:pt x="15" y="115"/>
                      <a:pt x="15" y="115"/>
                    </a:cubicBezTo>
                    <a:cubicBezTo>
                      <a:pt x="20" y="117"/>
                      <a:pt x="20" y="117"/>
                      <a:pt x="20" y="117"/>
                    </a:cubicBezTo>
                    <a:cubicBezTo>
                      <a:pt x="18" y="122"/>
                      <a:pt x="18" y="122"/>
                      <a:pt x="18" y="122"/>
                    </a:cubicBezTo>
                    <a:cubicBezTo>
                      <a:pt x="13" y="120"/>
                      <a:pt x="13" y="120"/>
                      <a:pt x="13" y="120"/>
                    </a:cubicBezTo>
                    <a:cubicBezTo>
                      <a:pt x="13" y="120"/>
                      <a:pt x="13" y="120"/>
                      <a:pt x="13" y="120"/>
                    </a:cubicBezTo>
                    <a:close/>
                    <a:moveTo>
                      <a:pt x="23" y="124"/>
                    </a:moveTo>
                    <a:cubicBezTo>
                      <a:pt x="25" y="118"/>
                      <a:pt x="25" y="118"/>
                      <a:pt x="25" y="118"/>
                    </a:cubicBezTo>
                    <a:cubicBezTo>
                      <a:pt x="30" y="120"/>
                      <a:pt x="30" y="120"/>
                      <a:pt x="30" y="120"/>
                    </a:cubicBezTo>
                    <a:cubicBezTo>
                      <a:pt x="28" y="126"/>
                      <a:pt x="28" y="126"/>
                      <a:pt x="28" y="126"/>
                    </a:cubicBezTo>
                    <a:cubicBezTo>
                      <a:pt x="23" y="124"/>
                      <a:pt x="23" y="124"/>
                      <a:pt x="23" y="124"/>
                    </a:cubicBezTo>
                    <a:cubicBezTo>
                      <a:pt x="23" y="124"/>
                      <a:pt x="23" y="124"/>
                      <a:pt x="23" y="124"/>
                    </a:cubicBezTo>
                    <a:close/>
                    <a:moveTo>
                      <a:pt x="32" y="127"/>
                    </a:moveTo>
                    <a:cubicBezTo>
                      <a:pt x="34" y="122"/>
                      <a:pt x="34" y="122"/>
                      <a:pt x="34" y="122"/>
                    </a:cubicBezTo>
                    <a:cubicBezTo>
                      <a:pt x="39" y="124"/>
                      <a:pt x="39" y="124"/>
                      <a:pt x="39" y="124"/>
                    </a:cubicBezTo>
                    <a:cubicBezTo>
                      <a:pt x="37" y="129"/>
                      <a:pt x="37" y="129"/>
                      <a:pt x="37" y="129"/>
                    </a:cubicBezTo>
                    <a:cubicBezTo>
                      <a:pt x="32" y="127"/>
                      <a:pt x="32" y="127"/>
                      <a:pt x="32" y="127"/>
                    </a:cubicBezTo>
                    <a:cubicBezTo>
                      <a:pt x="32" y="127"/>
                      <a:pt x="32" y="127"/>
                      <a:pt x="32" y="127"/>
                    </a:cubicBezTo>
                    <a:close/>
                    <a:moveTo>
                      <a:pt x="9" y="130"/>
                    </a:moveTo>
                    <a:cubicBezTo>
                      <a:pt x="11" y="125"/>
                      <a:pt x="11" y="125"/>
                      <a:pt x="11" y="125"/>
                    </a:cubicBezTo>
                    <a:cubicBezTo>
                      <a:pt x="17" y="127"/>
                      <a:pt x="17" y="127"/>
                      <a:pt x="17" y="127"/>
                    </a:cubicBezTo>
                    <a:cubicBezTo>
                      <a:pt x="15" y="132"/>
                      <a:pt x="15" y="132"/>
                      <a:pt x="15" y="132"/>
                    </a:cubicBezTo>
                    <a:cubicBezTo>
                      <a:pt x="9" y="130"/>
                      <a:pt x="9" y="130"/>
                      <a:pt x="9" y="130"/>
                    </a:cubicBezTo>
                    <a:cubicBezTo>
                      <a:pt x="9" y="130"/>
                      <a:pt x="9" y="130"/>
                      <a:pt x="9" y="130"/>
                    </a:cubicBezTo>
                    <a:close/>
                    <a:moveTo>
                      <a:pt x="19" y="134"/>
                    </a:moveTo>
                    <a:cubicBezTo>
                      <a:pt x="21" y="128"/>
                      <a:pt x="21" y="128"/>
                      <a:pt x="21" y="128"/>
                    </a:cubicBezTo>
                    <a:cubicBezTo>
                      <a:pt x="26" y="130"/>
                      <a:pt x="26" y="130"/>
                      <a:pt x="26" y="130"/>
                    </a:cubicBezTo>
                    <a:cubicBezTo>
                      <a:pt x="24" y="136"/>
                      <a:pt x="24" y="136"/>
                      <a:pt x="24" y="136"/>
                    </a:cubicBezTo>
                    <a:cubicBezTo>
                      <a:pt x="19" y="134"/>
                      <a:pt x="19" y="134"/>
                      <a:pt x="19" y="134"/>
                    </a:cubicBezTo>
                    <a:cubicBezTo>
                      <a:pt x="19" y="134"/>
                      <a:pt x="19" y="134"/>
                      <a:pt x="19" y="134"/>
                    </a:cubicBezTo>
                    <a:close/>
                    <a:moveTo>
                      <a:pt x="28" y="137"/>
                    </a:moveTo>
                    <a:cubicBezTo>
                      <a:pt x="30" y="132"/>
                      <a:pt x="30" y="132"/>
                      <a:pt x="30" y="132"/>
                    </a:cubicBezTo>
                    <a:cubicBezTo>
                      <a:pt x="35" y="134"/>
                      <a:pt x="35" y="134"/>
                      <a:pt x="35" y="134"/>
                    </a:cubicBezTo>
                    <a:cubicBezTo>
                      <a:pt x="33" y="139"/>
                      <a:pt x="33" y="139"/>
                      <a:pt x="33" y="139"/>
                    </a:cubicBezTo>
                    <a:cubicBezTo>
                      <a:pt x="28" y="137"/>
                      <a:pt x="28" y="137"/>
                      <a:pt x="28" y="137"/>
                    </a:cubicBezTo>
                    <a:cubicBezTo>
                      <a:pt x="28" y="137"/>
                      <a:pt x="28" y="137"/>
                      <a:pt x="28" y="137"/>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8" name="Freeform 2164"/>
              <p:cNvSpPr>
                <a:spLocks noEditPoints="1"/>
              </p:cNvSpPr>
              <p:nvPr/>
            </p:nvSpPr>
            <p:spPr bwMode="auto">
              <a:xfrm>
                <a:off x="23085425" y="631825"/>
                <a:ext cx="327025" cy="560388"/>
              </a:xfrm>
              <a:custGeom>
                <a:avLst/>
                <a:gdLst>
                  <a:gd name="T0" fmla="*/ 7 w 87"/>
                  <a:gd name="T1" fmla="*/ 139 h 149"/>
                  <a:gd name="T2" fmla="*/ 86 w 87"/>
                  <a:gd name="T3" fmla="*/ 22 h 149"/>
                  <a:gd name="T4" fmla="*/ 47 w 87"/>
                  <a:gd name="T5" fmla="*/ 8 h 149"/>
                  <a:gd name="T6" fmla="*/ 18 w 87"/>
                  <a:gd name="T7" fmla="*/ 122 h 149"/>
                  <a:gd name="T8" fmla="*/ 56 w 87"/>
                  <a:gd name="T9" fmla="*/ 80 h 149"/>
                  <a:gd name="T10" fmla="*/ 50 w 87"/>
                  <a:gd name="T11" fmla="*/ 78 h 149"/>
                  <a:gd name="T12" fmla="*/ 46 w 87"/>
                  <a:gd name="T13" fmla="*/ 76 h 149"/>
                  <a:gd name="T14" fmla="*/ 41 w 87"/>
                  <a:gd name="T15" fmla="*/ 74 h 149"/>
                  <a:gd name="T16" fmla="*/ 37 w 87"/>
                  <a:gd name="T17" fmla="*/ 73 h 149"/>
                  <a:gd name="T18" fmla="*/ 32 w 87"/>
                  <a:gd name="T19" fmla="*/ 70 h 149"/>
                  <a:gd name="T20" fmla="*/ 60 w 87"/>
                  <a:gd name="T21" fmla="*/ 70 h 149"/>
                  <a:gd name="T22" fmla="*/ 54 w 87"/>
                  <a:gd name="T23" fmla="*/ 67 h 149"/>
                  <a:gd name="T24" fmla="*/ 50 w 87"/>
                  <a:gd name="T25" fmla="*/ 66 h 149"/>
                  <a:gd name="T26" fmla="*/ 45 w 87"/>
                  <a:gd name="T27" fmla="*/ 64 h 149"/>
                  <a:gd name="T28" fmla="*/ 41 w 87"/>
                  <a:gd name="T29" fmla="*/ 62 h 149"/>
                  <a:gd name="T30" fmla="*/ 35 w 87"/>
                  <a:gd name="T31" fmla="*/ 60 h 149"/>
                  <a:gd name="T32" fmla="*/ 63 w 87"/>
                  <a:gd name="T33" fmla="*/ 60 h 149"/>
                  <a:gd name="T34" fmla="*/ 58 w 87"/>
                  <a:gd name="T35" fmla="*/ 57 h 149"/>
                  <a:gd name="T36" fmla="*/ 54 w 87"/>
                  <a:gd name="T37" fmla="*/ 56 h 149"/>
                  <a:gd name="T38" fmla="*/ 48 w 87"/>
                  <a:gd name="T39" fmla="*/ 54 h 149"/>
                  <a:gd name="T40" fmla="*/ 45 w 87"/>
                  <a:gd name="T41" fmla="*/ 52 h 149"/>
                  <a:gd name="T42" fmla="*/ 39 w 87"/>
                  <a:gd name="T43" fmla="*/ 50 h 149"/>
                  <a:gd name="T44" fmla="*/ 67 w 87"/>
                  <a:gd name="T45" fmla="*/ 49 h 149"/>
                  <a:gd name="T46" fmla="*/ 62 w 87"/>
                  <a:gd name="T47" fmla="*/ 47 h 149"/>
                  <a:gd name="T48" fmla="*/ 58 w 87"/>
                  <a:gd name="T49" fmla="*/ 46 h 149"/>
                  <a:gd name="T50" fmla="*/ 52 w 87"/>
                  <a:gd name="T51" fmla="*/ 44 h 149"/>
                  <a:gd name="T52" fmla="*/ 48 w 87"/>
                  <a:gd name="T53" fmla="*/ 42 h 149"/>
                  <a:gd name="T54" fmla="*/ 43 w 87"/>
                  <a:gd name="T55" fmla="*/ 40 h 149"/>
                  <a:gd name="T56" fmla="*/ 71 w 87"/>
                  <a:gd name="T57" fmla="*/ 39 h 149"/>
                  <a:gd name="T58" fmla="*/ 66 w 87"/>
                  <a:gd name="T59" fmla="*/ 37 h 149"/>
                  <a:gd name="T60" fmla="*/ 61 w 87"/>
                  <a:gd name="T61" fmla="*/ 36 h 149"/>
                  <a:gd name="T62" fmla="*/ 56 w 87"/>
                  <a:gd name="T63" fmla="*/ 34 h 149"/>
                  <a:gd name="T64" fmla="*/ 52 w 87"/>
                  <a:gd name="T65" fmla="*/ 32 h 149"/>
                  <a:gd name="T66" fmla="*/ 47 w 87"/>
                  <a:gd name="T67" fmla="*/ 30 h 149"/>
                  <a:gd name="T68" fmla="*/ 75 w 87"/>
                  <a:gd name="T69" fmla="*/ 29 h 149"/>
                  <a:gd name="T70" fmla="*/ 69 w 87"/>
                  <a:gd name="T71" fmla="*/ 27 h 149"/>
                  <a:gd name="T72" fmla="*/ 65 w 87"/>
                  <a:gd name="T73" fmla="*/ 26 h 149"/>
                  <a:gd name="T74" fmla="*/ 60 w 87"/>
                  <a:gd name="T75" fmla="*/ 23 h 149"/>
                  <a:gd name="T76" fmla="*/ 56 w 87"/>
                  <a:gd name="T77" fmla="*/ 22 h 149"/>
                  <a:gd name="T78" fmla="*/ 51 w 87"/>
                  <a:gd name="T79" fmla="*/ 20 h 149"/>
                  <a:gd name="T80" fmla="*/ 79 w 87"/>
                  <a:gd name="T81" fmla="*/ 19 h 149"/>
                  <a:gd name="T82" fmla="*/ 73 w 87"/>
                  <a:gd name="T83" fmla="*/ 17 h 149"/>
                  <a:gd name="T84" fmla="*/ 69 w 87"/>
                  <a:gd name="T85" fmla="*/ 16 h 149"/>
                  <a:gd name="T86" fmla="*/ 64 w 87"/>
                  <a:gd name="T87" fmla="*/ 13 h 149"/>
                  <a:gd name="T88" fmla="*/ 60 w 87"/>
                  <a:gd name="T89" fmla="*/ 12 h 149"/>
                  <a:gd name="T90" fmla="*/ 54 w 87"/>
                  <a:gd name="T91" fmla="*/ 1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9">
                    <a:moveTo>
                      <a:pt x="47" y="8"/>
                    </a:moveTo>
                    <a:cubicBezTo>
                      <a:pt x="2" y="127"/>
                      <a:pt x="2" y="127"/>
                      <a:pt x="2" y="127"/>
                    </a:cubicBezTo>
                    <a:cubicBezTo>
                      <a:pt x="0" y="132"/>
                      <a:pt x="3" y="137"/>
                      <a:pt x="7" y="139"/>
                    </a:cubicBezTo>
                    <a:cubicBezTo>
                      <a:pt x="28" y="147"/>
                      <a:pt x="28" y="147"/>
                      <a:pt x="28" y="147"/>
                    </a:cubicBezTo>
                    <a:cubicBezTo>
                      <a:pt x="33" y="149"/>
                      <a:pt x="38" y="146"/>
                      <a:pt x="40" y="142"/>
                    </a:cubicBezTo>
                    <a:cubicBezTo>
                      <a:pt x="86" y="22"/>
                      <a:pt x="86" y="22"/>
                      <a:pt x="86" y="22"/>
                    </a:cubicBezTo>
                    <a:cubicBezTo>
                      <a:pt x="87" y="17"/>
                      <a:pt x="85" y="12"/>
                      <a:pt x="80" y="10"/>
                    </a:cubicBezTo>
                    <a:cubicBezTo>
                      <a:pt x="59" y="2"/>
                      <a:pt x="59" y="2"/>
                      <a:pt x="59" y="2"/>
                    </a:cubicBezTo>
                    <a:cubicBezTo>
                      <a:pt x="55" y="0"/>
                      <a:pt x="49" y="3"/>
                      <a:pt x="47" y="8"/>
                    </a:cubicBezTo>
                    <a:close/>
                    <a:moveTo>
                      <a:pt x="32" y="127"/>
                    </a:moveTo>
                    <a:cubicBezTo>
                      <a:pt x="30" y="131"/>
                      <a:pt x="26" y="133"/>
                      <a:pt x="22" y="131"/>
                    </a:cubicBezTo>
                    <a:cubicBezTo>
                      <a:pt x="18" y="130"/>
                      <a:pt x="17" y="126"/>
                      <a:pt x="18" y="122"/>
                    </a:cubicBezTo>
                    <a:cubicBezTo>
                      <a:pt x="20" y="118"/>
                      <a:pt x="24" y="116"/>
                      <a:pt x="28" y="117"/>
                    </a:cubicBezTo>
                    <a:cubicBezTo>
                      <a:pt x="31" y="119"/>
                      <a:pt x="33" y="123"/>
                      <a:pt x="32" y="127"/>
                    </a:cubicBezTo>
                    <a:close/>
                    <a:moveTo>
                      <a:pt x="56" y="80"/>
                    </a:moveTo>
                    <a:cubicBezTo>
                      <a:pt x="54" y="85"/>
                      <a:pt x="54" y="85"/>
                      <a:pt x="54" y="85"/>
                    </a:cubicBezTo>
                    <a:cubicBezTo>
                      <a:pt x="48" y="83"/>
                      <a:pt x="48" y="83"/>
                      <a:pt x="48" y="83"/>
                    </a:cubicBezTo>
                    <a:cubicBezTo>
                      <a:pt x="50" y="78"/>
                      <a:pt x="50" y="78"/>
                      <a:pt x="50" y="78"/>
                    </a:cubicBezTo>
                    <a:cubicBezTo>
                      <a:pt x="56" y="80"/>
                      <a:pt x="56" y="80"/>
                      <a:pt x="56" y="80"/>
                    </a:cubicBezTo>
                    <a:cubicBezTo>
                      <a:pt x="56" y="80"/>
                      <a:pt x="56" y="80"/>
                      <a:pt x="56" y="80"/>
                    </a:cubicBezTo>
                    <a:close/>
                    <a:moveTo>
                      <a:pt x="46" y="76"/>
                    </a:moveTo>
                    <a:cubicBezTo>
                      <a:pt x="44" y="81"/>
                      <a:pt x="44" y="81"/>
                      <a:pt x="44" y="81"/>
                    </a:cubicBezTo>
                    <a:cubicBezTo>
                      <a:pt x="39" y="79"/>
                      <a:pt x="39" y="79"/>
                      <a:pt x="39" y="79"/>
                    </a:cubicBezTo>
                    <a:cubicBezTo>
                      <a:pt x="41" y="74"/>
                      <a:pt x="41" y="74"/>
                      <a:pt x="41" y="74"/>
                    </a:cubicBezTo>
                    <a:cubicBezTo>
                      <a:pt x="46" y="76"/>
                      <a:pt x="46" y="76"/>
                      <a:pt x="46" y="76"/>
                    </a:cubicBezTo>
                    <a:cubicBezTo>
                      <a:pt x="46" y="76"/>
                      <a:pt x="46" y="76"/>
                      <a:pt x="46" y="76"/>
                    </a:cubicBezTo>
                    <a:close/>
                    <a:moveTo>
                      <a:pt x="37" y="73"/>
                    </a:moveTo>
                    <a:cubicBezTo>
                      <a:pt x="35" y="78"/>
                      <a:pt x="35" y="78"/>
                      <a:pt x="35" y="78"/>
                    </a:cubicBezTo>
                    <a:cubicBezTo>
                      <a:pt x="29" y="76"/>
                      <a:pt x="29" y="76"/>
                      <a:pt x="29" y="76"/>
                    </a:cubicBezTo>
                    <a:cubicBezTo>
                      <a:pt x="32" y="70"/>
                      <a:pt x="32" y="70"/>
                      <a:pt x="32" y="70"/>
                    </a:cubicBezTo>
                    <a:cubicBezTo>
                      <a:pt x="37" y="73"/>
                      <a:pt x="37" y="73"/>
                      <a:pt x="37" y="73"/>
                    </a:cubicBezTo>
                    <a:cubicBezTo>
                      <a:pt x="37" y="73"/>
                      <a:pt x="37" y="73"/>
                      <a:pt x="37" y="73"/>
                    </a:cubicBezTo>
                    <a:close/>
                    <a:moveTo>
                      <a:pt x="60" y="70"/>
                    </a:moveTo>
                    <a:cubicBezTo>
                      <a:pt x="57" y="75"/>
                      <a:pt x="57" y="75"/>
                      <a:pt x="57" y="75"/>
                    </a:cubicBezTo>
                    <a:cubicBezTo>
                      <a:pt x="52" y="73"/>
                      <a:pt x="52" y="73"/>
                      <a:pt x="52" y="73"/>
                    </a:cubicBezTo>
                    <a:cubicBezTo>
                      <a:pt x="54" y="67"/>
                      <a:pt x="54" y="67"/>
                      <a:pt x="54" y="67"/>
                    </a:cubicBezTo>
                    <a:cubicBezTo>
                      <a:pt x="60" y="70"/>
                      <a:pt x="60" y="70"/>
                      <a:pt x="60" y="70"/>
                    </a:cubicBezTo>
                    <a:cubicBezTo>
                      <a:pt x="60" y="70"/>
                      <a:pt x="60" y="70"/>
                      <a:pt x="60" y="70"/>
                    </a:cubicBezTo>
                    <a:close/>
                    <a:moveTo>
                      <a:pt x="50" y="66"/>
                    </a:moveTo>
                    <a:cubicBezTo>
                      <a:pt x="48" y="71"/>
                      <a:pt x="48" y="71"/>
                      <a:pt x="48" y="71"/>
                    </a:cubicBezTo>
                    <a:cubicBezTo>
                      <a:pt x="42" y="69"/>
                      <a:pt x="42" y="69"/>
                      <a:pt x="42" y="69"/>
                    </a:cubicBezTo>
                    <a:cubicBezTo>
                      <a:pt x="45" y="64"/>
                      <a:pt x="45" y="64"/>
                      <a:pt x="45" y="64"/>
                    </a:cubicBezTo>
                    <a:cubicBezTo>
                      <a:pt x="50" y="66"/>
                      <a:pt x="50" y="66"/>
                      <a:pt x="50" y="66"/>
                    </a:cubicBezTo>
                    <a:cubicBezTo>
                      <a:pt x="50" y="66"/>
                      <a:pt x="50" y="66"/>
                      <a:pt x="50" y="66"/>
                    </a:cubicBezTo>
                    <a:close/>
                    <a:moveTo>
                      <a:pt x="41" y="62"/>
                    </a:moveTo>
                    <a:cubicBezTo>
                      <a:pt x="39" y="68"/>
                      <a:pt x="39" y="68"/>
                      <a:pt x="39" y="68"/>
                    </a:cubicBezTo>
                    <a:cubicBezTo>
                      <a:pt x="33" y="66"/>
                      <a:pt x="33" y="66"/>
                      <a:pt x="33" y="66"/>
                    </a:cubicBezTo>
                    <a:cubicBezTo>
                      <a:pt x="35" y="60"/>
                      <a:pt x="35" y="60"/>
                      <a:pt x="35" y="60"/>
                    </a:cubicBezTo>
                    <a:cubicBezTo>
                      <a:pt x="41" y="62"/>
                      <a:pt x="41" y="62"/>
                      <a:pt x="41" y="62"/>
                    </a:cubicBezTo>
                    <a:cubicBezTo>
                      <a:pt x="41" y="62"/>
                      <a:pt x="41" y="62"/>
                      <a:pt x="41" y="62"/>
                    </a:cubicBezTo>
                    <a:close/>
                    <a:moveTo>
                      <a:pt x="63" y="60"/>
                    </a:moveTo>
                    <a:cubicBezTo>
                      <a:pt x="61" y="65"/>
                      <a:pt x="61" y="65"/>
                      <a:pt x="61" y="65"/>
                    </a:cubicBezTo>
                    <a:cubicBezTo>
                      <a:pt x="56" y="63"/>
                      <a:pt x="56" y="63"/>
                      <a:pt x="56" y="63"/>
                    </a:cubicBezTo>
                    <a:cubicBezTo>
                      <a:pt x="58" y="57"/>
                      <a:pt x="58" y="57"/>
                      <a:pt x="58" y="57"/>
                    </a:cubicBezTo>
                    <a:cubicBezTo>
                      <a:pt x="63" y="60"/>
                      <a:pt x="63" y="60"/>
                      <a:pt x="63" y="60"/>
                    </a:cubicBezTo>
                    <a:cubicBezTo>
                      <a:pt x="63" y="60"/>
                      <a:pt x="63" y="60"/>
                      <a:pt x="63" y="60"/>
                    </a:cubicBezTo>
                    <a:close/>
                    <a:moveTo>
                      <a:pt x="54" y="56"/>
                    </a:moveTo>
                    <a:cubicBezTo>
                      <a:pt x="52" y="61"/>
                      <a:pt x="52" y="61"/>
                      <a:pt x="52" y="61"/>
                    </a:cubicBezTo>
                    <a:cubicBezTo>
                      <a:pt x="46" y="59"/>
                      <a:pt x="46" y="59"/>
                      <a:pt x="46" y="59"/>
                    </a:cubicBezTo>
                    <a:cubicBezTo>
                      <a:pt x="48" y="54"/>
                      <a:pt x="48" y="54"/>
                      <a:pt x="48" y="54"/>
                    </a:cubicBezTo>
                    <a:cubicBezTo>
                      <a:pt x="54" y="56"/>
                      <a:pt x="54" y="56"/>
                      <a:pt x="54" y="56"/>
                    </a:cubicBezTo>
                    <a:cubicBezTo>
                      <a:pt x="54" y="56"/>
                      <a:pt x="54" y="56"/>
                      <a:pt x="54" y="56"/>
                    </a:cubicBezTo>
                    <a:close/>
                    <a:moveTo>
                      <a:pt x="45" y="52"/>
                    </a:moveTo>
                    <a:cubicBezTo>
                      <a:pt x="42" y="58"/>
                      <a:pt x="42" y="58"/>
                      <a:pt x="42" y="58"/>
                    </a:cubicBezTo>
                    <a:cubicBezTo>
                      <a:pt x="37" y="56"/>
                      <a:pt x="37" y="56"/>
                      <a:pt x="37" y="56"/>
                    </a:cubicBezTo>
                    <a:cubicBezTo>
                      <a:pt x="39" y="50"/>
                      <a:pt x="39" y="50"/>
                      <a:pt x="39" y="50"/>
                    </a:cubicBezTo>
                    <a:cubicBezTo>
                      <a:pt x="45" y="52"/>
                      <a:pt x="45" y="52"/>
                      <a:pt x="45" y="52"/>
                    </a:cubicBezTo>
                    <a:cubicBezTo>
                      <a:pt x="45" y="52"/>
                      <a:pt x="45" y="52"/>
                      <a:pt x="45" y="52"/>
                    </a:cubicBezTo>
                    <a:close/>
                    <a:moveTo>
                      <a:pt x="67" y="49"/>
                    </a:moveTo>
                    <a:cubicBezTo>
                      <a:pt x="65" y="55"/>
                      <a:pt x="65" y="55"/>
                      <a:pt x="65" y="55"/>
                    </a:cubicBezTo>
                    <a:cubicBezTo>
                      <a:pt x="60" y="53"/>
                      <a:pt x="60" y="53"/>
                      <a:pt x="60" y="53"/>
                    </a:cubicBezTo>
                    <a:cubicBezTo>
                      <a:pt x="62" y="47"/>
                      <a:pt x="62" y="47"/>
                      <a:pt x="62" y="47"/>
                    </a:cubicBezTo>
                    <a:cubicBezTo>
                      <a:pt x="67" y="49"/>
                      <a:pt x="67" y="49"/>
                      <a:pt x="67" y="49"/>
                    </a:cubicBezTo>
                    <a:cubicBezTo>
                      <a:pt x="67" y="49"/>
                      <a:pt x="67" y="49"/>
                      <a:pt x="67" y="49"/>
                    </a:cubicBezTo>
                    <a:close/>
                    <a:moveTo>
                      <a:pt x="58" y="46"/>
                    </a:moveTo>
                    <a:cubicBezTo>
                      <a:pt x="55" y="51"/>
                      <a:pt x="55" y="51"/>
                      <a:pt x="55" y="51"/>
                    </a:cubicBezTo>
                    <a:cubicBezTo>
                      <a:pt x="50" y="49"/>
                      <a:pt x="50" y="49"/>
                      <a:pt x="50" y="49"/>
                    </a:cubicBezTo>
                    <a:cubicBezTo>
                      <a:pt x="52" y="44"/>
                      <a:pt x="52" y="44"/>
                      <a:pt x="52" y="44"/>
                    </a:cubicBezTo>
                    <a:cubicBezTo>
                      <a:pt x="58" y="46"/>
                      <a:pt x="58" y="46"/>
                      <a:pt x="58" y="46"/>
                    </a:cubicBezTo>
                    <a:cubicBezTo>
                      <a:pt x="58" y="46"/>
                      <a:pt x="58" y="46"/>
                      <a:pt x="58" y="46"/>
                    </a:cubicBezTo>
                    <a:close/>
                    <a:moveTo>
                      <a:pt x="48" y="42"/>
                    </a:moveTo>
                    <a:cubicBezTo>
                      <a:pt x="46" y="48"/>
                      <a:pt x="46" y="48"/>
                      <a:pt x="46" y="48"/>
                    </a:cubicBezTo>
                    <a:cubicBezTo>
                      <a:pt x="41" y="46"/>
                      <a:pt x="41" y="46"/>
                      <a:pt x="41" y="46"/>
                    </a:cubicBezTo>
                    <a:cubicBezTo>
                      <a:pt x="43" y="40"/>
                      <a:pt x="43" y="40"/>
                      <a:pt x="43" y="40"/>
                    </a:cubicBezTo>
                    <a:cubicBezTo>
                      <a:pt x="48" y="42"/>
                      <a:pt x="48" y="42"/>
                      <a:pt x="48" y="42"/>
                    </a:cubicBezTo>
                    <a:cubicBezTo>
                      <a:pt x="48" y="42"/>
                      <a:pt x="48" y="42"/>
                      <a:pt x="48" y="42"/>
                    </a:cubicBezTo>
                    <a:close/>
                    <a:moveTo>
                      <a:pt x="71" y="39"/>
                    </a:moveTo>
                    <a:cubicBezTo>
                      <a:pt x="69" y="45"/>
                      <a:pt x="69" y="45"/>
                      <a:pt x="69" y="45"/>
                    </a:cubicBezTo>
                    <a:cubicBezTo>
                      <a:pt x="64" y="43"/>
                      <a:pt x="64" y="43"/>
                      <a:pt x="64" y="43"/>
                    </a:cubicBezTo>
                    <a:cubicBezTo>
                      <a:pt x="66" y="37"/>
                      <a:pt x="66" y="37"/>
                      <a:pt x="66" y="37"/>
                    </a:cubicBezTo>
                    <a:cubicBezTo>
                      <a:pt x="71" y="39"/>
                      <a:pt x="71" y="39"/>
                      <a:pt x="71" y="39"/>
                    </a:cubicBezTo>
                    <a:cubicBezTo>
                      <a:pt x="71" y="39"/>
                      <a:pt x="71" y="39"/>
                      <a:pt x="71" y="39"/>
                    </a:cubicBezTo>
                    <a:close/>
                    <a:moveTo>
                      <a:pt x="61" y="36"/>
                    </a:moveTo>
                    <a:cubicBezTo>
                      <a:pt x="59" y="41"/>
                      <a:pt x="59" y="41"/>
                      <a:pt x="59" y="41"/>
                    </a:cubicBezTo>
                    <a:cubicBezTo>
                      <a:pt x="54" y="39"/>
                      <a:pt x="54" y="39"/>
                      <a:pt x="54" y="39"/>
                    </a:cubicBezTo>
                    <a:cubicBezTo>
                      <a:pt x="56" y="34"/>
                      <a:pt x="56" y="34"/>
                      <a:pt x="56" y="34"/>
                    </a:cubicBezTo>
                    <a:cubicBezTo>
                      <a:pt x="61" y="36"/>
                      <a:pt x="61" y="36"/>
                      <a:pt x="61" y="36"/>
                    </a:cubicBezTo>
                    <a:cubicBezTo>
                      <a:pt x="61" y="36"/>
                      <a:pt x="61" y="36"/>
                      <a:pt x="61" y="36"/>
                    </a:cubicBezTo>
                    <a:close/>
                    <a:moveTo>
                      <a:pt x="52" y="32"/>
                    </a:moveTo>
                    <a:cubicBezTo>
                      <a:pt x="50" y="38"/>
                      <a:pt x="50" y="38"/>
                      <a:pt x="50" y="38"/>
                    </a:cubicBezTo>
                    <a:cubicBezTo>
                      <a:pt x="45" y="36"/>
                      <a:pt x="45" y="36"/>
                      <a:pt x="45" y="36"/>
                    </a:cubicBezTo>
                    <a:cubicBezTo>
                      <a:pt x="47" y="30"/>
                      <a:pt x="47" y="30"/>
                      <a:pt x="47" y="30"/>
                    </a:cubicBezTo>
                    <a:cubicBezTo>
                      <a:pt x="52" y="32"/>
                      <a:pt x="52" y="32"/>
                      <a:pt x="52" y="32"/>
                    </a:cubicBezTo>
                    <a:cubicBezTo>
                      <a:pt x="52" y="32"/>
                      <a:pt x="52" y="32"/>
                      <a:pt x="52" y="32"/>
                    </a:cubicBezTo>
                    <a:close/>
                    <a:moveTo>
                      <a:pt x="75" y="29"/>
                    </a:moveTo>
                    <a:cubicBezTo>
                      <a:pt x="73" y="35"/>
                      <a:pt x="73" y="35"/>
                      <a:pt x="73" y="35"/>
                    </a:cubicBezTo>
                    <a:cubicBezTo>
                      <a:pt x="67" y="33"/>
                      <a:pt x="67" y="33"/>
                      <a:pt x="67" y="33"/>
                    </a:cubicBezTo>
                    <a:cubicBezTo>
                      <a:pt x="69" y="27"/>
                      <a:pt x="69" y="27"/>
                      <a:pt x="69" y="27"/>
                    </a:cubicBezTo>
                    <a:cubicBezTo>
                      <a:pt x="75" y="29"/>
                      <a:pt x="75" y="29"/>
                      <a:pt x="75" y="29"/>
                    </a:cubicBezTo>
                    <a:cubicBezTo>
                      <a:pt x="75" y="29"/>
                      <a:pt x="75" y="29"/>
                      <a:pt x="75" y="29"/>
                    </a:cubicBezTo>
                    <a:close/>
                    <a:moveTo>
                      <a:pt x="65" y="26"/>
                    </a:moveTo>
                    <a:cubicBezTo>
                      <a:pt x="63" y="31"/>
                      <a:pt x="63" y="31"/>
                      <a:pt x="63" y="31"/>
                    </a:cubicBezTo>
                    <a:cubicBezTo>
                      <a:pt x="58" y="29"/>
                      <a:pt x="58" y="29"/>
                      <a:pt x="58" y="29"/>
                    </a:cubicBezTo>
                    <a:cubicBezTo>
                      <a:pt x="60" y="23"/>
                      <a:pt x="60" y="23"/>
                      <a:pt x="60" y="23"/>
                    </a:cubicBezTo>
                    <a:cubicBezTo>
                      <a:pt x="65" y="26"/>
                      <a:pt x="65" y="26"/>
                      <a:pt x="65" y="26"/>
                    </a:cubicBezTo>
                    <a:cubicBezTo>
                      <a:pt x="65" y="26"/>
                      <a:pt x="65" y="26"/>
                      <a:pt x="65" y="26"/>
                    </a:cubicBezTo>
                    <a:close/>
                    <a:moveTo>
                      <a:pt x="56" y="22"/>
                    </a:moveTo>
                    <a:cubicBezTo>
                      <a:pt x="54" y="28"/>
                      <a:pt x="54" y="28"/>
                      <a:pt x="54" y="28"/>
                    </a:cubicBezTo>
                    <a:cubicBezTo>
                      <a:pt x="49" y="26"/>
                      <a:pt x="49" y="26"/>
                      <a:pt x="49" y="26"/>
                    </a:cubicBezTo>
                    <a:cubicBezTo>
                      <a:pt x="51" y="20"/>
                      <a:pt x="51" y="20"/>
                      <a:pt x="51" y="20"/>
                    </a:cubicBezTo>
                    <a:cubicBezTo>
                      <a:pt x="56" y="22"/>
                      <a:pt x="56" y="22"/>
                      <a:pt x="56" y="22"/>
                    </a:cubicBezTo>
                    <a:cubicBezTo>
                      <a:pt x="56" y="22"/>
                      <a:pt x="56" y="22"/>
                      <a:pt x="56" y="22"/>
                    </a:cubicBezTo>
                    <a:close/>
                    <a:moveTo>
                      <a:pt x="79" y="19"/>
                    </a:moveTo>
                    <a:cubicBezTo>
                      <a:pt x="77" y="25"/>
                      <a:pt x="77" y="25"/>
                      <a:pt x="77" y="25"/>
                    </a:cubicBezTo>
                    <a:cubicBezTo>
                      <a:pt x="71" y="23"/>
                      <a:pt x="71" y="23"/>
                      <a:pt x="71" y="23"/>
                    </a:cubicBezTo>
                    <a:cubicBezTo>
                      <a:pt x="73" y="17"/>
                      <a:pt x="73" y="17"/>
                      <a:pt x="73" y="17"/>
                    </a:cubicBezTo>
                    <a:cubicBezTo>
                      <a:pt x="79" y="19"/>
                      <a:pt x="79" y="19"/>
                      <a:pt x="79" y="19"/>
                    </a:cubicBezTo>
                    <a:cubicBezTo>
                      <a:pt x="79" y="19"/>
                      <a:pt x="79" y="19"/>
                      <a:pt x="79" y="19"/>
                    </a:cubicBezTo>
                    <a:close/>
                    <a:moveTo>
                      <a:pt x="69" y="16"/>
                    </a:moveTo>
                    <a:cubicBezTo>
                      <a:pt x="67" y="21"/>
                      <a:pt x="67" y="21"/>
                      <a:pt x="67" y="21"/>
                    </a:cubicBezTo>
                    <a:cubicBezTo>
                      <a:pt x="62" y="19"/>
                      <a:pt x="62" y="19"/>
                      <a:pt x="62" y="19"/>
                    </a:cubicBezTo>
                    <a:cubicBezTo>
                      <a:pt x="64" y="13"/>
                      <a:pt x="64" y="13"/>
                      <a:pt x="64" y="13"/>
                    </a:cubicBezTo>
                    <a:cubicBezTo>
                      <a:pt x="69" y="16"/>
                      <a:pt x="69" y="16"/>
                      <a:pt x="69" y="16"/>
                    </a:cubicBezTo>
                    <a:cubicBezTo>
                      <a:pt x="69" y="16"/>
                      <a:pt x="69" y="16"/>
                      <a:pt x="69" y="16"/>
                    </a:cubicBezTo>
                    <a:close/>
                    <a:moveTo>
                      <a:pt x="60" y="12"/>
                    </a:moveTo>
                    <a:cubicBezTo>
                      <a:pt x="58" y="17"/>
                      <a:pt x="58" y="17"/>
                      <a:pt x="58" y="17"/>
                    </a:cubicBezTo>
                    <a:cubicBezTo>
                      <a:pt x="52" y="15"/>
                      <a:pt x="52" y="15"/>
                      <a:pt x="52" y="15"/>
                    </a:cubicBezTo>
                    <a:cubicBezTo>
                      <a:pt x="54" y="10"/>
                      <a:pt x="54" y="10"/>
                      <a:pt x="54" y="10"/>
                    </a:cubicBezTo>
                    <a:cubicBezTo>
                      <a:pt x="60" y="12"/>
                      <a:pt x="60" y="12"/>
                      <a:pt x="60" y="12"/>
                    </a:cubicBezTo>
                    <a:cubicBezTo>
                      <a:pt x="60" y="12"/>
                      <a:pt x="60" y="12"/>
                      <a:pt x="60" y="12"/>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09" name="Freeform 2165"/>
              <p:cNvSpPr>
                <a:spLocks noEditPoints="1"/>
              </p:cNvSpPr>
              <p:nvPr/>
            </p:nvSpPr>
            <p:spPr bwMode="auto">
              <a:xfrm>
                <a:off x="21297900" y="2471738"/>
                <a:ext cx="555625" cy="346075"/>
              </a:xfrm>
              <a:custGeom>
                <a:avLst/>
                <a:gdLst>
                  <a:gd name="T0" fmla="*/ 146 w 148"/>
                  <a:gd name="T1" fmla="*/ 27 h 92"/>
                  <a:gd name="T2" fmla="*/ 7 w 148"/>
                  <a:gd name="T3" fmla="*/ 53 h 92"/>
                  <a:gd name="T4" fmla="*/ 23 w 148"/>
                  <a:gd name="T5" fmla="*/ 90 h 92"/>
                  <a:gd name="T6" fmla="*/ 126 w 148"/>
                  <a:gd name="T7" fmla="*/ 32 h 92"/>
                  <a:gd name="T8" fmla="*/ 69 w 148"/>
                  <a:gd name="T9" fmla="*/ 34 h 92"/>
                  <a:gd name="T10" fmla="*/ 72 w 148"/>
                  <a:gd name="T11" fmla="*/ 39 h 92"/>
                  <a:gd name="T12" fmla="*/ 73 w 148"/>
                  <a:gd name="T13" fmla="*/ 43 h 92"/>
                  <a:gd name="T14" fmla="*/ 76 w 148"/>
                  <a:gd name="T15" fmla="*/ 49 h 92"/>
                  <a:gd name="T16" fmla="*/ 77 w 148"/>
                  <a:gd name="T17" fmla="*/ 52 h 92"/>
                  <a:gd name="T18" fmla="*/ 80 w 148"/>
                  <a:gd name="T19" fmla="*/ 58 h 92"/>
                  <a:gd name="T20" fmla="*/ 59 w 148"/>
                  <a:gd name="T21" fmla="*/ 38 h 92"/>
                  <a:gd name="T22" fmla="*/ 62 w 148"/>
                  <a:gd name="T23" fmla="*/ 44 h 92"/>
                  <a:gd name="T24" fmla="*/ 63 w 148"/>
                  <a:gd name="T25" fmla="*/ 48 h 92"/>
                  <a:gd name="T26" fmla="*/ 66 w 148"/>
                  <a:gd name="T27" fmla="*/ 53 h 92"/>
                  <a:gd name="T28" fmla="*/ 67 w 148"/>
                  <a:gd name="T29" fmla="*/ 57 h 92"/>
                  <a:gd name="T30" fmla="*/ 70 w 148"/>
                  <a:gd name="T31" fmla="*/ 62 h 92"/>
                  <a:gd name="T32" fmla="*/ 50 w 148"/>
                  <a:gd name="T33" fmla="*/ 43 h 92"/>
                  <a:gd name="T34" fmla="*/ 52 w 148"/>
                  <a:gd name="T35" fmla="*/ 48 h 92"/>
                  <a:gd name="T36" fmla="*/ 54 w 148"/>
                  <a:gd name="T37" fmla="*/ 52 h 92"/>
                  <a:gd name="T38" fmla="*/ 56 w 148"/>
                  <a:gd name="T39" fmla="*/ 57 h 92"/>
                  <a:gd name="T40" fmla="*/ 58 w 148"/>
                  <a:gd name="T41" fmla="*/ 61 h 92"/>
                  <a:gd name="T42" fmla="*/ 60 w 148"/>
                  <a:gd name="T43" fmla="*/ 66 h 92"/>
                  <a:gd name="T44" fmla="*/ 40 w 148"/>
                  <a:gd name="T45" fmla="*/ 47 h 92"/>
                  <a:gd name="T46" fmla="*/ 42 w 148"/>
                  <a:gd name="T47" fmla="*/ 52 h 92"/>
                  <a:gd name="T48" fmla="*/ 44 w 148"/>
                  <a:gd name="T49" fmla="*/ 56 h 92"/>
                  <a:gd name="T50" fmla="*/ 46 w 148"/>
                  <a:gd name="T51" fmla="*/ 62 h 92"/>
                  <a:gd name="T52" fmla="*/ 48 w 148"/>
                  <a:gd name="T53" fmla="*/ 65 h 92"/>
                  <a:gd name="T54" fmla="*/ 50 w 148"/>
                  <a:gd name="T55" fmla="*/ 71 h 92"/>
                  <a:gd name="T56" fmla="*/ 30 w 148"/>
                  <a:gd name="T57" fmla="*/ 51 h 92"/>
                  <a:gd name="T58" fmla="*/ 32 w 148"/>
                  <a:gd name="T59" fmla="*/ 56 h 92"/>
                  <a:gd name="T60" fmla="*/ 34 w 148"/>
                  <a:gd name="T61" fmla="*/ 61 h 92"/>
                  <a:gd name="T62" fmla="*/ 36 w 148"/>
                  <a:gd name="T63" fmla="*/ 66 h 92"/>
                  <a:gd name="T64" fmla="*/ 38 w 148"/>
                  <a:gd name="T65" fmla="*/ 70 h 92"/>
                  <a:gd name="T66" fmla="*/ 40 w 148"/>
                  <a:gd name="T67" fmla="*/ 75 h 92"/>
                  <a:gd name="T68" fmla="*/ 20 w 148"/>
                  <a:gd name="T69" fmla="*/ 55 h 92"/>
                  <a:gd name="T70" fmla="*/ 22 w 148"/>
                  <a:gd name="T71" fmla="*/ 61 h 92"/>
                  <a:gd name="T72" fmla="*/ 24 w 148"/>
                  <a:gd name="T73" fmla="*/ 65 h 92"/>
                  <a:gd name="T74" fmla="*/ 26 w 148"/>
                  <a:gd name="T75" fmla="*/ 70 h 92"/>
                  <a:gd name="T76" fmla="*/ 28 w 148"/>
                  <a:gd name="T77" fmla="*/ 74 h 92"/>
                  <a:gd name="T78" fmla="*/ 30 w 148"/>
                  <a:gd name="T79" fmla="*/ 79 h 92"/>
                  <a:gd name="T80" fmla="*/ 10 w 148"/>
                  <a:gd name="T81" fmla="*/ 60 h 92"/>
                  <a:gd name="T82" fmla="*/ 12 w 148"/>
                  <a:gd name="T83" fmla="*/ 65 h 92"/>
                  <a:gd name="T84" fmla="*/ 14 w 148"/>
                  <a:gd name="T85" fmla="*/ 69 h 92"/>
                  <a:gd name="T86" fmla="*/ 16 w 148"/>
                  <a:gd name="T87" fmla="*/ 74 h 92"/>
                  <a:gd name="T88" fmla="*/ 18 w 148"/>
                  <a:gd name="T89" fmla="*/ 78 h 92"/>
                  <a:gd name="T90" fmla="*/ 20 w 148"/>
                  <a:gd name="T91"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2">
                    <a:moveTo>
                      <a:pt x="23" y="90"/>
                    </a:moveTo>
                    <a:cubicBezTo>
                      <a:pt x="141" y="39"/>
                      <a:pt x="141" y="39"/>
                      <a:pt x="141" y="39"/>
                    </a:cubicBezTo>
                    <a:cubicBezTo>
                      <a:pt x="146" y="37"/>
                      <a:pt x="148" y="32"/>
                      <a:pt x="146" y="27"/>
                    </a:cubicBezTo>
                    <a:cubicBezTo>
                      <a:pt x="137" y="7"/>
                      <a:pt x="137" y="7"/>
                      <a:pt x="137" y="7"/>
                    </a:cubicBezTo>
                    <a:cubicBezTo>
                      <a:pt x="135" y="2"/>
                      <a:pt x="129" y="0"/>
                      <a:pt x="125" y="2"/>
                    </a:cubicBezTo>
                    <a:cubicBezTo>
                      <a:pt x="7" y="53"/>
                      <a:pt x="7" y="53"/>
                      <a:pt x="7" y="53"/>
                    </a:cubicBezTo>
                    <a:cubicBezTo>
                      <a:pt x="2" y="55"/>
                      <a:pt x="0" y="60"/>
                      <a:pt x="2" y="65"/>
                    </a:cubicBezTo>
                    <a:cubicBezTo>
                      <a:pt x="11" y="85"/>
                      <a:pt x="11" y="85"/>
                      <a:pt x="11" y="85"/>
                    </a:cubicBezTo>
                    <a:cubicBezTo>
                      <a:pt x="13" y="90"/>
                      <a:pt x="19" y="92"/>
                      <a:pt x="23" y="90"/>
                    </a:cubicBezTo>
                    <a:close/>
                    <a:moveTo>
                      <a:pt x="120" y="18"/>
                    </a:moveTo>
                    <a:cubicBezTo>
                      <a:pt x="124" y="16"/>
                      <a:pt x="128" y="18"/>
                      <a:pt x="130" y="22"/>
                    </a:cubicBezTo>
                    <a:cubicBezTo>
                      <a:pt x="131" y="26"/>
                      <a:pt x="129" y="30"/>
                      <a:pt x="126" y="32"/>
                    </a:cubicBezTo>
                    <a:cubicBezTo>
                      <a:pt x="122" y="33"/>
                      <a:pt x="118" y="32"/>
                      <a:pt x="116" y="28"/>
                    </a:cubicBezTo>
                    <a:cubicBezTo>
                      <a:pt x="114" y="24"/>
                      <a:pt x="116" y="20"/>
                      <a:pt x="120" y="18"/>
                    </a:cubicBezTo>
                    <a:close/>
                    <a:moveTo>
                      <a:pt x="69" y="34"/>
                    </a:moveTo>
                    <a:cubicBezTo>
                      <a:pt x="75" y="32"/>
                      <a:pt x="75" y="32"/>
                      <a:pt x="75" y="32"/>
                    </a:cubicBezTo>
                    <a:cubicBezTo>
                      <a:pt x="77" y="37"/>
                      <a:pt x="77" y="37"/>
                      <a:pt x="77" y="37"/>
                    </a:cubicBezTo>
                    <a:cubicBezTo>
                      <a:pt x="72" y="39"/>
                      <a:pt x="72" y="39"/>
                      <a:pt x="72" y="39"/>
                    </a:cubicBezTo>
                    <a:cubicBezTo>
                      <a:pt x="69" y="34"/>
                      <a:pt x="69" y="34"/>
                      <a:pt x="69" y="34"/>
                    </a:cubicBezTo>
                    <a:cubicBezTo>
                      <a:pt x="69" y="34"/>
                      <a:pt x="69" y="34"/>
                      <a:pt x="69" y="34"/>
                    </a:cubicBezTo>
                    <a:close/>
                    <a:moveTo>
                      <a:pt x="73" y="43"/>
                    </a:moveTo>
                    <a:cubicBezTo>
                      <a:pt x="79" y="41"/>
                      <a:pt x="79" y="41"/>
                      <a:pt x="79" y="41"/>
                    </a:cubicBezTo>
                    <a:cubicBezTo>
                      <a:pt x="81" y="46"/>
                      <a:pt x="81" y="46"/>
                      <a:pt x="81" y="46"/>
                    </a:cubicBezTo>
                    <a:cubicBezTo>
                      <a:pt x="76" y="49"/>
                      <a:pt x="76" y="49"/>
                      <a:pt x="76" y="49"/>
                    </a:cubicBezTo>
                    <a:cubicBezTo>
                      <a:pt x="73" y="43"/>
                      <a:pt x="73" y="43"/>
                      <a:pt x="73" y="43"/>
                    </a:cubicBezTo>
                    <a:cubicBezTo>
                      <a:pt x="73" y="43"/>
                      <a:pt x="73" y="43"/>
                      <a:pt x="73" y="43"/>
                    </a:cubicBezTo>
                    <a:close/>
                    <a:moveTo>
                      <a:pt x="77" y="52"/>
                    </a:moveTo>
                    <a:cubicBezTo>
                      <a:pt x="83" y="50"/>
                      <a:pt x="83" y="50"/>
                      <a:pt x="83" y="50"/>
                    </a:cubicBezTo>
                    <a:cubicBezTo>
                      <a:pt x="85" y="55"/>
                      <a:pt x="85" y="55"/>
                      <a:pt x="85" y="55"/>
                    </a:cubicBezTo>
                    <a:cubicBezTo>
                      <a:pt x="80" y="58"/>
                      <a:pt x="80" y="58"/>
                      <a:pt x="80" y="58"/>
                    </a:cubicBezTo>
                    <a:cubicBezTo>
                      <a:pt x="77" y="52"/>
                      <a:pt x="77" y="52"/>
                      <a:pt x="77" y="52"/>
                    </a:cubicBezTo>
                    <a:cubicBezTo>
                      <a:pt x="77" y="52"/>
                      <a:pt x="77" y="52"/>
                      <a:pt x="77" y="52"/>
                    </a:cubicBezTo>
                    <a:close/>
                    <a:moveTo>
                      <a:pt x="59" y="38"/>
                    </a:moveTo>
                    <a:cubicBezTo>
                      <a:pt x="65" y="36"/>
                      <a:pt x="65" y="36"/>
                      <a:pt x="65" y="36"/>
                    </a:cubicBezTo>
                    <a:cubicBezTo>
                      <a:pt x="67" y="41"/>
                      <a:pt x="67" y="41"/>
                      <a:pt x="67" y="41"/>
                    </a:cubicBezTo>
                    <a:cubicBezTo>
                      <a:pt x="62" y="44"/>
                      <a:pt x="62" y="44"/>
                      <a:pt x="62" y="44"/>
                    </a:cubicBezTo>
                    <a:cubicBezTo>
                      <a:pt x="59" y="38"/>
                      <a:pt x="59" y="38"/>
                      <a:pt x="59" y="38"/>
                    </a:cubicBezTo>
                    <a:cubicBezTo>
                      <a:pt x="59" y="38"/>
                      <a:pt x="59" y="38"/>
                      <a:pt x="59" y="38"/>
                    </a:cubicBezTo>
                    <a:close/>
                    <a:moveTo>
                      <a:pt x="63" y="48"/>
                    </a:moveTo>
                    <a:cubicBezTo>
                      <a:pt x="69" y="45"/>
                      <a:pt x="69" y="45"/>
                      <a:pt x="69" y="45"/>
                    </a:cubicBezTo>
                    <a:cubicBezTo>
                      <a:pt x="71" y="51"/>
                      <a:pt x="71" y="51"/>
                      <a:pt x="71" y="51"/>
                    </a:cubicBezTo>
                    <a:cubicBezTo>
                      <a:pt x="66" y="53"/>
                      <a:pt x="66" y="53"/>
                      <a:pt x="66" y="53"/>
                    </a:cubicBezTo>
                    <a:cubicBezTo>
                      <a:pt x="63" y="48"/>
                      <a:pt x="63" y="48"/>
                      <a:pt x="63" y="48"/>
                    </a:cubicBezTo>
                    <a:cubicBezTo>
                      <a:pt x="63" y="48"/>
                      <a:pt x="63" y="48"/>
                      <a:pt x="63" y="48"/>
                    </a:cubicBezTo>
                    <a:close/>
                    <a:moveTo>
                      <a:pt x="67" y="57"/>
                    </a:moveTo>
                    <a:cubicBezTo>
                      <a:pt x="73" y="54"/>
                      <a:pt x="73" y="54"/>
                      <a:pt x="73" y="54"/>
                    </a:cubicBezTo>
                    <a:cubicBezTo>
                      <a:pt x="75" y="60"/>
                      <a:pt x="75" y="60"/>
                      <a:pt x="75" y="60"/>
                    </a:cubicBezTo>
                    <a:cubicBezTo>
                      <a:pt x="70" y="62"/>
                      <a:pt x="70" y="62"/>
                      <a:pt x="70" y="62"/>
                    </a:cubicBezTo>
                    <a:cubicBezTo>
                      <a:pt x="67" y="57"/>
                      <a:pt x="67" y="57"/>
                      <a:pt x="67" y="57"/>
                    </a:cubicBezTo>
                    <a:cubicBezTo>
                      <a:pt x="67" y="57"/>
                      <a:pt x="67" y="57"/>
                      <a:pt x="67" y="57"/>
                    </a:cubicBezTo>
                    <a:close/>
                    <a:moveTo>
                      <a:pt x="50" y="43"/>
                    </a:moveTo>
                    <a:cubicBezTo>
                      <a:pt x="55" y="40"/>
                      <a:pt x="55" y="40"/>
                      <a:pt x="55" y="40"/>
                    </a:cubicBezTo>
                    <a:cubicBezTo>
                      <a:pt x="57" y="45"/>
                      <a:pt x="57" y="45"/>
                      <a:pt x="57" y="45"/>
                    </a:cubicBezTo>
                    <a:cubicBezTo>
                      <a:pt x="52" y="48"/>
                      <a:pt x="52" y="48"/>
                      <a:pt x="52" y="48"/>
                    </a:cubicBezTo>
                    <a:cubicBezTo>
                      <a:pt x="50" y="43"/>
                      <a:pt x="50" y="43"/>
                      <a:pt x="50" y="43"/>
                    </a:cubicBezTo>
                    <a:cubicBezTo>
                      <a:pt x="50" y="43"/>
                      <a:pt x="50" y="43"/>
                      <a:pt x="50" y="43"/>
                    </a:cubicBezTo>
                    <a:close/>
                    <a:moveTo>
                      <a:pt x="54" y="52"/>
                    </a:moveTo>
                    <a:cubicBezTo>
                      <a:pt x="59" y="50"/>
                      <a:pt x="59" y="50"/>
                      <a:pt x="59" y="50"/>
                    </a:cubicBezTo>
                    <a:cubicBezTo>
                      <a:pt x="61" y="55"/>
                      <a:pt x="61" y="55"/>
                      <a:pt x="61" y="55"/>
                    </a:cubicBezTo>
                    <a:cubicBezTo>
                      <a:pt x="56" y="57"/>
                      <a:pt x="56" y="57"/>
                      <a:pt x="56" y="57"/>
                    </a:cubicBezTo>
                    <a:cubicBezTo>
                      <a:pt x="54" y="52"/>
                      <a:pt x="54" y="52"/>
                      <a:pt x="54" y="52"/>
                    </a:cubicBezTo>
                    <a:cubicBezTo>
                      <a:pt x="54" y="52"/>
                      <a:pt x="54" y="52"/>
                      <a:pt x="54" y="52"/>
                    </a:cubicBezTo>
                    <a:close/>
                    <a:moveTo>
                      <a:pt x="58" y="61"/>
                    </a:moveTo>
                    <a:cubicBezTo>
                      <a:pt x="63" y="59"/>
                      <a:pt x="63" y="59"/>
                      <a:pt x="63" y="59"/>
                    </a:cubicBezTo>
                    <a:cubicBezTo>
                      <a:pt x="65" y="64"/>
                      <a:pt x="65" y="64"/>
                      <a:pt x="65" y="64"/>
                    </a:cubicBezTo>
                    <a:cubicBezTo>
                      <a:pt x="60" y="66"/>
                      <a:pt x="60" y="66"/>
                      <a:pt x="60" y="66"/>
                    </a:cubicBezTo>
                    <a:cubicBezTo>
                      <a:pt x="58" y="61"/>
                      <a:pt x="58" y="61"/>
                      <a:pt x="58" y="61"/>
                    </a:cubicBezTo>
                    <a:cubicBezTo>
                      <a:pt x="58" y="61"/>
                      <a:pt x="58" y="61"/>
                      <a:pt x="58" y="61"/>
                    </a:cubicBezTo>
                    <a:close/>
                    <a:moveTo>
                      <a:pt x="40" y="47"/>
                    </a:moveTo>
                    <a:cubicBezTo>
                      <a:pt x="45" y="45"/>
                      <a:pt x="45" y="45"/>
                      <a:pt x="45" y="45"/>
                    </a:cubicBezTo>
                    <a:cubicBezTo>
                      <a:pt x="47" y="50"/>
                      <a:pt x="47" y="50"/>
                      <a:pt x="47" y="50"/>
                    </a:cubicBezTo>
                    <a:cubicBezTo>
                      <a:pt x="42" y="52"/>
                      <a:pt x="42" y="52"/>
                      <a:pt x="42" y="52"/>
                    </a:cubicBezTo>
                    <a:cubicBezTo>
                      <a:pt x="40" y="47"/>
                      <a:pt x="40" y="47"/>
                      <a:pt x="40" y="47"/>
                    </a:cubicBezTo>
                    <a:cubicBezTo>
                      <a:pt x="40" y="47"/>
                      <a:pt x="40" y="47"/>
                      <a:pt x="40" y="47"/>
                    </a:cubicBezTo>
                    <a:close/>
                    <a:moveTo>
                      <a:pt x="44" y="56"/>
                    </a:moveTo>
                    <a:cubicBezTo>
                      <a:pt x="49" y="54"/>
                      <a:pt x="49" y="54"/>
                      <a:pt x="49" y="54"/>
                    </a:cubicBezTo>
                    <a:cubicBezTo>
                      <a:pt x="51" y="59"/>
                      <a:pt x="51" y="59"/>
                      <a:pt x="51" y="59"/>
                    </a:cubicBezTo>
                    <a:cubicBezTo>
                      <a:pt x="46" y="62"/>
                      <a:pt x="46" y="62"/>
                      <a:pt x="46" y="62"/>
                    </a:cubicBezTo>
                    <a:cubicBezTo>
                      <a:pt x="44" y="56"/>
                      <a:pt x="44" y="56"/>
                      <a:pt x="44" y="56"/>
                    </a:cubicBezTo>
                    <a:cubicBezTo>
                      <a:pt x="44" y="56"/>
                      <a:pt x="44" y="56"/>
                      <a:pt x="44" y="56"/>
                    </a:cubicBezTo>
                    <a:close/>
                    <a:moveTo>
                      <a:pt x="48" y="65"/>
                    </a:moveTo>
                    <a:cubicBezTo>
                      <a:pt x="53" y="63"/>
                      <a:pt x="53" y="63"/>
                      <a:pt x="53" y="63"/>
                    </a:cubicBezTo>
                    <a:cubicBezTo>
                      <a:pt x="55" y="68"/>
                      <a:pt x="55" y="68"/>
                      <a:pt x="55" y="68"/>
                    </a:cubicBezTo>
                    <a:cubicBezTo>
                      <a:pt x="50" y="71"/>
                      <a:pt x="50" y="71"/>
                      <a:pt x="50" y="71"/>
                    </a:cubicBezTo>
                    <a:cubicBezTo>
                      <a:pt x="48" y="65"/>
                      <a:pt x="48" y="65"/>
                      <a:pt x="48" y="65"/>
                    </a:cubicBezTo>
                    <a:cubicBezTo>
                      <a:pt x="48" y="65"/>
                      <a:pt x="48" y="65"/>
                      <a:pt x="48" y="65"/>
                    </a:cubicBezTo>
                    <a:close/>
                    <a:moveTo>
                      <a:pt x="30" y="51"/>
                    </a:moveTo>
                    <a:cubicBezTo>
                      <a:pt x="35" y="49"/>
                      <a:pt x="35" y="49"/>
                      <a:pt x="35" y="49"/>
                    </a:cubicBezTo>
                    <a:cubicBezTo>
                      <a:pt x="37" y="54"/>
                      <a:pt x="37" y="54"/>
                      <a:pt x="37" y="54"/>
                    </a:cubicBezTo>
                    <a:cubicBezTo>
                      <a:pt x="32" y="56"/>
                      <a:pt x="32" y="56"/>
                      <a:pt x="32" y="56"/>
                    </a:cubicBezTo>
                    <a:cubicBezTo>
                      <a:pt x="30" y="51"/>
                      <a:pt x="30" y="51"/>
                      <a:pt x="30" y="51"/>
                    </a:cubicBezTo>
                    <a:cubicBezTo>
                      <a:pt x="30" y="51"/>
                      <a:pt x="30" y="51"/>
                      <a:pt x="30" y="51"/>
                    </a:cubicBezTo>
                    <a:close/>
                    <a:moveTo>
                      <a:pt x="34" y="61"/>
                    </a:moveTo>
                    <a:cubicBezTo>
                      <a:pt x="39" y="58"/>
                      <a:pt x="39" y="58"/>
                      <a:pt x="39" y="58"/>
                    </a:cubicBezTo>
                    <a:cubicBezTo>
                      <a:pt x="41" y="64"/>
                      <a:pt x="41" y="64"/>
                      <a:pt x="41" y="64"/>
                    </a:cubicBezTo>
                    <a:cubicBezTo>
                      <a:pt x="36" y="66"/>
                      <a:pt x="36" y="66"/>
                      <a:pt x="36" y="66"/>
                    </a:cubicBezTo>
                    <a:cubicBezTo>
                      <a:pt x="34" y="61"/>
                      <a:pt x="34" y="61"/>
                      <a:pt x="34" y="61"/>
                    </a:cubicBezTo>
                    <a:cubicBezTo>
                      <a:pt x="34" y="61"/>
                      <a:pt x="34" y="61"/>
                      <a:pt x="34" y="61"/>
                    </a:cubicBezTo>
                    <a:close/>
                    <a:moveTo>
                      <a:pt x="38" y="70"/>
                    </a:moveTo>
                    <a:cubicBezTo>
                      <a:pt x="43" y="67"/>
                      <a:pt x="43" y="67"/>
                      <a:pt x="43" y="67"/>
                    </a:cubicBezTo>
                    <a:cubicBezTo>
                      <a:pt x="45" y="73"/>
                      <a:pt x="45" y="73"/>
                      <a:pt x="45" y="73"/>
                    </a:cubicBezTo>
                    <a:cubicBezTo>
                      <a:pt x="40" y="75"/>
                      <a:pt x="40" y="75"/>
                      <a:pt x="40" y="75"/>
                    </a:cubicBezTo>
                    <a:cubicBezTo>
                      <a:pt x="38" y="70"/>
                      <a:pt x="38" y="70"/>
                      <a:pt x="38" y="70"/>
                    </a:cubicBezTo>
                    <a:cubicBezTo>
                      <a:pt x="38" y="70"/>
                      <a:pt x="38" y="70"/>
                      <a:pt x="38" y="70"/>
                    </a:cubicBezTo>
                    <a:close/>
                    <a:moveTo>
                      <a:pt x="20" y="55"/>
                    </a:moveTo>
                    <a:cubicBezTo>
                      <a:pt x="25" y="53"/>
                      <a:pt x="25" y="53"/>
                      <a:pt x="25" y="53"/>
                    </a:cubicBezTo>
                    <a:cubicBezTo>
                      <a:pt x="28" y="58"/>
                      <a:pt x="28" y="58"/>
                      <a:pt x="28" y="58"/>
                    </a:cubicBezTo>
                    <a:cubicBezTo>
                      <a:pt x="22" y="61"/>
                      <a:pt x="22" y="61"/>
                      <a:pt x="22" y="61"/>
                    </a:cubicBezTo>
                    <a:cubicBezTo>
                      <a:pt x="20" y="55"/>
                      <a:pt x="20" y="55"/>
                      <a:pt x="20" y="55"/>
                    </a:cubicBezTo>
                    <a:cubicBezTo>
                      <a:pt x="20" y="55"/>
                      <a:pt x="20" y="55"/>
                      <a:pt x="20" y="55"/>
                    </a:cubicBezTo>
                    <a:close/>
                    <a:moveTo>
                      <a:pt x="24" y="65"/>
                    </a:moveTo>
                    <a:cubicBezTo>
                      <a:pt x="29" y="63"/>
                      <a:pt x="29" y="63"/>
                      <a:pt x="29" y="63"/>
                    </a:cubicBezTo>
                    <a:cubicBezTo>
                      <a:pt x="32" y="68"/>
                      <a:pt x="32" y="68"/>
                      <a:pt x="32" y="68"/>
                    </a:cubicBezTo>
                    <a:cubicBezTo>
                      <a:pt x="26" y="70"/>
                      <a:pt x="26" y="70"/>
                      <a:pt x="26" y="70"/>
                    </a:cubicBezTo>
                    <a:cubicBezTo>
                      <a:pt x="24" y="65"/>
                      <a:pt x="24" y="65"/>
                      <a:pt x="24" y="65"/>
                    </a:cubicBezTo>
                    <a:cubicBezTo>
                      <a:pt x="24" y="65"/>
                      <a:pt x="24" y="65"/>
                      <a:pt x="24" y="65"/>
                    </a:cubicBezTo>
                    <a:close/>
                    <a:moveTo>
                      <a:pt x="28" y="74"/>
                    </a:moveTo>
                    <a:cubicBezTo>
                      <a:pt x="33" y="72"/>
                      <a:pt x="33" y="72"/>
                      <a:pt x="33" y="72"/>
                    </a:cubicBezTo>
                    <a:cubicBezTo>
                      <a:pt x="36" y="77"/>
                      <a:pt x="36" y="77"/>
                      <a:pt x="36" y="77"/>
                    </a:cubicBezTo>
                    <a:cubicBezTo>
                      <a:pt x="30" y="79"/>
                      <a:pt x="30" y="79"/>
                      <a:pt x="30" y="79"/>
                    </a:cubicBezTo>
                    <a:cubicBezTo>
                      <a:pt x="28" y="74"/>
                      <a:pt x="28" y="74"/>
                      <a:pt x="28" y="74"/>
                    </a:cubicBezTo>
                    <a:cubicBezTo>
                      <a:pt x="28" y="74"/>
                      <a:pt x="28" y="74"/>
                      <a:pt x="28" y="74"/>
                    </a:cubicBezTo>
                    <a:close/>
                    <a:moveTo>
                      <a:pt x="10" y="60"/>
                    </a:moveTo>
                    <a:cubicBezTo>
                      <a:pt x="15" y="57"/>
                      <a:pt x="15" y="57"/>
                      <a:pt x="15" y="57"/>
                    </a:cubicBezTo>
                    <a:cubicBezTo>
                      <a:pt x="18" y="63"/>
                      <a:pt x="18" y="63"/>
                      <a:pt x="18" y="63"/>
                    </a:cubicBezTo>
                    <a:cubicBezTo>
                      <a:pt x="12" y="65"/>
                      <a:pt x="12" y="65"/>
                      <a:pt x="12" y="65"/>
                    </a:cubicBezTo>
                    <a:cubicBezTo>
                      <a:pt x="10" y="60"/>
                      <a:pt x="10" y="60"/>
                      <a:pt x="10" y="60"/>
                    </a:cubicBezTo>
                    <a:cubicBezTo>
                      <a:pt x="10" y="60"/>
                      <a:pt x="10" y="60"/>
                      <a:pt x="10" y="60"/>
                    </a:cubicBezTo>
                    <a:close/>
                    <a:moveTo>
                      <a:pt x="14" y="69"/>
                    </a:moveTo>
                    <a:cubicBezTo>
                      <a:pt x="19" y="67"/>
                      <a:pt x="19" y="67"/>
                      <a:pt x="19" y="67"/>
                    </a:cubicBezTo>
                    <a:cubicBezTo>
                      <a:pt x="22" y="72"/>
                      <a:pt x="22" y="72"/>
                      <a:pt x="22" y="72"/>
                    </a:cubicBezTo>
                    <a:cubicBezTo>
                      <a:pt x="16" y="74"/>
                      <a:pt x="16" y="74"/>
                      <a:pt x="16" y="74"/>
                    </a:cubicBezTo>
                    <a:cubicBezTo>
                      <a:pt x="14" y="69"/>
                      <a:pt x="14" y="69"/>
                      <a:pt x="14" y="69"/>
                    </a:cubicBezTo>
                    <a:cubicBezTo>
                      <a:pt x="14" y="69"/>
                      <a:pt x="14" y="69"/>
                      <a:pt x="14" y="69"/>
                    </a:cubicBezTo>
                    <a:close/>
                    <a:moveTo>
                      <a:pt x="18" y="78"/>
                    </a:moveTo>
                    <a:cubicBezTo>
                      <a:pt x="23" y="76"/>
                      <a:pt x="23" y="76"/>
                      <a:pt x="23" y="76"/>
                    </a:cubicBezTo>
                    <a:cubicBezTo>
                      <a:pt x="26" y="81"/>
                      <a:pt x="26" y="81"/>
                      <a:pt x="26" y="81"/>
                    </a:cubicBezTo>
                    <a:cubicBezTo>
                      <a:pt x="20" y="83"/>
                      <a:pt x="20" y="83"/>
                      <a:pt x="20" y="83"/>
                    </a:cubicBezTo>
                    <a:cubicBezTo>
                      <a:pt x="18" y="78"/>
                      <a:pt x="18" y="78"/>
                      <a:pt x="18" y="78"/>
                    </a:cubicBezTo>
                    <a:cubicBezTo>
                      <a:pt x="18" y="78"/>
                      <a:pt x="18" y="78"/>
                      <a:pt x="18" y="78"/>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0" name="Freeform 2166"/>
              <p:cNvSpPr>
                <a:spLocks noEditPoints="1"/>
              </p:cNvSpPr>
              <p:nvPr/>
            </p:nvSpPr>
            <p:spPr bwMode="auto">
              <a:xfrm>
                <a:off x="23734713" y="1411288"/>
                <a:ext cx="552450" cy="349250"/>
              </a:xfrm>
              <a:custGeom>
                <a:avLst/>
                <a:gdLst>
                  <a:gd name="T0" fmla="*/ 2 w 147"/>
                  <a:gd name="T1" fmla="*/ 66 h 93"/>
                  <a:gd name="T2" fmla="*/ 140 w 147"/>
                  <a:gd name="T3" fmla="*/ 40 h 93"/>
                  <a:gd name="T4" fmla="*/ 124 w 147"/>
                  <a:gd name="T5" fmla="*/ 2 h 93"/>
                  <a:gd name="T6" fmla="*/ 22 w 147"/>
                  <a:gd name="T7" fmla="*/ 61 h 93"/>
                  <a:gd name="T8" fmla="*/ 78 w 147"/>
                  <a:gd name="T9" fmla="*/ 59 h 93"/>
                  <a:gd name="T10" fmla="*/ 76 w 147"/>
                  <a:gd name="T11" fmla="*/ 53 h 93"/>
                  <a:gd name="T12" fmla="*/ 74 w 147"/>
                  <a:gd name="T13" fmla="*/ 49 h 93"/>
                  <a:gd name="T14" fmla="*/ 72 w 147"/>
                  <a:gd name="T15" fmla="*/ 44 h 93"/>
                  <a:gd name="T16" fmla="*/ 70 w 147"/>
                  <a:gd name="T17" fmla="*/ 40 h 93"/>
                  <a:gd name="T18" fmla="*/ 68 w 147"/>
                  <a:gd name="T19" fmla="*/ 35 h 93"/>
                  <a:gd name="T20" fmla="*/ 88 w 147"/>
                  <a:gd name="T21" fmla="*/ 54 h 93"/>
                  <a:gd name="T22" fmla="*/ 86 w 147"/>
                  <a:gd name="T23" fmla="*/ 49 h 93"/>
                  <a:gd name="T24" fmla="*/ 84 w 147"/>
                  <a:gd name="T25" fmla="*/ 45 h 93"/>
                  <a:gd name="T26" fmla="*/ 82 w 147"/>
                  <a:gd name="T27" fmla="*/ 40 h 93"/>
                  <a:gd name="T28" fmla="*/ 80 w 147"/>
                  <a:gd name="T29" fmla="*/ 36 h 93"/>
                  <a:gd name="T30" fmla="*/ 78 w 147"/>
                  <a:gd name="T31" fmla="*/ 31 h 93"/>
                  <a:gd name="T32" fmla="*/ 98 w 147"/>
                  <a:gd name="T33" fmla="*/ 50 h 93"/>
                  <a:gd name="T34" fmla="*/ 96 w 147"/>
                  <a:gd name="T35" fmla="*/ 45 h 93"/>
                  <a:gd name="T36" fmla="*/ 94 w 147"/>
                  <a:gd name="T37" fmla="*/ 41 h 93"/>
                  <a:gd name="T38" fmla="*/ 92 w 147"/>
                  <a:gd name="T39" fmla="*/ 35 h 93"/>
                  <a:gd name="T40" fmla="*/ 90 w 147"/>
                  <a:gd name="T41" fmla="*/ 32 h 93"/>
                  <a:gd name="T42" fmla="*/ 88 w 147"/>
                  <a:gd name="T43" fmla="*/ 26 h 93"/>
                  <a:gd name="T44" fmla="*/ 108 w 147"/>
                  <a:gd name="T45" fmla="*/ 46 h 93"/>
                  <a:gd name="T46" fmla="*/ 106 w 147"/>
                  <a:gd name="T47" fmla="*/ 40 h 93"/>
                  <a:gd name="T48" fmla="*/ 104 w 147"/>
                  <a:gd name="T49" fmla="*/ 36 h 93"/>
                  <a:gd name="T50" fmla="*/ 102 w 147"/>
                  <a:gd name="T51" fmla="*/ 31 h 93"/>
                  <a:gd name="T52" fmla="*/ 100 w 147"/>
                  <a:gd name="T53" fmla="*/ 27 h 93"/>
                  <a:gd name="T54" fmla="*/ 98 w 147"/>
                  <a:gd name="T55" fmla="*/ 22 h 93"/>
                  <a:gd name="T56" fmla="*/ 118 w 147"/>
                  <a:gd name="T57" fmla="*/ 41 h 93"/>
                  <a:gd name="T58" fmla="*/ 116 w 147"/>
                  <a:gd name="T59" fmla="*/ 36 h 93"/>
                  <a:gd name="T60" fmla="*/ 114 w 147"/>
                  <a:gd name="T61" fmla="*/ 32 h 93"/>
                  <a:gd name="T62" fmla="*/ 111 w 147"/>
                  <a:gd name="T63" fmla="*/ 27 h 93"/>
                  <a:gd name="T64" fmla="*/ 110 w 147"/>
                  <a:gd name="T65" fmla="*/ 23 h 93"/>
                  <a:gd name="T66" fmla="*/ 108 w 147"/>
                  <a:gd name="T67" fmla="*/ 18 h 93"/>
                  <a:gd name="T68" fmla="*/ 128 w 147"/>
                  <a:gd name="T69" fmla="*/ 37 h 93"/>
                  <a:gd name="T70" fmla="*/ 126 w 147"/>
                  <a:gd name="T71" fmla="*/ 32 h 93"/>
                  <a:gd name="T72" fmla="*/ 124 w 147"/>
                  <a:gd name="T73" fmla="*/ 28 h 93"/>
                  <a:gd name="T74" fmla="*/ 121 w 147"/>
                  <a:gd name="T75" fmla="*/ 22 h 93"/>
                  <a:gd name="T76" fmla="*/ 120 w 147"/>
                  <a:gd name="T77" fmla="*/ 19 h 93"/>
                  <a:gd name="T78" fmla="*/ 118 w 147"/>
                  <a:gd name="T79" fmla="*/ 13 h 93"/>
                  <a:gd name="T80" fmla="*/ 138 w 147"/>
                  <a:gd name="T81" fmla="*/ 33 h 93"/>
                  <a:gd name="T82" fmla="*/ 135 w 147"/>
                  <a:gd name="T83" fmla="*/ 28 h 93"/>
                  <a:gd name="T84" fmla="*/ 134 w 147"/>
                  <a:gd name="T85" fmla="*/ 23 h 93"/>
                  <a:gd name="T86" fmla="*/ 131 w 147"/>
                  <a:gd name="T87" fmla="*/ 18 h 93"/>
                  <a:gd name="T88" fmla="*/ 130 w 147"/>
                  <a:gd name="T89" fmla="*/ 14 h 93"/>
                  <a:gd name="T90" fmla="*/ 127 w 147"/>
                  <a:gd name="T91"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93">
                    <a:moveTo>
                      <a:pt x="124" y="2"/>
                    </a:moveTo>
                    <a:cubicBezTo>
                      <a:pt x="7" y="53"/>
                      <a:pt x="7" y="53"/>
                      <a:pt x="7" y="53"/>
                    </a:cubicBezTo>
                    <a:cubicBezTo>
                      <a:pt x="2" y="55"/>
                      <a:pt x="0" y="61"/>
                      <a:pt x="2" y="66"/>
                    </a:cubicBezTo>
                    <a:cubicBezTo>
                      <a:pt x="11" y="86"/>
                      <a:pt x="11" y="86"/>
                      <a:pt x="11" y="86"/>
                    </a:cubicBezTo>
                    <a:cubicBezTo>
                      <a:pt x="13" y="91"/>
                      <a:pt x="18" y="93"/>
                      <a:pt x="23" y="91"/>
                    </a:cubicBezTo>
                    <a:cubicBezTo>
                      <a:pt x="140" y="40"/>
                      <a:pt x="140" y="40"/>
                      <a:pt x="140" y="40"/>
                    </a:cubicBezTo>
                    <a:cubicBezTo>
                      <a:pt x="145" y="38"/>
                      <a:pt x="147" y="32"/>
                      <a:pt x="145" y="27"/>
                    </a:cubicBezTo>
                    <a:cubicBezTo>
                      <a:pt x="136" y="7"/>
                      <a:pt x="136" y="7"/>
                      <a:pt x="136" y="7"/>
                    </a:cubicBezTo>
                    <a:cubicBezTo>
                      <a:pt x="134" y="2"/>
                      <a:pt x="129" y="0"/>
                      <a:pt x="124" y="2"/>
                    </a:cubicBezTo>
                    <a:close/>
                    <a:moveTo>
                      <a:pt x="28" y="74"/>
                    </a:moveTo>
                    <a:cubicBezTo>
                      <a:pt x="24" y="76"/>
                      <a:pt x="20" y="74"/>
                      <a:pt x="18" y="71"/>
                    </a:cubicBezTo>
                    <a:cubicBezTo>
                      <a:pt x="16" y="67"/>
                      <a:pt x="18" y="63"/>
                      <a:pt x="22" y="61"/>
                    </a:cubicBezTo>
                    <a:cubicBezTo>
                      <a:pt x="26" y="59"/>
                      <a:pt x="30" y="61"/>
                      <a:pt x="32" y="65"/>
                    </a:cubicBezTo>
                    <a:cubicBezTo>
                      <a:pt x="33" y="69"/>
                      <a:pt x="31" y="73"/>
                      <a:pt x="28" y="74"/>
                    </a:cubicBezTo>
                    <a:close/>
                    <a:moveTo>
                      <a:pt x="78" y="59"/>
                    </a:moveTo>
                    <a:cubicBezTo>
                      <a:pt x="73" y="61"/>
                      <a:pt x="73" y="61"/>
                      <a:pt x="73" y="61"/>
                    </a:cubicBezTo>
                    <a:cubicBezTo>
                      <a:pt x="71" y="56"/>
                      <a:pt x="71" y="56"/>
                      <a:pt x="71" y="56"/>
                    </a:cubicBezTo>
                    <a:cubicBezTo>
                      <a:pt x="76" y="53"/>
                      <a:pt x="76" y="53"/>
                      <a:pt x="76" y="53"/>
                    </a:cubicBezTo>
                    <a:cubicBezTo>
                      <a:pt x="78" y="59"/>
                      <a:pt x="78" y="59"/>
                      <a:pt x="78" y="59"/>
                    </a:cubicBezTo>
                    <a:cubicBezTo>
                      <a:pt x="78" y="59"/>
                      <a:pt x="78" y="59"/>
                      <a:pt x="78" y="59"/>
                    </a:cubicBezTo>
                    <a:close/>
                    <a:moveTo>
                      <a:pt x="74" y="49"/>
                    </a:moveTo>
                    <a:cubicBezTo>
                      <a:pt x="69" y="51"/>
                      <a:pt x="69" y="51"/>
                      <a:pt x="69" y="51"/>
                    </a:cubicBezTo>
                    <a:cubicBezTo>
                      <a:pt x="67" y="46"/>
                      <a:pt x="67" y="46"/>
                      <a:pt x="67" y="46"/>
                    </a:cubicBezTo>
                    <a:cubicBezTo>
                      <a:pt x="72" y="44"/>
                      <a:pt x="72" y="44"/>
                      <a:pt x="72" y="44"/>
                    </a:cubicBezTo>
                    <a:cubicBezTo>
                      <a:pt x="74" y="49"/>
                      <a:pt x="74" y="49"/>
                      <a:pt x="74" y="49"/>
                    </a:cubicBezTo>
                    <a:cubicBezTo>
                      <a:pt x="74" y="49"/>
                      <a:pt x="74" y="49"/>
                      <a:pt x="74" y="49"/>
                    </a:cubicBezTo>
                    <a:close/>
                    <a:moveTo>
                      <a:pt x="70" y="40"/>
                    </a:moveTo>
                    <a:cubicBezTo>
                      <a:pt x="65" y="42"/>
                      <a:pt x="65" y="42"/>
                      <a:pt x="65" y="42"/>
                    </a:cubicBezTo>
                    <a:cubicBezTo>
                      <a:pt x="63" y="37"/>
                      <a:pt x="63" y="37"/>
                      <a:pt x="63" y="37"/>
                    </a:cubicBezTo>
                    <a:cubicBezTo>
                      <a:pt x="68" y="35"/>
                      <a:pt x="68" y="35"/>
                      <a:pt x="68" y="35"/>
                    </a:cubicBezTo>
                    <a:cubicBezTo>
                      <a:pt x="70" y="40"/>
                      <a:pt x="70" y="40"/>
                      <a:pt x="70" y="40"/>
                    </a:cubicBezTo>
                    <a:cubicBezTo>
                      <a:pt x="70" y="40"/>
                      <a:pt x="70" y="40"/>
                      <a:pt x="70" y="40"/>
                    </a:cubicBezTo>
                    <a:close/>
                    <a:moveTo>
                      <a:pt x="88" y="54"/>
                    </a:moveTo>
                    <a:cubicBezTo>
                      <a:pt x="83" y="57"/>
                      <a:pt x="83" y="57"/>
                      <a:pt x="83" y="57"/>
                    </a:cubicBezTo>
                    <a:cubicBezTo>
                      <a:pt x="80" y="51"/>
                      <a:pt x="80" y="51"/>
                      <a:pt x="80" y="51"/>
                    </a:cubicBezTo>
                    <a:cubicBezTo>
                      <a:pt x="86" y="49"/>
                      <a:pt x="86" y="49"/>
                      <a:pt x="86" y="49"/>
                    </a:cubicBezTo>
                    <a:cubicBezTo>
                      <a:pt x="88" y="54"/>
                      <a:pt x="88" y="54"/>
                      <a:pt x="88" y="54"/>
                    </a:cubicBezTo>
                    <a:cubicBezTo>
                      <a:pt x="88" y="54"/>
                      <a:pt x="88" y="54"/>
                      <a:pt x="88" y="54"/>
                    </a:cubicBezTo>
                    <a:close/>
                    <a:moveTo>
                      <a:pt x="84" y="45"/>
                    </a:moveTo>
                    <a:cubicBezTo>
                      <a:pt x="79" y="47"/>
                      <a:pt x="79" y="47"/>
                      <a:pt x="79" y="47"/>
                    </a:cubicBezTo>
                    <a:cubicBezTo>
                      <a:pt x="76" y="42"/>
                      <a:pt x="76" y="42"/>
                      <a:pt x="76" y="42"/>
                    </a:cubicBezTo>
                    <a:cubicBezTo>
                      <a:pt x="82" y="40"/>
                      <a:pt x="82" y="40"/>
                      <a:pt x="82" y="40"/>
                    </a:cubicBezTo>
                    <a:cubicBezTo>
                      <a:pt x="84" y="45"/>
                      <a:pt x="84" y="45"/>
                      <a:pt x="84" y="45"/>
                    </a:cubicBezTo>
                    <a:cubicBezTo>
                      <a:pt x="84" y="45"/>
                      <a:pt x="84" y="45"/>
                      <a:pt x="84" y="45"/>
                    </a:cubicBezTo>
                    <a:close/>
                    <a:moveTo>
                      <a:pt x="80" y="36"/>
                    </a:moveTo>
                    <a:cubicBezTo>
                      <a:pt x="75" y="38"/>
                      <a:pt x="75" y="38"/>
                      <a:pt x="75" y="38"/>
                    </a:cubicBezTo>
                    <a:cubicBezTo>
                      <a:pt x="73" y="33"/>
                      <a:pt x="73" y="33"/>
                      <a:pt x="73" y="33"/>
                    </a:cubicBezTo>
                    <a:cubicBezTo>
                      <a:pt x="78" y="31"/>
                      <a:pt x="78" y="31"/>
                      <a:pt x="78" y="31"/>
                    </a:cubicBezTo>
                    <a:cubicBezTo>
                      <a:pt x="80" y="36"/>
                      <a:pt x="80" y="36"/>
                      <a:pt x="80" y="36"/>
                    </a:cubicBezTo>
                    <a:cubicBezTo>
                      <a:pt x="80" y="36"/>
                      <a:pt x="80" y="36"/>
                      <a:pt x="80" y="36"/>
                    </a:cubicBezTo>
                    <a:close/>
                    <a:moveTo>
                      <a:pt x="98" y="50"/>
                    </a:moveTo>
                    <a:cubicBezTo>
                      <a:pt x="93" y="52"/>
                      <a:pt x="93" y="52"/>
                      <a:pt x="93" y="52"/>
                    </a:cubicBezTo>
                    <a:cubicBezTo>
                      <a:pt x="90" y="47"/>
                      <a:pt x="90" y="47"/>
                      <a:pt x="90" y="47"/>
                    </a:cubicBezTo>
                    <a:cubicBezTo>
                      <a:pt x="96" y="45"/>
                      <a:pt x="96" y="45"/>
                      <a:pt x="96" y="45"/>
                    </a:cubicBezTo>
                    <a:cubicBezTo>
                      <a:pt x="98" y="50"/>
                      <a:pt x="98" y="50"/>
                      <a:pt x="98" y="50"/>
                    </a:cubicBezTo>
                    <a:cubicBezTo>
                      <a:pt x="98" y="50"/>
                      <a:pt x="98" y="50"/>
                      <a:pt x="98" y="50"/>
                    </a:cubicBezTo>
                    <a:close/>
                    <a:moveTo>
                      <a:pt x="94" y="41"/>
                    </a:moveTo>
                    <a:cubicBezTo>
                      <a:pt x="89" y="43"/>
                      <a:pt x="89" y="43"/>
                      <a:pt x="89" y="43"/>
                    </a:cubicBezTo>
                    <a:cubicBezTo>
                      <a:pt x="86" y="38"/>
                      <a:pt x="86" y="38"/>
                      <a:pt x="86" y="38"/>
                    </a:cubicBezTo>
                    <a:cubicBezTo>
                      <a:pt x="92" y="35"/>
                      <a:pt x="92" y="35"/>
                      <a:pt x="92" y="35"/>
                    </a:cubicBezTo>
                    <a:cubicBezTo>
                      <a:pt x="94" y="41"/>
                      <a:pt x="94" y="41"/>
                      <a:pt x="94" y="41"/>
                    </a:cubicBezTo>
                    <a:cubicBezTo>
                      <a:pt x="94" y="41"/>
                      <a:pt x="94" y="41"/>
                      <a:pt x="94" y="41"/>
                    </a:cubicBezTo>
                    <a:close/>
                    <a:moveTo>
                      <a:pt x="90" y="32"/>
                    </a:moveTo>
                    <a:cubicBezTo>
                      <a:pt x="85" y="34"/>
                      <a:pt x="85" y="34"/>
                      <a:pt x="85" y="34"/>
                    </a:cubicBezTo>
                    <a:cubicBezTo>
                      <a:pt x="82" y="29"/>
                      <a:pt x="82" y="29"/>
                      <a:pt x="82" y="29"/>
                    </a:cubicBezTo>
                    <a:cubicBezTo>
                      <a:pt x="88" y="26"/>
                      <a:pt x="88" y="26"/>
                      <a:pt x="88" y="26"/>
                    </a:cubicBezTo>
                    <a:cubicBezTo>
                      <a:pt x="90" y="32"/>
                      <a:pt x="90" y="32"/>
                      <a:pt x="90" y="32"/>
                    </a:cubicBezTo>
                    <a:cubicBezTo>
                      <a:pt x="90" y="32"/>
                      <a:pt x="90" y="32"/>
                      <a:pt x="90" y="32"/>
                    </a:cubicBezTo>
                    <a:close/>
                    <a:moveTo>
                      <a:pt x="108" y="46"/>
                    </a:moveTo>
                    <a:cubicBezTo>
                      <a:pt x="103" y="48"/>
                      <a:pt x="103" y="48"/>
                      <a:pt x="103" y="48"/>
                    </a:cubicBezTo>
                    <a:cubicBezTo>
                      <a:pt x="100" y="43"/>
                      <a:pt x="100" y="43"/>
                      <a:pt x="100" y="43"/>
                    </a:cubicBezTo>
                    <a:cubicBezTo>
                      <a:pt x="106" y="40"/>
                      <a:pt x="106" y="40"/>
                      <a:pt x="106" y="40"/>
                    </a:cubicBezTo>
                    <a:cubicBezTo>
                      <a:pt x="108" y="46"/>
                      <a:pt x="108" y="46"/>
                      <a:pt x="108" y="46"/>
                    </a:cubicBezTo>
                    <a:cubicBezTo>
                      <a:pt x="108" y="46"/>
                      <a:pt x="108" y="46"/>
                      <a:pt x="108" y="46"/>
                    </a:cubicBezTo>
                    <a:close/>
                    <a:moveTo>
                      <a:pt x="104" y="36"/>
                    </a:moveTo>
                    <a:cubicBezTo>
                      <a:pt x="99" y="39"/>
                      <a:pt x="99" y="39"/>
                      <a:pt x="99" y="39"/>
                    </a:cubicBezTo>
                    <a:cubicBezTo>
                      <a:pt x="96" y="33"/>
                      <a:pt x="96" y="33"/>
                      <a:pt x="96" y="33"/>
                    </a:cubicBezTo>
                    <a:cubicBezTo>
                      <a:pt x="102" y="31"/>
                      <a:pt x="102" y="31"/>
                      <a:pt x="102" y="31"/>
                    </a:cubicBezTo>
                    <a:cubicBezTo>
                      <a:pt x="104" y="36"/>
                      <a:pt x="104" y="36"/>
                      <a:pt x="104" y="36"/>
                    </a:cubicBezTo>
                    <a:cubicBezTo>
                      <a:pt x="104" y="36"/>
                      <a:pt x="104" y="36"/>
                      <a:pt x="104" y="36"/>
                    </a:cubicBezTo>
                    <a:close/>
                    <a:moveTo>
                      <a:pt x="100" y="27"/>
                    </a:moveTo>
                    <a:cubicBezTo>
                      <a:pt x="95" y="30"/>
                      <a:pt x="95" y="30"/>
                      <a:pt x="95" y="30"/>
                    </a:cubicBezTo>
                    <a:cubicBezTo>
                      <a:pt x="92" y="24"/>
                      <a:pt x="92" y="24"/>
                      <a:pt x="92" y="24"/>
                    </a:cubicBezTo>
                    <a:cubicBezTo>
                      <a:pt x="98" y="22"/>
                      <a:pt x="98" y="22"/>
                      <a:pt x="98" y="22"/>
                    </a:cubicBezTo>
                    <a:cubicBezTo>
                      <a:pt x="100" y="27"/>
                      <a:pt x="100" y="27"/>
                      <a:pt x="100" y="27"/>
                    </a:cubicBezTo>
                    <a:cubicBezTo>
                      <a:pt x="100" y="27"/>
                      <a:pt x="100" y="27"/>
                      <a:pt x="100" y="27"/>
                    </a:cubicBezTo>
                    <a:close/>
                    <a:moveTo>
                      <a:pt x="118" y="41"/>
                    </a:moveTo>
                    <a:cubicBezTo>
                      <a:pt x="113" y="44"/>
                      <a:pt x="113" y="44"/>
                      <a:pt x="113" y="44"/>
                    </a:cubicBezTo>
                    <a:cubicBezTo>
                      <a:pt x="110" y="38"/>
                      <a:pt x="110" y="38"/>
                      <a:pt x="110" y="38"/>
                    </a:cubicBezTo>
                    <a:cubicBezTo>
                      <a:pt x="116" y="36"/>
                      <a:pt x="116" y="36"/>
                      <a:pt x="116" y="36"/>
                    </a:cubicBezTo>
                    <a:cubicBezTo>
                      <a:pt x="118" y="41"/>
                      <a:pt x="118" y="41"/>
                      <a:pt x="118" y="41"/>
                    </a:cubicBezTo>
                    <a:cubicBezTo>
                      <a:pt x="118" y="41"/>
                      <a:pt x="118" y="41"/>
                      <a:pt x="118" y="41"/>
                    </a:cubicBezTo>
                    <a:close/>
                    <a:moveTo>
                      <a:pt x="114" y="32"/>
                    </a:moveTo>
                    <a:cubicBezTo>
                      <a:pt x="108" y="34"/>
                      <a:pt x="108" y="34"/>
                      <a:pt x="108" y="34"/>
                    </a:cubicBezTo>
                    <a:cubicBezTo>
                      <a:pt x="106" y="29"/>
                      <a:pt x="106" y="29"/>
                      <a:pt x="106" y="29"/>
                    </a:cubicBezTo>
                    <a:cubicBezTo>
                      <a:pt x="111" y="27"/>
                      <a:pt x="111" y="27"/>
                      <a:pt x="111" y="27"/>
                    </a:cubicBezTo>
                    <a:cubicBezTo>
                      <a:pt x="114" y="32"/>
                      <a:pt x="114" y="32"/>
                      <a:pt x="114" y="32"/>
                    </a:cubicBezTo>
                    <a:cubicBezTo>
                      <a:pt x="114" y="32"/>
                      <a:pt x="114" y="32"/>
                      <a:pt x="114" y="32"/>
                    </a:cubicBezTo>
                    <a:close/>
                    <a:moveTo>
                      <a:pt x="110" y="23"/>
                    </a:moveTo>
                    <a:cubicBezTo>
                      <a:pt x="105" y="25"/>
                      <a:pt x="105" y="25"/>
                      <a:pt x="105" y="25"/>
                    </a:cubicBezTo>
                    <a:cubicBezTo>
                      <a:pt x="102" y="20"/>
                      <a:pt x="102" y="20"/>
                      <a:pt x="102" y="20"/>
                    </a:cubicBezTo>
                    <a:cubicBezTo>
                      <a:pt x="108" y="18"/>
                      <a:pt x="108" y="18"/>
                      <a:pt x="108" y="18"/>
                    </a:cubicBezTo>
                    <a:cubicBezTo>
                      <a:pt x="110" y="23"/>
                      <a:pt x="110" y="23"/>
                      <a:pt x="110" y="23"/>
                    </a:cubicBezTo>
                    <a:cubicBezTo>
                      <a:pt x="110" y="23"/>
                      <a:pt x="110" y="23"/>
                      <a:pt x="110" y="23"/>
                    </a:cubicBezTo>
                    <a:close/>
                    <a:moveTo>
                      <a:pt x="128" y="37"/>
                    </a:moveTo>
                    <a:cubicBezTo>
                      <a:pt x="122" y="39"/>
                      <a:pt x="122" y="39"/>
                      <a:pt x="122" y="39"/>
                    </a:cubicBezTo>
                    <a:cubicBezTo>
                      <a:pt x="120" y="34"/>
                      <a:pt x="120" y="34"/>
                      <a:pt x="120" y="34"/>
                    </a:cubicBezTo>
                    <a:cubicBezTo>
                      <a:pt x="126" y="32"/>
                      <a:pt x="126" y="32"/>
                      <a:pt x="126" y="32"/>
                    </a:cubicBezTo>
                    <a:cubicBezTo>
                      <a:pt x="128" y="37"/>
                      <a:pt x="128" y="37"/>
                      <a:pt x="128" y="37"/>
                    </a:cubicBezTo>
                    <a:cubicBezTo>
                      <a:pt x="128" y="37"/>
                      <a:pt x="128" y="37"/>
                      <a:pt x="128" y="37"/>
                    </a:cubicBezTo>
                    <a:close/>
                    <a:moveTo>
                      <a:pt x="124" y="28"/>
                    </a:moveTo>
                    <a:cubicBezTo>
                      <a:pt x="118" y="30"/>
                      <a:pt x="118" y="30"/>
                      <a:pt x="118" y="30"/>
                    </a:cubicBezTo>
                    <a:cubicBezTo>
                      <a:pt x="116" y="25"/>
                      <a:pt x="116" y="25"/>
                      <a:pt x="116" y="25"/>
                    </a:cubicBezTo>
                    <a:cubicBezTo>
                      <a:pt x="121" y="22"/>
                      <a:pt x="121" y="22"/>
                      <a:pt x="121" y="22"/>
                    </a:cubicBezTo>
                    <a:cubicBezTo>
                      <a:pt x="124" y="28"/>
                      <a:pt x="124" y="28"/>
                      <a:pt x="124" y="28"/>
                    </a:cubicBezTo>
                    <a:cubicBezTo>
                      <a:pt x="124" y="28"/>
                      <a:pt x="124" y="28"/>
                      <a:pt x="124" y="28"/>
                    </a:cubicBezTo>
                    <a:close/>
                    <a:moveTo>
                      <a:pt x="120" y="19"/>
                    </a:moveTo>
                    <a:cubicBezTo>
                      <a:pt x="114" y="21"/>
                      <a:pt x="114" y="21"/>
                      <a:pt x="114" y="21"/>
                    </a:cubicBezTo>
                    <a:cubicBezTo>
                      <a:pt x="112" y="16"/>
                      <a:pt x="112" y="16"/>
                      <a:pt x="112" y="16"/>
                    </a:cubicBezTo>
                    <a:cubicBezTo>
                      <a:pt x="118" y="13"/>
                      <a:pt x="118" y="13"/>
                      <a:pt x="118" y="13"/>
                    </a:cubicBezTo>
                    <a:cubicBezTo>
                      <a:pt x="120" y="19"/>
                      <a:pt x="120" y="19"/>
                      <a:pt x="120" y="19"/>
                    </a:cubicBezTo>
                    <a:cubicBezTo>
                      <a:pt x="120" y="19"/>
                      <a:pt x="120" y="19"/>
                      <a:pt x="120" y="19"/>
                    </a:cubicBezTo>
                    <a:close/>
                    <a:moveTo>
                      <a:pt x="138" y="33"/>
                    </a:moveTo>
                    <a:cubicBezTo>
                      <a:pt x="132" y="35"/>
                      <a:pt x="132" y="35"/>
                      <a:pt x="132" y="35"/>
                    </a:cubicBezTo>
                    <a:cubicBezTo>
                      <a:pt x="130" y="30"/>
                      <a:pt x="130" y="30"/>
                      <a:pt x="130" y="30"/>
                    </a:cubicBezTo>
                    <a:cubicBezTo>
                      <a:pt x="135" y="28"/>
                      <a:pt x="135" y="28"/>
                      <a:pt x="135" y="28"/>
                    </a:cubicBezTo>
                    <a:cubicBezTo>
                      <a:pt x="138" y="33"/>
                      <a:pt x="138" y="33"/>
                      <a:pt x="138" y="33"/>
                    </a:cubicBezTo>
                    <a:cubicBezTo>
                      <a:pt x="138" y="33"/>
                      <a:pt x="138" y="33"/>
                      <a:pt x="138" y="33"/>
                    </a:cubicBezTo>
                    <a:close/>
                    <a:moveTo>
                      <a:pt x="134" y="23"/>
                    </a:moveTo>
                    <a:cubicBezTo>
                      <a:pt x="128" y="26"/>
                      <a:pt x="128" y="26"/>
                      <a:pt x="128" y="26"/>
                    </a:cubicBezTo>
                    <a:cubicBezTo>
                      <a:pt x="126" y="20"/>
                      <a:pt x="126" y="20"/>
                      <a:pt x="126" y="20"/>
                    </a:cubicBezTo>
                    <a:cubicBezTo>
                      <a:pt x="131" y="18"/>
                      <a:pt x="131" y="18"/>
                      <a:pt x="131" y="18"/>
                    </a:cubicBezTo>
                    <a:cubicBezTo>
                      <a:pt x="134" y="23"/>
                      <a:pt x="134" y="23"/>
                      <a:pt x="134" y="23"/>
                    </a:cubicBezTo>
                    <a:cubicBezTo>
                      <a:pt x="134" y="23"/>
                      <a:pt x="134" y="23"/>
                      <a:pt x="134" y="23"/>
                    </a:cubicBezTo>
                    <a:close/>
                    <a:moveTo>
                      <a:pt x="130" y="14"/>
                    </a:moveTo>
                    <a:cubicBezTo>
                      <a:pt x="124" y="17"/>
                      <a:pt x="124" y="17"/>
                      <a:pt x="124" y="17"/>
                    </a:cubicBezTo>
                    <a:cubicBezTo>
                      <a:pt x="122" y="11"/>
                      <a:pt x="122" y="11"/>
                      <a:pt x="122" y="11"/>
                    </a:cubicBezTo>
                    <a:cubicBezTo>
                      <a:pt x="127" y="9"/>
                      <a:pt x="127" y="9"/>
                      <a:pt x="127" y="9"/>
                    </a:cubicBezTo>
                    <a:cubicBezTo>
                      <a:pt x="130" y="14"/>
                      <a:pt x="130" y="14"/>
                      <a:pt x="130" y="14"/>
                    </a:cubicBezTo>
                    <a:cubicBezTo>
                      <a:pt x="130" y="14"/>
                      <a:pt x="130" y="14"/>
                      <a:pt x="130" y="14"/>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1" name="Freeform 2167"/>
              <p:cNvSpPr>
                <a:spLocks noEditPoints="1"/>
              </p:cNvSpPr>
              <p:nvPr/>
            </p:nvSpPr>
            <p:spPr bwMode="auto">
              <a:xfrm>
                <a:off x="23768050" y="2506663"/>
                <a:ext cx="555625" cy="341313"/>
              </a:xfrm>
              <a:custGeom>
                <a:avLst/>
                <a:gdLst>
                  <a:gd name="T0" fmla="*/ 11 w 148"/>
                  <a:gd name="T1" fmla="*/ 7 h 91"/>
                  <a:gd name="T2" fmla="*/ 126 w 148"/>
                  <a:gd name="T3" fmla="*/ 89 h 91"/>
                  <a:gd name="T4" fmla="*/ 141 w 148"/>
                  <a:gd name="T5" fmla="*/ 51 h 91"/>
                  <a:gd name="T6" fmla="*/ 28 w 148"/>
                  <a:gd name="T7" fmla="*/ 18 h 91"/>
                  <a:gd name="T8" fmla="*/ 69 w 148"/>
                  <a:gd name="T9" fmla="*/ 57 h 91"/>
                  <a:gd name="T10" fmla="*/ 71 w 148"/>
                  <a:gd name="T11" fmla="*/ 52 h 91"/>
                  <a:gd name="T12" fmla="*/ 73 w 148"/>
                  <a:gd name="T13" fmla="*/ 48 h 91"/>
                  <a:gd name="T14" fmla="*/ 75 w 148"/>
                  <a:gd name="T15" fmla="*/ 42 h 91"/>
                  <a:gd name="T16" fmla="*/ 77 w 148"/>
                  <a:gd name="T17" fmla="*/ 39 h 91"/>
                  <a:gd name="T18" fmla="*/ 79 w 148"/>
                  <a:gd name="T19" fmla="*/ 33 h 91"/>
                  <a:gd name="T20" fmla="*/ 79 w 148"/>
                  <a:gd name="T21" fmla="*/ 61 h 91"/>
                  <a:gd name="T22" fmla="*/ 81 w 148"/>
                  <a:gd name="T23" fmla="*/ 56 h 91"/>
                  <a:gd name="T24" fmla="*/ 83 w 148"/>
                  <a:gd name="T25" fmla="*/ 52 h 91"/>
                  <a:gd name="T26" fmla="*/ 85 w 148"/>
                  <a:gd name="T27" fmla="*/ 46 h 91"/>
                  <a:gd name="T28" fmla="*/ 87 w 148"/>
                  <a:gd name="T29" fmla="*/ 43 h 91"/>
                  <a:gd name="T30" fmla="*/ 89 w 148"/>
                  <a:gd name="T31" fmla="*/ 37 h 91"/>
                  <a:gd name="T32" fmla="*/ 89 w 148"/>
                  <a:gd name="T33" fmla="*/ 65 h 91"/>
                  <a:gd name="T34" fmla="*/ 91 w 148"/>
                  <a:gd name="T35" fmla="*/ 60 h 91"/>
                  <a:gd name="T36" fmla="*/ 93 w 148"/>
                  <a:gd name="T37" fmla="*/ 56 h 91"/>
                  <a:gd name="T38" fmla="*/ 95 w 148"/>
                  <a:gd name="T39" fmla="*/ 50 h 91"/>
                  <a:gd name="T40" fmla="*/ 96 w 148"/>
                  <a:gd name="T41" fmla="*/ 47 h 91"/>
                  <a:gd name="T42" fmla="*/ 99 w 148"/>
                  <a:gd name="T43" fmla="*/ 41 h 91"/>
                  <a:gd name="T44" fmla="*/ 99 w 148"/>
                  <a:gd name="T45" fmla="*/ 69 h 91"/>
                  <a:gd name="T46" fmla="*/ 101 w 148"/>
                  <a:gd name="T47" fmla="*/ 64 h 91"/>
                  <a:gd name="T48" fmla="*/ 103 w 148"/>
                  <a:gd name="T49" fmla="*/ 60 h 91"/>
                  <a:gd name="T50" fmla="*/ 105 w 148"/>
                  <a:gd name="T51" fmla="*/ 55 h 91"/>
                  <a:gd name="T52" fmla="*/ 106 w 148"/>
                  <a:gd name="T53" fmla="*/ 51 h 91"/>
                  <a:gd name="T54" fmla="*/ 109 w 148"/>
                  <a:gd name="T55" fmla="*/ 45 h 91"/>
                  <a:gd name="T56" fmla="*/ 109 w 148"/>
                  <a:gd name="T57" fmla="*/ 74 h 91"/>
                  <a:gd name="T58" fmla="*/ 111 w 148"/>
                  <a:gd name="T59" fmla="*/ 68 h 91"/>
                  <a:gd name="T60" fmla="*/ 113 w 148"/>
                  <a:gd name="T61" fmla="*/ 64 h 91"/>
                  <a:gd name="T62" fmla="*/ 115 w 148"/>
                  <a:gd name="T63" fmla="*/ 59 h 91"/>
                  <a:gd name="T64" fmla="*/ 116 w 148"/>
                  <a:gd name="T65" fmla="*/ 55 h 91"/>
                  <a:gd name="T66" fmla="*/ 119 w 148"/>
                  <a:gd name="T67" fmla="*/ 50 h 91"/>
                  <a:gd name="T68" fmla="*/ 119 w 148"/>
                  <a:gd name="T69" fmla="*/ 78 h 91"/>
                  <a:gd name="T70" fmla="*/ 121 w 148"/>
                  <a:gd name="T71" fmla="*/ 72 h 91"/>
                  <a:gd name="T72" fmla="*/ 123 w 148"/>
                  <a:gd name="T73" fmla="*/ 68 h 91"/>
                  <a:gd name="T74" fmla="*/ 125 w 148"/>
                  <a:gd name="T75" fmla="*/ 63 h 91"/>
                  <a:gd name="T76" fmla="*/ 126 w 148"/>
                  <a:gd name="T77" fmla="*/ 59 h 91"/>
                  <a:gd name="T78" fmla="*/ 129 w 148"/>
                  <a:gd name="T79" fmla="*/ 54 h 91"/>
                  <a:gd name="T80" fmla="*/ 129 w 148"/>
                  <a:gd name="T81" fmla="*/ 82 h 91"/>
                  <a:gd name="T82" fmla="*/ 131 w 148"/>
                  <a:gd name="T83" fmla="*/ 76 h 91"/>
                  <a:gd name="T84" fmla="*/ 133 w 148"/>
                  <a:gd name="T85" fmla="*/ 72 h 91"/>
                  <a:gd name="T86" fmla="*/ 135 w 148"/>
                  <a:gd name="T87" fmla="*/ 67 h 91"/>
                  <a:gd name="T88" fmla="*/ 136 w 148"/>
                  <a:gd name="T89" fmla="*/ 63 h 91"/>
                  <a:gd name="T90" fmla="*/ 139 w 148"/>
                  <a:gd name="T9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1">
                    <a:moveTo>
                      <a:pt x="141" y="51"/>
                    </a:moveTo>
                    <a:cubicBezTo>
                      <a:pt x="23" y="2"/>
                      <a:pt x="23" y="2"/>
                      <a:pt x="23" y="2"/>
                    </a:cubicBezTo>
                    <a:cubicBezTo>
                      <a:pt x="18" y="0"/>
                      <a:pt x="13" y="3"/>
                      <a:pt x="11" y="7"/>
                    </a:cubicBezTo>
                    <a:cubicBezTo>
                      <a:pt x="2" y="28"/>
                      <a:pt x="2" y="28"/>
                      <a:pt x="2" y="28"/>
                    </a:cubicBezTo>
                    <a:cubicBezTo>
                      <a:pt x="0" y="33"/>
                      <a:pt x="3" y="38"/>
                      <a:pt x="7" y="40"/>
                    </a:cubicBezTo>
                    <a:cubicBezTo>
                      <a:pt x="126" y="89"/>
                      <a:pt x="126" y="89"/>
                      <a:pt x="126" y="89"/>
                    </a:cubicBezTo>
                    <a:cubicBezTo>
                      <a:pt x="130" y="91"/>
                      <a:pt x="136" y="88"/>
                      <a:pt x="138" y="83"/>
                    </a:cubicBezTo>
                    <a:cubicBezTo>
                      <a:pt x="146" y="63"/>
                      <a:pt x="146" y="63"/>
                      <a:pt x="146" y="63"/>
                    </a:cubicBezTo>
                    <a:cubicBezTo>
                      <a:pt x="148" y="58"/>
                      <a:pt x="146" y="53"/>
                      <a:pt x="141" y="51"/>
                    </a:cubicBezTo>
                    <a:close/>
                    <a:moveTo>
                      <a:pt x="22" y="32"/>
                    </a:moveTo>
                    <a:cubicBezTo>
                      <a:pt x="18" y="31"/>
                      <a:pt x="17" y="26"/>
                      <a:pt x="18" y="22"/>
                    </a:cubicBezTo>
                    <a:cubicBezTo>
                      <a:pt x="20" y="19"/>
                      <a:pt x="24" y="17"/>
                      <a:pt x="28" y="18"/>
                    </a:cubicBezTo>
                    <a:cubicBezTo>
                      <a:pt x="32" y="20"/>
                      <a:pt x="33" y="24"/>
                      <a:pt x="32" y="28"/>
                    </a:cubicBezTo>
                    <a:cubicBezTo>
                      <a:pt x="30" y="32"/>
                      <a:pt x="26" y="34"/>
                      <a:pt x="22" y="32"/>
                    </a:cubicBezTo>
                    <a:close/>
                    <a:moveTo>
                      <a:pt x="69" y="57"/>
                    </a:moveTo>
                    <a:cubicBezTo>
                      <a:pt x="64" y="55"/>
                      <a:pt x="64" y="55"/>
                      <a:pt x="64" y="55"/>
                    </a:cubicBezTo>
                    <a:cubicBezTo>
                      <a:pt x="66" y="50"/>
                      <a:pt x="66" y="50"/>
                      <a:pt x="66" y="50"/>
                    </a:cubicBezTo>
                    <a:cubicBezTo>
                      <a:pt x="71" y="52"/>
                      <a:pt x="71" y="52"/>
                      <a:pt x="71" y="52"/>
                    </a:cubicBezTo>
                    <a:cubicBezTo>
                      <a:pt x="69" y="57"/>
                      <a:pt x="69" y="57"/>
                      <a:pt x="69" y="57"/>
                    </a:cubicBezTo>
                    <a:cubicBezTo>
                      <a:pt x="69" y="57"/>
                      <a:pt x="69" y="57"/>
                      <a:pt x="69" y="57"/>
                    </a:cubicBezTo>
                    <a:close/>
                    <a:moveTo>
                      <a:pt x="73" y="48"/>
                    </a:moveTo>
                    <a:cubicBezTo>
                      <a:pt x="67" y="45"/>
                      <a:pt x="67" y="45"/>
                      <a:pt x="67" y="45"/>
                    </a:cubicBezTo>
                    <a:cubicBezTo>
                      <a:pt x="70" y="40"/>
                      <a:pt x="70" y="40"/>
                      <a:pt x="70" y="40"/>
                    </a:cubicBezTo>
                    <a:cubicBezTo>
                      <a:pt x="75" y="42"/>
                      <a:pt x="75" y="42"/>
                      <a:pt x="75" y="42"/>
                    </a:cubicBezTo>
                    <a:cubicBezTo>
                      <a:pt x="73" y="48"/>
                      <a:pt x="73" y="48"/>
                      <a:pt x="73" y="48"/>
                    </a:cubicBezTo>
                    <a:cubicBezTo>
                      <a:pt x="73" y="48"/>
                      <a:pt x="73" y="48"/>
                      <a:pt x="73" y="48"/>
                    </a:cubicBezTo>
                    <a:close/>
                    <a:moveTo>
                      <a:pt x="77" y="39"/>
                    </a:moveTo>
                    <a:cubicBezTo>
                      <a:pt x="71" y="36"/>
                      <a:pt x="71" y="36"/>
                      <a:pt x="71" y="36"/>
                    </a:cubicBezTo>
                    <a:cubicBezTo>
                      <a:pt x="73" y="31"/>
                      <a:pt x="73" y="31"/>
                      <a:pt x="73" y="31"/>
                    </a:cubicBezTo>
                    <a:cubicBezTo>
                      <a:pt x="79" y="33"/>
                      <a:pt x="79" y="33"/>
                      <a:pt x="79" y="33"/>
                    </a:cubicBezTo>
                    <a:cubicBezTo>
                      <a:pt x="77" y="39"/>
                      <a:pt x="77" y="39"/>
                      <a:pt x="77" y="39"/>
                    </a:cubicBezTo>
                    <a:cubicBezTo>
                      <a:pt x="77" y="39"/>
                      <a:pt x="77" y="39"/>
                      <a:pt x="77" y="39"/>
                    </a:cubicBezTo>
                    <a:close/>
                    <a:moveTo>
                      <a:pt x="79" y="61"/>
                    </a:moveTo>
                    <a:cubicBezTo>
                      <a:pt x="73" y="59"/>
                      <a:pt x="73" y="59"/>
                      <a:pt x="73" y="59"/>
                    </a:cubicBezTo>
                    <a:cubicBezTo>
                      <a:pt x="76" y="54"/>
                      <a:pt x="76" y="54"/>
                      <a:pt x="76" y="54"/>
                    </a:cubicBezTo>
                    <a:cubicBezTo>
                      <a:pt x="81" y="56"/>
                      <a:pt x="81" y="56"/>
                      <a:pt x="81" y="56"/>
                    </a:cubicBezTo>
                    <a:cubicBezTo>
                      <a:pt x="79" y="61"/>
                      <a:pt x="79" y="61"/>
                      <a:pt x="79" y="61"/>
                    </a:cubicBezTo>
                    <a:cubicBezTo>
                      <a:pt x="79" y="61"/>
                      <a:pt x="79" y="61"/>
                      <a:pt x="79" y="61"/>
                    </a:cubicBezTo>
                    <a:close/>
                    <a:moveTo>
                      <a:pt x="83" y="52"/>
                    </a:moveTo>
                    <a:cubicBezTo>
                      <a:pt x="77" y="50"/>
                      <a:pt x="77" y="50"/>
                      <a:pt x="77" y="50"/>
                    </a:cubicBezTo>
                    <a:cubicBezTo>
                      <a:pt x="80" y="44"/>
                      <a:pt x="80" y="44"/>
                      <a:pt x="80" y="44"/>
                    </a:cubicBezTo>
                    <a:cubicBezTo>
                      <a:pt x="85" y="46"/>
                      <a:pt x="85" y="46"/>
                      <a:pt x="85" y="46"/>
                    </a:cubicBezTo>
                    <a:cubicBezTo>
                      <a:pt x="83" y="52"/>
                      <a:pt x="83" y="52"/>
                      <a:pt x="83" y="52"/>
                    </a:cubicBezTo>
                    <a:cubicBezTo>
                      <a:pt x="83" y="52"/>
                      <a:pt x="83" y="52"/>
                      <a:pt x="83" y="52"/>
                    </a:cubicBezTo>
                    <a:close/>
                    <a:moveTo>
                      <a:pt x="87" y="43"/>
                    </a:moveTo>
                    <a:cubicBezTo>
                      <a:pt x="81" y="40"/>
                      <a:pt x="81" y="40"/>
                      <a:pt x="81" y="40"/>
                    </a:cubicBezTo>
                    <a:cubicBezTo>
                      <a:pt x="83" y="35"/>
                      <a:pt x="83" y="35"/>
                      <a:pt x="83" y="35"/>
                    </a:cubicBezTo>
                    <a:cubicBezTo>
                      <a:pt x="89" y="37"/>
                      <a:pt x="89" y="37"/>
                      <a:pt x="89" y="37"/>
                    </a:cubicBezTo>
                    <a:cubicBezTo>
                      <a:pt x="87" y="43"/>
                      <a:pt x="87" y="43"/>
                      <a:pt x="87" y="43"/>
                    </a:cubicBezTo>
                    <a:cubicBezTo>
                      <a:pt x="87" y="43"/>
                      <a:pt x="87" y="43"/>
                      <a:pt x="87" y="43"/>
                    </a:cubicBezTo>
                    <a:close/>
                    <a:moveTo>
                      <a:pt x="89" y="65"/>
                    </a:moveTo>
                    <a:cubicBezTo>
                      <a:pt x="83" y="63"/>
                      <a:pt x="83" y="63"/>
                      <a:pt x="83" y="63"/>
                    </a:cubicBezTo>
                    <a:cubicBezTo>
                      <a:pt x="86" y="58"/>
                      <a:pt x="86" y="58"/>
                      <a:pt x="86" y="58"/>
                    </a:cubicBezTo>
                    <a:cubicBezTo>
                      <a:pt x="91" y="60"/>
                      <a:pt x="91" y="60"/>
                      <a:pt x="91" y="60"/>
                    </a:cubicBezTo>
                    <a:cubicBezTo>
                      <a:pt x="89" y="65"/>
                      <a:pt x="89" y="65"/>
                      <a:pt x="89" y="65"/>
                    </a:cubicBezTo>
                    <a:cubicBezTo>
                      <a:pt x="89" y="65"/>
                      <a:pt x="89" y="65"/>
                      <a:pt x="89" y="65"/>
                    </a:cubicBezTo>
                    <a:close/>
                    <a:moveTo>
                      <a:pt x="93" y="56"/>
                    </a:moveTo>
                    <a:cubicBezTo>
                      <a:pt x="87" y="54"/>
                      <a:pt x="87" y="54"/>
                      <a:pt x="87" y="54"/>
                    </a:cubicBezTo>
                    <a:cubicBezTo>
                      <a:pt x="89" y="48"/>
                      <a:pt x="89" y="48"/>
                      <a:pt x="89" y="48"/>
                    </a:cubicBezTo>
                    <a:cubicBezTo>
                      <a:pt x="95" y="50"/>
                      <a:pt x="95" y="50"/>
                      <a:pt x="95" y="50"/>
                    </a:cubicBezTo>
                    <a:cubicBezTo>
                      <a:pt x="93" y="56"/>
                      <a:pt x="93" y="56"/>
                      <a:pt x="93" y="56"/>
                    </a:cubicBezTo>
                    <a:cubicBezTo>
                      <a:pt x="93" y="56"/>
                      <a:pt x="93" y="56"/>
                      <a:pt x="93" y="56"/>
                    </a:cubicBezTo>
                    <a:close/>
                    <a:moveTo>
                      <a:pt x="96" y="47"/>
                    </a:moveTo>
                    <a:cubicBezTo>
                      <a:pt x="91" y="44"/>
                      <a:pt x="91" y="44"/>
                      <a:pt x="91" y="44"/>
                    </a:cubicBezTo>
                    <a:cubicBezTo>
                      <a:pt x="93" y="39"/>
                      <a:pt x="93" y="39"/>
                      <a:pt x="93" y="39"/>
                    </a:cubicBezTo>
                    <a:cubicBezTo>
                      <a:pt x="99" y="41"/>
                      <a:pt x="99" y="41"/>
                      <a:pt x="99" y="41"/>
                    </a:cubicBezTo>
                    <a:cubicBezTo>
                      <a:pt x="96" y="47"/>
                      <a:pt x="96" y="47"/>
                      <a:pt x="96" y="47"/>
                    </a:cubicBezTo>
                    <a:cubicBezTo>
                      <a:pt x="96" y="47"/>
                      <a:pt x="96" y="47"/>
                      <a:pt x="96" y="47"/>
                    </a:cubicBezTo>
                    <a:close/>
                    <a:moveTo>
                      <a:pt x="99" y="69"/>
                    </a:moveTo>
                    <a:cubicBezTo>
                      <a:pt x="93" y="67"/>
                      <a:pt x="93" y="67"/>
                      <a:pt x="93" y="67"/>
                    </a:cubicBezTo>
                    <a:cubicBezTo>
                      <a:pt x="96" y="62"/>
                      <a:pt x="96" y="62"/>
                      <a:pt x="96" y="62"/>
                    </a:cubicBezTo>
                    <a:cubicBezTo>
                      <a:pt x="101" y="64"/>
                      <a:pt x="101" y="64"/>
                      <a:pt x="101" y="64"/>
                    </a:cubicBezTo>
                    <a:cubicBezTo>
                      <a:pt x="99" y="69"/>
                      <a:pt x="99" y="69"/>
                      <a:pt x="99" y="69"/>
                    </a:cubicBezTo>
                    <a:cubicBezTo>
                      <a:pt x="99" y="69"/>
                      <a:pt x="99" y="69"/>
                      <a:pt x="99" y="69"/>
                    </a:cubicBezTo>
                    <a:close/>
                    <a:moveTo>
                      <a:pt x="103" y="60"/>
                    </a:moveTo>
                    <a:cubicBezTo>
                      <a:pt x="97" y="58"/>
                      <a:pt x="97" y="58"/>
                      <a:pt x="97" y="58"/>
                    </a:cubicBezTo>
                    <a:cubicBezTo>
                      <a:pt x="100" y="52"/>
                      <a:pt x="100" y="52"/>
                      <a:pt x="100" y="52"/>
                    </a:cubicBezTo>
                    <a:cubicBezTo>
                      <a:pt x="105" y="55"/>
                      <a:pt x="105" y="55"/>
                      <a:pt x="105" y="55"/>
                    </a:cubicBezTo>
                    <a:cubicBezTo>
                      <a:pt x="103" y="60"/>
                      <a:pt x="103" y="60"/>
                      <a:pt x="103" y="60"/>
                    </a:cubicBezTo>
                    <a:cubicBezTo>
                      <a:pt x="103" y="60"/>
                      <a:pt x="103" y="60"/>
                      <a:pt x="103" y="60"/>
                    </a:cubicBezTo>
                    <a:close/>
                    <a:moveTo>
                      <a:pt x="106" y="51"/>
                    </a:moveTo>
                    <a:cubicBezTo>
                      <a:pt x="101" y="49"/>
                      <a:pt x="101" y="49"/>
                      <a:pt x="101" y="49"/>
                    </a:cubicBezTo>
                    <a:cubicBezTo>
                      <a:pt x="103" y="43"/>
                      <a:pt x="103" y="43"/>
                      <a:pt x="103" y="43"/>
                    </a:cubicBezTo>
                    <a:cubicBezTo>
                      <a:pt x="109" y="45"/>
                      <a:pt x="109" y="45"/>
                      <a:pt x="109" y="45"/>
                    </a:cubicBezTo>
                    <a:cubicBezTo>
                      <a:pt x="106" y="51"/>
                      <a:pt x="106" y="51"/>
                      <a:pt x="106" y="51"/>
                    </a:cubicBezTo>
                    <a:cubicBezTo>
                      <a:pt x="106" y="51"/>
                      <a:pt x="106" y="51"/>
                      <a:pt x="106" y="51"/>
                    </a:cubicBezTo>
                    <a:close/>
                    <a:moveTo>
                      <a:pt x="109" y="74"/>
                    </a:moveTo>
                    <a:cubicBezTo>
                      <a:pt x="103" y="71"/>
                      <a:pt x="103" y="71"/>
                      <a:pt x="103" y="71"/>
                    </a:cubicBezTo>
                    <a:cubicBezTo>
                      <a:pt x="106" y="66"/>
                      <a:pt x="106" y="66"/>
                      <a:pt x="106" y="66"/>
                    </a:cubicBezTo>
                    <a:cubicBezTo>
                      <a:pt x="111" y="68"/>
                      <a:pt x="111" y="68"/>
                      <a:pt x="111" y="68"/>
                    </a:cubicBezTo>
                    <a:cubicBezTo>
                      <a:pt x="109" y="74"/>
                      <a:pt x="109" y="74"/>
                      <a:pt x="109" y="74"/>
                    </a:cubicBezTo>
                    <a:cubicBezTo>
                      <a:pt x="109" y="74"/>
                      <a:pt x="109" y="74"/>
                      <a:pt x="109" y="74"/>
                    </a:cubicBezTo>
                    <a:close/>
                    <a:moveTo>
                      <a:pt x="113" y="64"/>
                    </a:moveTo>
                    <a:cubicBezTo>
                      <a:pt x="107" y="62"/>
                      <a:pt x="107" y="62"/>
                      <a:pt x="107" y="62"/>
                    </a:cubicBezTo>
                    <a:cubicBezTo>
                      <a:pt x="110" y="56"/>
                      <a:pt x="110" y="56"/>
                      <a:pt x="110" y="56"/>
                    </a:cubicBezTo>
                    <a:cubicBezTo>
                      <a:pt x="115" y="59"/>
                      <a:pt x="115" y="59"/>
                      <a:pt x="115" y="59"/>
                    </a:cubicBezTo>
                    <a:cubicBezTo>
                      <a:pt x="113" y="64"/>
                      <a:pt x="113" y="64"/>
                      <a:pt x="113" y="64"/>
                    </a:cubicBezTo>
                    <a:cubicBezTo>
                      <a:pt x="113" y="64"/>
                      <a:pt x="113" y="64"/>
                      <a:pt x="113" y="64"/>
                    </a:cubicBezTo>
                    <a:close/>
                    <a:moveTo>
                      <a:pt x="116" y="55"/>
                    </a:moveTo>
                    <a:cubicBezTo>
                      <a:pt x="111" y="53"/>
                      <a:pt x="111" y="53"/>
                      <a:pt x="111" y="53"/>
                    </a:cubicBezTo>
                    <a:cubicBezTo>
                      <a:pt x="113" y="47"/>
                      <a:pt x="113" y="47"/>
                      <a:pt x="113" y="47"/>
                    </a:cubicBezTo>
                    <a:cubicBezTo>
                      <a:pt x="119" y="50"/>
                      <a:pt x="119" y="50"/>
                      <a:pt x="119" y="50"/>
                    </a:cubicBezTo>
                    <a:cubicBezTo>
                      <a:pt x="116" y="55"/>
                      <a:pt x="116" y="55"/>
                      <a:pt x="116" y="55"/>
                    </a:cubicBezTo>
                    <a:cubicBezTo>
                      <a:pt x="116" y="55"/>
                      <a:pt x="116" y="55"/>
                      <a:pt x="116" y="55"/>
                    </a:cubicBezTo>
                    <a:close/>
                    <a:moveTo>
                      <a:pt x="119" y="78"/>
                    </a:moveTo>
                    <a:cubicBezTo>
                      <a:pt x="113" y="75"/>
                      <a:pt x="113" y="75"/>
                      <a:pt x="113" y="75"/>
                    </a:cubicBezTo>
                    <a:cubicBezTo>
                      <a:pt x="116" y="70"/>
                      <a:pt x="116" y="70"/>
                      <a:pt x="116" y="70"/>
                    </a:cubicBezTo>
                    <a:cubicBezTo>
                      <a:pt x="121" y="72"/>
                      <a:pt x="121" y="72"/>
                      <a:pt x="121" y="72"/>
                    </a:cubicBezTo>
                    <a:cubicBezTo>
                      <a:pt x="119" y="78"/>
                      <a:pt x="119" y="78"/>
                      <a:pt x="119" y="78"/>
                    </a:cubicBezTo>
                    <a:cubicBezTo>
                      <a:pt x="119" y="78"/>
                      <a:pt x="119" y="78"/>
                      <a:pt x="119" y="78"/>
                    </a:cubicBezTo>
                    <a:close/>
                    <a:moveTo>
                      <a:pt x="123" y="68"/>
                    </a:moveTo>
                    <a:cubicBezTo>
                      <a:pt x="117" y="66"/>
                      <a:pt x="117" y="66"/>
                      <a:pt x="117" y="66"/>
                    </a:cubicBezTo>
                    <a:cubicBezTo>
                      <a:pt x="119" y="61"/>
                      <a:pt x="119" y="61"/>
                      <a:pt x="119" y="61"/>
                    </a:cubicBezTo>
                    <a:cubicBezTo>
                      <a:pt x="125" y="63"/>
                      <a:pt x="125" y="63"/>
                      <a:pt x="125" y="63"/>
                    </a:cubicBezTo>
                    <a:cubicBezTo>
                      <a:pt x="123" y="68"/>
                      <a:pt x="123" y="68"/>
                      <a:pt x="123" y="68"/>
                    </a:cubicBezTo>
                    <a:cubicBezTo>
                      <a:pt x="123" y="68"/>
                      <a:pt x="123" y="68"/>
                      <a:pt x="123" y="68"/>
                    </a:cubicBezTo>
                    <a:close/>
                    <a:moveTo>
                      <a:pt x="126" y="59"/>
                    </a:moveTo>
                    <a:cubicBezTo>
                      <a:pt x="121" y="57"/>
                      <a:pt x="121" y="57"/>
                      <a:pt x="121" y="57"/>
                    </a:cubicBezTo>
                    <a:cubicBezTo>
                      <a:pt x="123" y="51"/>
                      <a:pt x="123" y="51"/>
                      <a:pt x="123" y="51"/>
                    </a:cubicBezTo>
                    <a:cubicBezTo>
                      <a:pt x="129" y="54"/>
                      <a:pt x="129" y="54"/>
                      <a:pt x="129" y="54"/>
                    </a:cubicBezTo>
                    <a:cubicBezTo>
                      <a:pt x="126" y="59"/>
                      <a:pt x="126" y="59"/>
                      <a:pt x="126" y="59"/>
                    </a:cubicBezTo>
                    <a:cubicBezTo>
                      <a:pt x="126" y="59"/>
                      <a:pt x="126" y="59"/>
                      <a:pt x="126" y="59"/>
                    </a:cubicBezTo>
                    <a:close/>
                    <a:moveTo>
                      <a:pt x="129" y="82"/>
                    </a:moveTo>
                    <a:cubicBezTo>
                      <a:pt x="123" y="79"/>
                      <a:pt x="123" y="79"/>
                      <a:pt x="123" y="79"/>
                    </a:cubicBezTo>
                    <a:cubicBezTo>
                      <a:pt x="126" y="74"/>
                      <a:pt x="126" y="74"/>
                      <a:pt x="126" y="74"/>
                    </a:cubicBezTo>
                    <a:cubicBezTo>
                      <a:pt x="131" y="76"/>
                      <a:pt x="131" y="76"/>
                      <a:pt x="131" y="76"/>
                    </a:cubicBezTo>
                    <a:cubicBezTo>
                      <a:pt x="129" y="82"/>
                      <a:pt x="129" y="82"/>
                      <a:pt x="129" y="82"/>
                    </a:cubicBezTo>
                    <a:cubicBezTo>
                      <a:pt x="129" y="82"/>
                      <a:pt x="129" y="82"/>
                      <a:pt x="129" y="82"/>
                    </a:cubicBezTo>
                    <a:close/>
                    <a:moveTo>
                      <a:pt x="133" y="72"/>
                    </a:moveTo>
                    <a:cubicBezTo>
                      <a:pt x="127" y="70"/>
                      <a:pt x="127" y="70"/>
                      <a:pt x="127" y="70"/>
                    </a:cubicBezTo>
                    <a:cubicBezTo>
                      <a:pt x="130" y="65"/>
                      <a:pt x="130" y="65"/>
                      <a:pt x="130" y="65"/>
                    </a:cubicBezTo>
                    <a:cubicBezTo>
                      <a:pt x="135" y="67"/>
                      <a:pt x="135" y="67"/>
                      <a:pt x="135" y="67"/>
                    </a:cubicBezTo>
                    <a:cubicBezTo>
                      <a:pt x="133" y="72"/>
                      <a:pt x="133" y="72"/>
                      <a:pt x="133" y="72"/>
                    </a:cubicBezTo>
                    <a:cubicBezTo>
                      <a:pt x="133" y="72"/>
                      <a:pt x="133" y="72"/>
                      <a:pt x="133" y="72"/>
                    </a:cubicBezTo>
                    <a:close/>
                    <a:moveTo>
                      <a:pt x="136" y="63"/>
                    </a:moveTo>
                    <a:cubicBezTo>
                      <a:pt x="131" y="61"/>
                      <a:pt x="131" y="61"/>
                      <a:pt x="131" y="61"/>
                    </a:cubicBezTo>
                    <a:cubicBezTo>
                      <a:pt x="133" y="56"/>
                      <a:pt x="133" y="56"/>
                      <a:pt x="133" y="56"/>
                    </a:cubicBezTo>
                    <a:cubicBezTo>
                      <a:pt x="139" y="58"/>
                      <a:pt x="139" y="58"/>
                      <a:pt x="139" y="58"/>
                    </a:cubicBezTo>
                    <a:cubicBezTo>
                      <a:pt x="136" y="63"/>
                      <a:pt x="136" y="63"/>
                      <a:pt x="136" y="63"/>
                    </a:cubicBezTo>
                    <a:cubicBezTo>
                      <a:pt x="136" y="63"/>
                      <a:pt x="136" y="63"/>
                      <a:pt x="136" y="63"/>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2" name="Freeform 2168"/>
              <p:cNvSpPr>
                <a:spLocks noEditPoints="1"/>
              </p:cNvSpPr>
              <p:nvPr/>
            </p:nvSpPr>
            <p:spPr bwMode="auto">
              <a:xfrm>
                <a:off x="21313775" y="1497013"/>
                <a:ext cx="555625" cy="338138"/>
              </a:xfrm>
              <a:custGeom>
                <a:avLst/>
                <a:gdLst>
                  <a:gd name="T0" fmla="*/ 138 w 148"/>
                  <a:gd name="T1" fmla="*/ 83 h 90"/>
                  <a:gd name="T2" fmla="*/ 23 w 148"/>
                  <a:gd name="T3" fmla="*/ 2 h 90"/>
                  <a:gd name="T4" fmla="*/ 7 w 148"/>
                  <a:gd name="T5" fmla="*/ 40 h 90"/>
                  <a:gd name="T6" fmla="*/ 120 w 148"/>
                  <a:gd name="T7" fmla="*/ 72 h 90"/>
                  <a:gd name="T8" fmla="*/ 79 w 148"/>
                  <a:gd name="T9" fmla="*/ 34 h 90"/>
                  <a:gd name="T10" fmla="*/ 77 w 148"/>
                  <a:gd name="T11" fmla="*/ 39 h 90"/>
                  <a:gd name="T12" fmla="*/ 75 w 148"/>
                  <a:gd name="T13" fmla="*/ 43 h 90"/>
                  <a:gd name="T14" fmla="*/ 73 w 148"/>
                  <a:gd name="T15" fmla="*/ 48 h 90"/>
                  <a:gd name="T16" fmla="*/ 72 w 148"/>
                  <a:gd name="T17" fmla="*/ 52 h 90"/>
                  <a:gd name="T18" fmla="*/ 70 w 148"/>
                  <a:gd name="T19" fmla="*/ 58 h 90"/>
                  <a:gd name="T20" fmla="*/ 69 w 148"/>
                  <a:gd name="T21" fmla="*/ 29 h 90"/>
                  <a:gd name="T22" fmla="*/ 67 w 148"/>
                  <a:gd name="T23" fmla="*/ 35 h 90"/>
                  <a:gd name="T24" fmla="*/ 65 w 148"/>
                  <a:gd name="T25" fmla="*/ 39 h 90"/>
                  <a:gd name="T26" fmla="*/ 63 w 148"/>
                  <a:gd name="T27" fmla="*/ 44 h 90"/>
                  <a:gd name="T28" fmla="*/ 62 w 148"/>
                  <a:gd name="T29" fmla="*/ 48 h 90"/>
                  <a:gd name="T30" fmla="*/ 59 w 148"/>
                  <a:gd name="T31" fmla="*/ 53 h 90"/>
                  <a:gd name="T32" fmla="*/ 59 w 148"/>
                  <a:gd name="T33" fmla="*/ 25 h 90"/>
                  <a:gd name="T34" fmla="*/ 57 w 148"/>
                  <a:gd name="T35" fmla="*/ 31 h 90"/>
                  <a:gd name="T36" fmla="*/ 55 w 148"/>
                  <a:gd name="T37" fmla="*/ 35 h 90"/>
                  <a:gd name="T38" fmla="*/ 53 w 148"/>
                  <a:gd name="T39" fmla="*/ 40 h 90"/>
                  <a:gd name="T40" fmla="*/ 52 w 148"/>
                  <a:gd name="T41" fmla="*/ 44 h 90"/>
                  <a:gd name="T42" fmla="*/ 50 w 148"/>
                  <a:gd name="T43" fmla="*/ 49 h 90"/>
                  <a:gd name="T44" fmla="*/ 49 w 148"/>
                  <a:gd name="T45" fmla="*/ 21 h 90"/>
                  <a:gd name="T46" fmla="*/ 47 w 148"/>
                  <a:gd name="T47" fmla="*/ 27 h 90"/>
                  <a:gd name="T48" fmla="*/ 46 w 148"/>
                  <a:gd name="T49" fmla="*/ 31 h 90"/>
                  <a:gd name="T50" fmla="*/ 43 w 148"/>
                  <a:gd name="T51" fmla="*/ 36 h 90"/>
                  <a:gd name="T52" fmla="*/ 42 w 148"/>
                  <a:gd name="T53" fmla="*/ 40 h 90"/>
                  <a:gd name="T54" fmla="*/ 40 w 148"/>
                  <a:gd name="T55" fmla="*/ 45 h 90"/>
                  <a:gd name="T56" fmla="*/ 39 w 148"/>
                  <a:gd name="T57" fmla="*/ 17 h 90"/>
                  <a:gd name="T58" fmla="*/ 37 w 148"/>
                  <a:gd name="T59" fmla="*/ 23 h 90"/>
                  <a:gd name="T60" fmla="*/ 36 w 148"/>
                  <a:gd name="T61" fmla="*/ 27 h 90"/>
                  <a:gd name="T62" fmla="*/ 33 w 148"/>
                  <a:gd name="T63" fmla="*/ 32 h 90"/>
                  <a:gd name="T64" fmla="*/ 32 w 148"/>
                  <a:gd name="T65" fmla="*/ 36 h 90"/>
                  <a:gd name="T66" fmla="*/ 30 w 148"/>
                  <a:gd name="T67" fmla="*/ 41 h 90"/>
                  <a:gd name="T68" fmla="*/ 29 w 148"/>
                  <a:gd name="T69" fmla="*/ 13 h 90"/>
                  <a:gd name="T70" fmla="*/ 27 w 148"/>
                  <a:gd name="T71" fmla="*/ 18 h 90"/>
                  <a:gd name="T72" fmla="*/ 25 w 148"/>
                  <a:gd name="T73" fmla="*/ 23 h 90"/>
                  <a:gd name="T74" fmla="*/ 23 w 148"/>
                  <a:gd name="T75" fmla="*/ 28 h 90"/>
                  <a:gd name="T76" fmla="*/ 22 w 148"/>
                  <a:gd name="T77" fmla="*/ 32 h 90"/>
                  <a:gd name="T78" fmla="*/ 20 w 148"/>
                  <a:gd name="T79" fmla="*/ 37 h 90"/>
                  <a:gd name="T80" fmla="*/ 19 w 148"/>
                  <a:gd name="T81" fmla="*/ 9 h 90"/>
                  <a:gd name="T82" fmla="*/ 17 w 148"/>
                  <a:gd name="T83" fmla="*/ 14 h 90"/>
                  <a:gd name="T84" fmla="*/ 16 w 148"/>
                  <a:gd name="T85" fmla="*/ 19 h 90"/>
                  <a:gd name="T86" fmla="*/ 13 w 148"/>
                  <a:gd name="T87" fmla="*/ 24 h 90"/>
                  <a:gd name="T88" fmla="*/ 12 w 148"/>
                  <a:gd name="T89" fmla="*/ 28 h 90"/>
                  <a:gd name="T90" fmla="*/ 10 w 148"/>
                  <a:gd name="T91" fmla="*/ 3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0">
                    <a:moveTo>
                      <a:pt x="7" y="40"/>
                    </a:moveTo>
                    <a:cubicBezTo>
                      <a:pt x="125" y="88"/>
                      <a:pt x="125" y="88"/>
                      <a:pt x="125" y="88"/>
                    </a:cubicBezTo>
                    <a:cubicBezTo>
                      <a:pt x="130" y="90"/>
                      <a:pt x="136" y="88"/>
                      <a:pt x="138" y="83"/>
                    </a:cubicBezTo>
                    <a:cubicBezTo>
                      <a:pt x="146" y="63"/>
                      <a:pt x="146" y="63"/>
                      <a:pt x="146" y="63"/>
                    </a:cubicBezTo>
                    <a:cubicBezTo>
                      <a:pt x="148" y="58"/>
                      <a:pt x="146" y="53"/>
                      <a:pt x="141" y="51"/>
                    </a:cubicBezTo>
                    <a:cubicBezTo>
                      <a:pt x="23" y="2"/>
                      <a:pt x="23" y="2"/>
                      <a:pt x="23" y="2"/>
                    </a:cubicBezTo>
                    <a:cubicBezTo>
                      <a:pt x="18" y="0"/>
                      <a:pt x="12" y="2"/>
                      <a:pt x="10" y="7"/>
                    </a:cubicBezTo>
                    <a:cubicBezTo>
                      <a:pt x="2" y="28"/>
                      <a:pt x="2" y="28"/>
                      <a:pt x="2" y="28"/>
                    </a:cubicBezTo>
                    <a:cubicBezTo>
                      <a:pt x="0" y="33"/>
                      <a:pt x="2" y="38"/>
                      <a:pt x="7" y="40"/>
                    </a:cubicBezTo>
                    <a:close/>
                    <a:moveTo>
                      <a:pt x="126" y="59"/>
                    </a:moveTo>
                    <a:cubicBezTo>
                      <a:pt x="130" y="60"/>
                      <a:pt x="132" y="65"/>
                      <a:pt x="130" y="68"/>
                    </a:cubicBezTo>
                    <a:cubicBezTo>
                      <a:pt x="128" y="72"/>
                      <a:pt x="124" y="74"/>
                      <a:pt x="120" y="72"/>
                    </a:cubicBezTo>
                    <a:cubicBezTo>
                      <a:pt x="117" y="71"/>
                      <a:pt x="115" y="67"/>
                      <a:pt x="116" y="63"/>
                    </a:cubicBezTo>
                    <a:cubicBezTo>
                      <a:pt x="118" y="59"/>
                      <a:pt x="122" y="57"/>
                      <a:pt x="126" y="59"/>
                    </a:cubicBezTo>
                    <a:close/>
                    <a:moveTo>
                      <a:pt x="79" y="34"/>
                    </a:moveTo>
                    <a:cubicBezTo>
                      <a:pt x="85" y="36"/>
                      <a:pt x="85" y="36"/>
                      <a:pt x="85" y="36"/>
                    </a:cubicBezTo>
                    <a:cubicBezTo>
                      <a:pt x="83" y="41"/>
                      <a:pt x="83" y="41"/>
                      <a:pt x="83" y="41"/>
                    </a:cubicBezTo>
                    <a:cubicBezTo>
                      <a:pt x="77" y="39"/>
                      <a:pt x="77" y="39"/>
                      <a:pt x="77" y="39"/>
                    </a:cubicBezTo>
                    <a:cubicBezTo>
                      <a:pt x="79" y="34"/>
                      <a:pt x="79" y="34"/>
                      <a:pt x="79" y="34"/>
                    </a:cubicBezTo>
                    <a:cubicBezTo>
                      <a:pt x="79" y="34"/>
                      <a:pt x="79" y="34"/>
                      <a:pt x="79" y="34"/>
                    </a:cubicBezTo>
                    <a:close/>
                    <a:moveTo>
                      <a:pt x="75" y="43"/>
                    </a:moveTo>
                    <a:cubicBezTo>
                      <a:pt x="81" y="45"/>
                      <a:pt x="81" y="45"/>
                      <a:pt x="81" y="45"/>
                    </a:cubicBezTo>
                    <a:cubicBezTo>
                      <a:pt x="79" y="51"/>
                      <a:pt x="79" y="51"/>
                      <a:pt x="79" y="51"/>
                    </a:cubicBezTo>
                    <a:cubicBezTo>
                      <a:pt x="73" y="48"/>
                      <a:pt x="73" y="48"/>
                      <a:pt x="73" y="48"/>
                    </a:cubicBezTo>
                    <a:cubicBezTo>
                      <a:pt x="75" y="43"/>
                      <a:pt x="75" y="43"/>
                      <a:pt x="75" y="43"/>
                    </a:cubicBezTo>
                    <a:cubicBezTo>
                      <a:pt x="75" y="43"/>
                      <a:pt x="75" y="43"/>
                      <a:pt x="75" y="43"/>
                    </a:cubicBezTo>
                    <a:close/>
                    <a:moveTo>
                      <a:pt x="72" y="52"/>
                    </a:moveTo>
                    <a:cubicBezTo>
                      <a:pt x="77" y="54"/>
                      <a:pt x="77" y="54"/>
                      <a:pt x="77" y="54"/>
                    </a:cubicBezTo>
                    <a:cubicBezTo>
                      <a:pt x="75" y="60"/>
                      <a:pt x="75" y="60"/>
                      <a:pt x="75" y="60"/>
                    </a:cubicBezTo>
                    <a:cubicBezTo>
                      <a:pt x="70" y="58"/>
                      <a:pt x="70" y="58"/>
                      <a:pt x="70" y="58"/>
                    </a:cubicBezTo>
                    <a:cubicBezTo>
                      <a:pt x="72" y="52"/>
                      <a:pt x="72" y="52"/>
                      <a:pt x="72" y="52"/>
                    </a:cubicBezTo>
                    <a:cubicBezTo>
                      <a:pt x="72" y="52"/>
                      <a:pt x="72" y="52"/>
                      <a:pt x="72" y="52"/>
                    </a:cubicBezTo>
                    <a:close/>
                    <a:moveTo>
                      <a:pt x="69" y="29"/>
                    </a:moveTo>
                    <a:cubicBezTo>
                      <a:pt x="75" y="32"/>
                      <a:pt x="75" y="32"/>
                      <a:pt x="75" y="32"/>
                    </a:cubicBezTo>
                    <a:cubicBezTo>
                      <a:pt x="73" y="37"/>
                      <a:pt x="73" y="37"/>
                      <a:pt x="73" y="37"/>
                    </a:cubicBezTo>
                    <a:cubicBezTo>
                      <a:pt x="67" y="35"/>
                      <a:pt x="67" y="35"/>
                      <a:pt x="67" y="35"/>
                    </a:cubicBezTo>
                    <a:cubicBezTo>
                      <a:pt x="69" y="29"/>
                      <a:pt x="69" y="29"/>
                      <a:pt x="69" y="29"/>
                    </a:cubicBezTo>
                    <a:cubicBezTo>
                      <a:pt x="69" y="29"/>
                      <a:pt x="69" y="29"/>
                      <a:pt x="69" y="29"/>
                    </a:cubicBezTo>
                    <a:close/>
                    <a:moveTo>
                      <a:pt x="65" y="39"/>
                    </a:moveTo>
                    <a:cubicBezTo>
                      <a:pt x="71" y="41"/>
                      <a:pt x="71" y="41"/>
                      <a:pt x="71" y="41"/>
                    </a:cubicBezTo>
                    <a:cubicBezTo>
                      <a:pt x="69" y="47"/>
                      <a:pt x="69" y="47"/>
                      <a:pt x="69" y="47"/>
                    </a:cubicBezTo>
                    <a:cubicBezTo>
                      <a:pt x="63" y="44"/>
                      <a:pt x="63" y="44"/>
                      <a:pt x="63" y="44"/>
                    </a:cubicBezTo>
                    <a:cubicBezTo>
                      <a:pt x="65" y="39"/>
                      <a:pt x="65" y="39"/>
                      <a:pt x="65" y="39"/>
                    </a:cubicBezTo>
                    <a:cubicBezTo>
                      <a:pt x="65" y="39"/>
                      <a:pt x="65" y="39"/>
                      <a:pt x="65" y="39"/>
                    </a:cubicBezTo>
                    <a:close/>
                    <a:moveTo>
                      <a:pt x="62" y="48"/>
                    </a:moveTo>
                    <a:cubicBezTo>
                      <a:pt x="67" y="50"/>
                      <a:pt x="67" y="50"/>
                      <a:pt x="67" y="50"/>
                    </a:cubicBezTo>
                    <a:cubicBezTo>
                      <a:pt x="65" y="56"/>
                      <a:pt x="65" y="56"/>
                      <a:pt x="65" y="56"/>
                    </a:cubicBezTo>
                    <a:cubicBezTo>
                      <a:pt x="59" y="53"/>
                      <a:pt x="59" y="53"/>
                      <a:pt x="59" y="53"/>
                    </a:cubicBezTo>
                    <a:cubicBezTo>
                      <a:pt x="62" y="48"/>
                      <a:pt x="62" y="48"/>
                      <a:pt x="62" y="48"/>
                    </a:cubicBezTo>
                    <a:cubicBezTo>
                      <a:pt x="62" y="48"/>
                      <a:pt x="62" y="48"/>
                      <a:pt x="62" y="48"/>
                    </a:cubicBezTo>
                    <a:close/>
                    <a:moveTo>
                      <a:pt x="59" y="25"/>
                    </a:moveTo>
                    <a:cubicBezTo>
                      <a:pt x="65" y="28"/>
                      <a:pt x="65" y="28"/>
                      <a:pt x="65" y="28"/>
                    </a:cubicBezTo>
                    <a:cubicBezTo>
                      <a:pt x="63" y="33"/>
                      <a:pt x="63" y="33"/>
                      <a:pt x="63" y="33"/>
                    </a:cubicBezTo>
                    <a:cubicBezTo>
                      <a:pt x="57" y="31"/>
                      <a:pt x="57" y="31"/>
                      <a:pt x="57" y="31"/>
                    </a:cubicBezTo>
                    <a:cubicBezTo>
                      <a:pt x="59" y="25"/>
                      <a:pt x="59" y="25"/>
                      <a:pt x="59" y="25"/>
                    </a:cubicBezTo>
                    <a:cubicBezTo>
                      <a:pt x="59" y="25"/>
                      <a:pt x="59" y="25"/>
                      <a:pt x="59" y="25"/>
                    </a:cubicBezTo>
                    <a:close/>
                    <a:moveTo>
                      <a:pt x="55" y="35"/>
                    </a:moveTo>
                    <a:cubicBezTo>
                      <a:pt x="61" y="37"/>
                      <a:pt x="61" y="37"/>
                      <a:pt x="61" y="37"/>
                    </a:cubicBezTo>
                    <a:cubicBezTo>
                      <a:pt x="59" y="42"/>
                      <a:pt x="59" y="42"/>
                      <a:pt x="59" y="42"/>
                    </a:cubicBezTo>
                    <a:cubicBezTo>
                      <a:pt x="53" y="40"/>
                      <a:pt x="53" y="40"/>
                      <a:pt x="53" y="40"/>
                    </a:cubicBezTo>
                    <a:cubicBezTo>
                      <a:pt x="55" y="35"/>
                      <a:pt x="55" y="35"/>
                      <a:pt x="55" y="35"/>
                    </a:cubicBezTo>
                    <a:cubicBezTo>
                      <a:pt x="55" y="35"/>
                      <a:pt x="55" y="35"/>
                      <a:pt x="55" y="35"/>
                    </a:cubicBezTo>
                    <a:close/>
                    <a:moveTo>
                      <a:pt x="52" y="44"/>
                    </a:moveTo>
                    <a:cubicBezTo>
                      <a:pt x="57" y="46"/>
                      <a:pt x="57" y="46"/>
                      <a:pt x="57" y="46"/>
                    </a:cubicBezTo>
                    <a:cubicBezTo>
                      <a:pt x="55" y="52"/>
                      <a:pt x="55" y="52"/>
                      <a:pt x="55" y="52"/>
                    </a:cubicBezTo>
                    <a:cubicBezTo>
                      <a:pt x="50" y="49"/>
                      <a:pt x="50" y="49"/>
                      <a:pt x="50" y="49"/>
                    </a:cubicBezTo>
                    <a:cubicBezTo>
                      <a:pt x="52" y="44"/>
                      <a:pt x="52" y="44"/>
                      <a:pt x="52" y="44"/>
                    </a:cubicBezTo>
                    <a:cubicBezTo>
                      <a:pt x="52" y="44"/>
                      <a:pt x="52" y="44"/>
                      <a:pt x="52" y="44"/>
                    </a:cubicBezTo>
                    <a:close/>
                    <a:moveTo>
                      <a:pt x="49" y="21"/>
                    </a:moveTo>
                    <a:cubicBezTo>
                      <a:pt x="55" y="24"/>
                      <a:pt x="55" y="24"/>
                      <a:pt x="55" y="24"/>
                    </a:cubicBezTo>
                    <a:cubicBezTo>
                      <a:pt x="53" y="29"/>
                      <a:pt x="53" y="29"/>
                      <a:pt x="53" y="29"/>
                    </a:cubicBezTo>
                    <a:cubicBezTo>
                      <a:pt x="47" y="27"/>
                      <a:pt x="47" y="27"/>
                      <a:pt x="47" y="27"/>
                    </a:cubicBezTo>
                    <a:cubicBezTo>
                      <a:pt x="49" y="21"/>
                      <a:pt x="49" y="21"/>
                      <a:pt x="49" y="21"/>
                    </a:cubicBezTo>
                    <a:cubicBezTo>
                      <a:pt x="49" y="21"/>
                      <a:pt x="49" y="21"/>
                      <a:pt x="49" y="21"/>
                    </a:cubicBezTo>
                    <a:close/>
                    <a:moveTo>
                      <a:pt x="46" y="31"/>
                    </a:moveTo>
                    <a:cubicBezTo>
                      <a:pt x="51" y="33"/>
                      <a:pt x="51" y="33"/>
                      <a:pt x="51" y="33"/>
                    </a:cubicBezTo>
                    <a:cubicBezTo>
                      <a:pt x="49" y="38"/>
                      <a:pt x="49" y="38"/>
                      <a:pt x="49" y="38"/>
                    </a:cubicBezTo>
                    <a:cubicBezTo>
                      <a:pt x="43" y="36"/>
                      <a:pt x="43" y="36"/>
                      <a:pt x="43" y="36"/>
                    </a:cubicBezTo>
                    <a:cubicBezTo>
                      <a:pt x="46" y="31"/>
                      <a:pt x="46" y="31"/>
                      <a:pt x="46" y="31"/>
                    </a:cubicBezTo>
                    <a:cubicBezTo>
                      <a:pt x="46" y="31"/>
                      <a:pt x="46" y="31"/>
                      <a:pt x="46" y="31"/>
                    </a:cubicBezTo>
                    <a:close/>
                    <a:moveTo>
                      <a:pt x="42" y="40"/>
                    </a:moveTo>
                    <a:cubicBezTo>
                      <a:pt x="47" y="42"/>
                      <a:pt x="47" y="42"/>
                      <a:pt x="47" y="42"/>
                    </a:cubicBezTo>
                    <a:cubicBezTo>
                      <a:pt x="45" y="47"/>
                      <a:pt x="45" y="47"/>
                      <a:pt x="45" y="47"/>
                    </a:cubicBezTo>
                    <a:cubicBezTo>
                      <a:pt x="40" y="45"/>
                      <a:pt x="40" y="45"/>
                      <a:pt x="40" y="45"/>
                    </a:cubicBezTo>
                    <a:cubicBezTo>
                      <a:pt x="42" y="40"/>
                      <a:pt x="42" y="40"/>
                      <a:pt x="42" y="40"/>
                    </a:cubicBezTo>
                    <a:cubicBezTo>
                      <a:pt x="42" y="40"/>
                      <a:pt x="42" y="40"/>
                      <a:pt x="42" y="40"/>
                    </a:cubicBezTo>
                    <a:close/>
                    <a:moveTo>
                      <a:pt x="39" y="17"/>
                    </a:moveTo>
                    <a:cubicBezTo>
                      <a:pt x="45" y="19"/>
                      <a:pt x="45" y="19"/>
                      <a:pt x="45" y="19"/>
                    </a:cubicBezTo>
                    <a:cubicBezTo>
                      <a:pt x="43" y="25"/>
                      <a:pt x="43" y="25"/>
                      <a:pt x="43" y="25"/>
                    </a:cubicBezTo>
                    <a:cubicBezTo>
                      <a:pt x="37" y="23"/>
                      <a:pt x="37" y="23"/>
                      <a:pt x="37" y="23"/>
                    </a:cubicBezTo>
                    <a:cubicBezTo>
                      <a:pt x="39" y="17"/>
                      <a:pt x="39" y="17"/>
                      <a:pt x="39" y="17"/>
                    </a:cubicBezTo>
                    <a:cubicBezTo>
                      <a:pt x="39" y="17"/>
                      <a:pt x="39" y="17"/>
                      <a:pt x="39" y="17"/>
                    </a:cubicBezTo>
                    <a:close/>
                    <a:moveTo>
                      <a:pt x="36" y="27"/>
                    </a:moveTo>
                    <a:cubicBezTo>
                      <a:pt x="41" y="29"/>
                      <a:pt x="41" y="29"/>
                      <a:pt x="41" y="29"/>
                    </a:cubicBezTo>
                    <a:cubicBezTo>
                      <a:pt x="39" y="34"/>
                      <a:pt x="39" y="34"/>
                      <a:pt x="39" y="34"/>
                    </a:cubicBezTo>
                    <a:cubicBezTo>
                      <a:pt x="33" y="32"/>
                      <a:pt x="33" y="32"/>
                      <a:pt x="33" y="32"/>
                    </a:cubicBezTo>
                    <a:cubicBezTo>
                      <a:pt x="36" y="27"/>
                      <a:pt x="36" y="27"/>
                      <a:pt x="36" y="27"/>
                    </a:cubicBezTo>
                    <a:cubicBezTo>
                      <a:pt x="36" y="27"/>
                      <a:pt x="36" y="27"/>
                      <a:pt x="36" y="27"/>
                    </a:cubicBezTo>
                    <a:close/>
                    <a:moveTo>
                      <a:pt x="32" y="36"/>
                    </a:moveTo>
                    <a:cubicBezTo>
                      <a:pt x="37" y="38"/>
                      <a:pt x="37" y="38"/>
                      <a:pt x="37" y="38"/>
                    </a:cubicBezTo>
                    <a:cubicBezTo>
                      <a:pt x="35" y="43"/>
                      <a:pt x="35" y="43"/>
                      <a:pt x="35" y="43"/>
                    </a:cubicBezTo>
                    <a:cubicBezTo>
                      <a:pt x="30" y="41"/>
                      <a:pt x="30" y="41"/>
                      <a:pt x="30" y="41"/>
                    </a:cubicBezTo>
                    <a:cubicBezTo>
                      <a:pt x="32" y="36"/>
                      <a:pt x="32" y="36"/>
                      <a:pt x="32" y="36"/>
                    </a:cubicBezTo>
                    <a:cubicBezTo>
                      <a:pt x="32" y="36"/>
                      <a:pt x="32" y="36"/>
                      <a:pt x="32" y="36"/>
                    </a:cubicBezTo>
                    <a:close/>
                    <a:moveTo>
                      <a:pt x="29" y="13"/>
                    </a:moveTo>
                    <a:cubicBezTo>
                      <a:pt x="35" y="15"/>
                      <a:pt x="35" y="15"/>
                      <a:pt x="35" y="15"/>
                    </a:cubicBezTo>
                    <a:cubicBezTo>
                      <a:pt x="33" y="21"/>
                      <a:pt x="33" y="21"/>
                      <a:pt x="33" y="21"/>
                    </a:cubicBezTo>
                    <a:cubicBezTo>
                      <a:pt x="27" y="18"/>
                      <a:pt x="27" y="18"/>
                      <a:pt x="27" y="18"/>
                    </a:cubicBezTo>
                    <a:cubicBezTo>
                      <a:pt x="29" y="13"/>
                      <a:pt x="29" y="13"/>
                      <a:pt x="29" y="13"/>
                    </a:cubicBezTo>
                    <a:cubicBezTo>
                      <a:pt x="29" y="13"/>
                      <a:pt x="29" y="13"/>
                      <a:pt x="29" y="13"/>
                    </a:cubicBezTo>
                    <a:close/>
                    <a:moveTo>
                      <a:pt x="25" y="23"/>
                    </a:moveTo>
                    <a:cubicBezTo>
                      <a:pt x="31" y="25"/>
                      <a:pt x="31" y="25"/>
                      <a:pt x="31" y="25"/>
                    </a:cubicBezTo>
                    <a:cubicBezTo>
                      <a:pt x="29" y="30"/>
                      <a:pt x="29" y="30"/>
                      <a:pt x="29" y="30"/>
                    </a:cubicBezTo>
                    <a:cubicBezTo>
                      <a:pt x="23" y="28"/>
                      <a:pt x="23" y="28"/>
                      <a:pt x="23" y="28"/>
                    </a:cubicBezTo>
                    <a:cubicBezTo>
                      <a:pt x="25" y="23"/>
                      <a:pt x="25" y="23"/>
                      <a:pt x="25" y="23"/>
                    </a:cubicBezTo>
                    <a:cubicBezTo>
                      <a:pt x="25" y="23"/>
                      <a:pt x="25" y="23"/>
                      <a:pt x="25" y="23"/>
                    </a:cubicBezTo>
                    <a:close/>
                    <a:moveTo>
                      <a:pt x="22" y="32"/>
                    </a:moveTo>
                    <a:cubicBezTo>
                      <a:pt x="27" y="34"/>
                      <a:pt x="27" y="34"/>
                      <a:pt x="27" y="34"/>
                    </a:cubicBezTo>
                    <a:cubicBezTo>
                      <a:pt x="25" y="39"/>
                      <a:pt x="25" y="39"/>
                      <a:pt x="25" y="39"/>
                    </a:cubicBezTo>
                    <a:cubicBezTo>
                      <a:pt x="20" y="37"/>
                      <a:pt x="20" y="37"/>
                      <a:pt x="20" y="37"/>
                    </a:cubicBezTo>
                    <a:cubicBezTo>
                      <a:pt x="22" y="32"/>
                      <a:pt x="22" y="32"/>
                      <a:pt x="22" y="32"/>
                    </a:cubicBezTo>
                    <a:cubicBezTo>
                      <a:pt x="22" y="32"/>
                      <a:pt x="22" y="32"/>
                      <a:pt x="22" y="32"/>
                    </a:cubicBezTo>
                    <a:close/>
                    <a:moveTo>
                      <a:pt x="19" y="9"/>
                    </a:moveTo>
                    <a:cubicBezTo>
                      <a:pt x="25" y="11"/>
                      <a:pt x="25" y="11"/>
                      <a:pt x="25" y="11"/>
                    </a:cubicBezTo>
                    <a:cubicBezTo>
                      <a:pt x="23" y="17"/>
                      <a:pt x="23" y="17"/>
                      <a:pt x="23" y="17"/>
                    </a:cubicBezTo>
                    <a:cubicBezTo>
                      <a:pt x="17" y="14"/>
                      <a:pt x="17" y="14"/>
                      <a:pt x="17" y="14"/>
                    </a:cubicBezTo>
                    <a:cubicBezTo>
                      <a:pt x="19" y="9"/>
                      <a:pt x="19" y="9"/>
                      <a:pt x="19" y="9"/>
                    </a:cubicBezTo>
                    <a:cubicBezTo>
                      <a:pt x="19" y="9"/>
                      <a:pt x="19" y="9"/>
                      <a:pt x="19" y="9"/>
                    </a:cubicBezTo>
                    <a:close/>
                    <a:moveTo>
                      <a:pt x="16" y="19"/>
                    </a:moveTo>
                    <a:cubicBezTo>
                      <a:pt x="21" y="21"/>
                      <a:pt x="21" y="21"/>
                      <a:pt x="21" y="21"/>
                    </a:cubicBezTo>
                    <a:cubicBezTo>
                      <a:pt x="19" y="26"/>
                      <a:pt x="19" y="26"/>
                      <a:pt x="19" y="26"/>
                    </a:cubicBezTo>
                    <a:cubicBezTo>
                      <a:pt x="13" y="24"/>
                      <a:pt x="13" y="24"/>
                      <a:pt x="13" y="24"/>
                    </a:cubicBezTo>
                    <a:cubicBezTo>
                      <a:pt x="16" y="19"/>
                      <a:pt x="16" y="19"/>
                      <a:pt x="16" y="19"/>
                    </a:cubicBezTo>
                    <a:cubicBezTo>
                      <a:pt x="16" y="19"/>
                      <a:pt x="16" y="19"/>
                      <a:pt x="16" y="19"/>
                    </a:cubicBezTo>
                    <a:close/>
                    <a:moveTo>
                      <a:pt x="12" y="28"/>
                    </a:moveTo>
                    <a:cubicBezTo>
                      <a:pt x="17" y="30"/>
                      <a:pt x="17" y="30"/>
                      <a:pt x="17" y="30"/>
                    </a:cubicBezTo>
                    <a:cubicBezTo>
                      <a:pt x="15" y="35"/>
                      <a:pt x="15" y="35"/>
                      <a:pt x="15" y="35"/>
                    </a:cubicBezTo>
                    <a:cubicBezTo>
                      <a:pt x="10" y="33"/>
                      <a:pt x="10" y="33"/>
                      <a:pt x="10" y="33"/>
                    </a:cubicBezTo>
                    <a:cubicBezTo>
                      <a:pt x="12" y="28"/>
                      <a:pt x="12" y="28"/>
                      <a:pt x="12" y="28"/>
                    </a:cubicBezTo>
                    <a:cubicBezTo>
                      <a:pt x="12" y="28"/>
                      <a:pt x="12" y="28"/>
                      <a:pt x="12" y="28"/>
                    </a:cubicBez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nvGrpSpPr>
            <p:cNvPr id="2359" name="Group 2358"/>
            <p:cNvGrpSpPr/>
            <p:nvPr/>
          </p:nvGrpSpPr>
          <p:grpSpPr>
            <a:xfrm>
              <a:off x="15782925" y="1093788"/>
              <a:ext cx="3446463" cy="2555875"/>
              <a:chOff x="15782925" y="1093788"/>
              <a:chExt cx="3446463" cy="2555875"/>
            </a:xfrm>
            <a:solidFill>
              <a:schemeClr val="tx1">
                <a:lumMod val="75000"/>
              </a:schemeClr>
            </a:solidFill>
          </p:grpSpPr>
          <p:sp>
            <p:nvSpPr>
              <p:cNvPr id="2251" name="Freeform 2107"/>
              <p:cNvSpPr>
                <a:spLocks noEditPoints="1"/>
              </p:cNvSpPr>
              <p:nvPr/>
            </p:nvSpPr>
            <p:spPr bwMode="auto">
              <a:xfrm>
                <a:off x="15782925"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3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3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3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3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3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3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2" name="Freeform 2108"/>
              <p:cNvSpPr>
                <a:spLocks noEditPoints="1"/>
              </p:cNvSpPr>
              <p:nvPr/>
            </p:nvSpPr>
            <p:spPr bwMode="auto">
              <a:xfrm>
                <a:off x="1600517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3" name="Freeform 2109"/>
              <p:cNvSpPr>
                <a:spLocks noEditPoints="1"/>
              </p:cNvSpPr>
              <p:nvPr/>
            </p:nvSpPr>
            <p:spPr bwMode="auto">
              <a:xfrm>
                <a:off x="162226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4" name="Freeform 2110"/>
              <p:cNvSpPr>
                <a:spLocks noEditPoints="1"/>
              </p:cNvSpPr>
              <p:nvPr/>
            </p:nvSpPr>
            <p:spPr bwMode="auto">
              <a:xfrm>
                <a:off x="1644015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5" name="Freeform 2111"/>
              <p:cNvSpPr>
                <a:spLocks noEditPoints="1"/>
              </p:cNvSpPr>
              <p:nvPr/>
            </p:nvSpPr>
            <p:spPr bwMode="auto">
              <a:xfrm>
                <a:off x="1665763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6" name="Freeform 2112"/>
              <p:cNvSpPr>
                <a:spLocks noEditPoints="1"/>
              </p:cNvSpPr>
              <p:nvPr/>
            </p:nvSpPr>
            <p:spPr bwMode="auto">
              <a:xfrm>
                <a:off x="1687988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7" name="Freeform 2113"/>
              <p:cNvSpPr>
                <a:spLocks noEditPoints="1"/>
              </p:cNvSpPr>
              <p:nvPr/>
            </p:nvSpPr>
            <p:spPr bwMode="auto">
              <a:xfrm>
                <a:off x="1709737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8" name="Freeform 2114"/>
              <p:cNvSpPr>
                <a:spLocks noEditPoints="1"/>
              </p:cNvSpPr>
              <p:nvPr/>
            </p:nvSpPr>
            <p:spPr bwMode="auto">
              <a:xfrm>
                <a:off x="173148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59" name="Freeform 2115"/>
              <p:cNvSpPr>
                <a:spLocks noEditPoints="1"/>
              </p:cNvSpPr>
              <p:nvPr/>
            </p:nvSpPr>
            <p:spPr bwMode="auto">
              <a:xfrm>
                <a:off x="1754822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0" name="Freeform 2116"/>
              <p:cNvSpPr>
                <a:spLocks noEditPoints="1"/>
              </p:cNvSpPr>
              <p:nvPr/>
            </p:nvSpPr>
            <p:spPr bwMode="auto">
              <a:xfrm>
                <a:off x="177657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1" name="Freeform 2117"/>
              <p:cNvSpPr>
                <a:spLocks noEditPoints="1"/>
              </p:cNvSpPr>
              <p:nvPr/>
            </p:nvSpPr>
            <p:spPr bwMode="auto">
              <a:xfrm>
                <a:off x="1798320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2" name="Freeform 2118"/>
              <p:cNvSpPr>
                <a:spLocks noEditPoints="1"/>
              </p:cNvSpPr>
              <p:nvPr/>
            </p:nvSpPr>
            <p:spPr bwMode="auto">
              <a:xfrm>
                <a:off x="1820068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3" name="Freeform 2119"/>
              <p:cNvSpPr>
                <a:spLocks noEditPoints="1"/>
              </p:cNvSpPr>
              <p:nvPr/>
            </p:nvSpPr>
            <p:spPr bwMode="auto">
              <a:xfrm>
                <a:off x="1842293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4" name="Freeform 2120"/>
              <p:cNvSpPr>
                <a:spLocks noEditPoints="1"/>
              </p:cNvSpPr>
              <p:nvPr/>
            </p:nvSpPr>
            <p:spPr bwMode="auto">
              <a:xfrm>
                <a:off x="1864042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5" name="Freeform 2121"/>
              <p:cNvSpPr>
                <a:spLocks noEditPoints="1"/>
              </p:cNvSpPr>
              <p:nvPr/>
            </p:nvSpPr>
            <p:spPr bwMode="auto">
              <a:xfrm>
                <a:off x="188579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6" name="Freeform 2122"/>
              <p:cNvSpPr>
                <a:spLocks noEditPoints="1"/>
              </p:cNvSpPr>
              <p:nvPr/>
            </p:nvSpPr>
            <p:spPr bwMode="auto">
              <a:xfrm>
                <a:off x="19075400"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7" name="Freeform 2123"/>
              <p:cNvSpPr>
                <a:spLocks noEditPoints="1"/>
              </p:cNvSpPr>
              <p:nvPr/>
            </p:nvSpPr>
            <p:spPr bwMode="auto">
              <a:xfrm>
                <a:off x="15782925"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3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3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3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3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3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3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8" name="Freeform 2124"/>
              <p:cNvSpPr>
                <a:spLocks noEditPoints="1"/>
              </p:cNvSpPr>
              <p:nvPr/>
            </p:nvSpPr>
            <p:spPr bwMode="auto">
              <a:xfrm>
                <a:off x="1600517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69" name="Freeform 2125"/>
              <p:cNvSpPr>
                <a:spLocks noEditPoints="1"/>
              </p:cNvSpPr>
              <p:nvPr/>
            </p:nvSpPr>
            <p:spPr bwMode="auto">
              <a:xfrm>
                <a:off x="162226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0" name="Freeform 2126"/>
              <p:cNvSpPr>
                <a:spLocks noEditPoints="1"/>
              </p:cNvSpPr>
              <p:nvPr/>
            </p:nvSpPr>
            <p:spPr bwMode="auto">
              <a:xfrm>
                <a:off x="1644015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1" name="Freeform 2127"/>
              <p:cNvSpPr>
                <a:spLocks noEditPoints="1"/>
              </p:cNvSpPr>
              <p:nvPr/>
            </p:nvSpPr>
            <p:spPr bwMode="auto">
              <a:xfrm>
                <a:off x="1665763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2" name="Freeform 2128"/>
              <p:cNvSpPr>
                <a:spLocks noEditPoints="1"/>
              </p:cNvSpPr>
              <p:nvPr/>
            </p:nvSpPr>
            <p:spPr bwMode="auto">
              <a:xfrm>
                <a:off x="1687988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3" name="Freeform 2129"/>
              <p:cNvSpPr>
                <a:spLocks noEditPoints="1"/>
              </p:cNvSpPr>
              <p:nvPr/>
            </p:nvSpPr>
            <p:spPr bwMode="auto">
              <a:xfrm>
                <a:off x="1709737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4" name="Freeform 2130"/>
              <p:cNvSpPr>
                <a:spLocks noEditPoints="1"/>
              </p:cNvSpPr>
              <p:nvPr/>
            </p:nvSpPr>
            <p:spPr bwMode="auto">
              <a:xfrm>
                <a:off x="173148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5" name="Freeform 2131"/>
              <p:cNvSpPr>
                <a:spLocks noEditPoints="1"/>
              </p:cNvSpPr>
              <p:nvPr/>
            </p:nvSpPr>
            <p:spPr bwMode="auto">
              <a:xfrm>
                <a:off x="1754822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6" name="Freeform 2132"/>
              <p:cNvSpPr>
                <a:spLocks noEditPoints="1"/>
              </p:cNvSpPr>
              <p:nvPr/>
            </p:nvSpPr>
            <p:spPr bwMode="auto">
              <a:xfrm>
                <a:off x="177657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7" name="Freeform 2133"/>
              <p:cNvSpPr>
                <a:spLocks noEditPoints="1"/>
              </p:cNvSpPr>
              <p:nvPr/>
            </p:nvSpPr>
            <p:spPr bwMode="auto">
              <a:xfrm>
                <a:off x="1798320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8" name="Freeform 2134"/>
              <p:cNvSpPr>
                <a:spLocks noEditPoints="1"/>
              </p:cNvSpPr>
              <p:nvPr/>
            </p:nvSpPr>
            <p:spPr bwMode="auto">
              <a:xfrm>
                <a:off x="1820068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79" name="Freeform 2135"/>
              <p:cNvSpPr>
                <a:spLocks noEditPoints="1"/>
              </p:cNvSpPr>
              <p:nvPr/>
            </p:nvSpPr>
            <p:spPr bwMode="auto">
              <a:xfrm>
                <a:off x="1842293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0" name="Freeform 2136"/>
              <p:cNvSpPr>
                <a:spLocks noEditPoints="1"/>
              </p:cNvSpPr>
              <p:nvPr/>
            </p:nvSpPr>
            <p:spPr bwMode="auto">
              <a:xfrm>
                <a:off x="1864042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1" name="Freeform 2137"/>
              <p:cNvSpPr>
                <a:spLocks noEditPoints="1"/>
              </p:cNvSpPr>
              <p:nvPr/>
            </p:nvSpPr>
            <p:spPr bwMode="auto">
              <a:xfrm>
                <a:off x="188579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2" name="Freeform 2138"/>
              <p:cNvSpPr>
                <a:spLocks noEditPoints="1"/>
              </p:cNvSpPr>
              <p:nvPr/>
            </p:nvSpPr>
            <p:spPr bwMode="auto">
              <a:xfrm>
                <a:off x="19075400"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3" name="Freeform 2139"/>
              <p:cNvSpPr>
                <a:spLocks noEditPoints="1"/>
              </p:cNvSpPr>
              <p:nvPr/>
            </p:nvSpPr>
            <p:spPr bwMode="auto">
              <a:xfrm>
                <a:off x="17983200"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7" y="147"/>
                      <a:pt x="41" y="143"/>
                      <a:pt x="41" y="138"/>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4" name="Freeform 2140"/>
              <p:cNvSpPr>
                <a:spLocks noEditPoints="1"/>
              </p:cNvSpPr>
              <p:nvPr/>
            </p:nvSpPr>
            <p:spPr bwMode="auto">
              <a:xfrm>
                <a:off x="18200688"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5" name="Freeform 2141"/>
              <p:cNvSpPr>
                <a:spLocks noEditPoints="1"/>
              </p:cNvSpPr>
              <p:nvPr/>
            </p:nvSpPr>
            <p:spPr bwMode="auto">
              <a:xfrm>
                <a:off x="18422938" y="1093788"/>
                <a:ext cx="149225" cy="554038"/>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3 h 147"/>
                  <a:gd name="T34" fmla="*/ 27 w 40"/>
                  <a:gd name="T35" fmla="*/ 53 h 147"/>
                  <a:gd name="T36" fmla="*/ 23 w 40"/>
                  <a:gd name="T37" fmla="*/ 53 h 147"/>
                  <a:gd name="T38" fmla="*/ 17 w 40"/>
                  <a:gd name="T39" fmla="*/ 53 h 147"/>
                  <a:gd name="T40" fmla="*/ 13 w 40"/>
                  <a:gd name="T41" fmla="*/ 53 h 147"/>
                  <a:gd name="T42" fmla="*/ 7 w 40"/>
                  <a:gd name="T43" fmla="*/ 53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8"/>
                      <a:pt x="0" y="138"/>
                      <a:pt x="0" y="138"/>
                    </a:cubicBezTo>
                    <a:cubicBezTo>
                      <a:pt x="0" y="143"/>
                      <a:pt x="4" y="147"/>
                      <a:pt x="9" y="147"/>
                    </a:cubicBezTo>
                    <a:cubicBezTo>
                      <a:pt x="31" y="147"/>
                      <a:pt x="31" y="147"/>
                      <a:pt x="31" y="147"/>
                    </a:cubicBezTo>
                    <a:cubicBezTo>
                      <a:pt x="36" y="147"/>
                      <a:pt x="40" y="143"/>
                      <a:pt x="40" y="138"/>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6" name="Freeform 2142"/>
              <p:cNvSpPr>
                <a:spLocks noEditPoints="1"/>
              </p:cNvSpPr>
              <p:nvPr/>
            </p:nvSpPr>
            <p:spPr bwMode="auto">
              <a:xfrm>
                <a:off x="18640425"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7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6" y="147"/>
                      <a:pt x="41" y="143"/>
                      <a:pt x="41" y="138"/>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7" name="Freeform 2143"/>
              <p:cNvSpPr>
                <a:spLocks noEditPoints="1"/>
              </p:cNvSpPr>
              <p:nvPr/>
            </p:nvSpPr>
            <p:spPr bwMode="auto">
              <a:xfrm>
                <a:off x="18857913"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8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2" y="147"/>
                      <a:pt x="32" y="147"/>
                      <a:pt x="32" y="147"/>
                    </a:cubicBezTo>
                    <a:cubicBezTo>
                      <a:pt x="37" y="147"/>
                      <a:pt x="41" y="143"/>
                      <a:pt x="41" y="138"/>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8" y="58"/>
                      <a:pt x="8" y="58"/>
                      <a:pt x="8" y="58"/>
                    </a:cubicBezTo>
                    <a:cubicBezTo>
                      <a:pt x="8" y="53"/>
                      <a:pt x="8" y="53"/>
                      <a:pt x="8"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8" y="48"/>
                      <a:pt x="8" y="48"/>
                      <a:pt x="8" y="48"/>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8" name="Freeform 2144"/>
              <p:cNvSpPr>
                <a:spLocks noEditPoints="1"/>
              </p:cNvSpPr>
              <p:nvPr/>
            </p:nvSpPr>
            <p:spPr bwMode="auto">
              <a:xfrm>
                <a:off x="19075400"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89" name="Freeform 2145"/>
              <p:cNvSpPr>
                <a:spLocks noEditPoints="1"/>
              </p:cNvSpPr>
              <p:nvPr/>
            </p:nvSpPr>
            <p:spPr bwMode="auto">
              <a:xfrm>
                <a:off x="17983200"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3"/>
                      <a:pt x="20" y="133"/>
                    </a:cubicBezTo>
                    <a:cubicBezTo>
                      <a:pt x="16" y="133"/>
                      <a:pt x="13" y="130"/>
                      <a:pt x="13" y="126"/>
                    </a:cubicBezTo>
                    <a:cubicBezTo>
                      <a:pt x="13" y="122"/>
                      <a:pt x="16" y="119"/>
                      <a:pt x="20"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0" name="Freeform 2146"/>
              <p:cNvSpPr>
                <a:spLocks noEditPoints="1"/>
              </p:cNvSpPr>
              <p:nvPr/>
            </p:nvSpPr>
            <p:spPr bwMode="auto">
              <a:xfrm>
                <a:off x="18200688"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1" name="Freeform 2147"/>
              <p:cNvSpPr>
                <a:spLocks noEditPoints="1"/>
              </p:cNvSpPr>
              <p:nvPr/>
            </p:nvSpPr>
            <p:spPr bwMode="auto">
              <a:xfrm>
                <a:off x="18422938" y="1733550"/>
                <a:ext cx="149225" cy="550863"/>
              </a:xfrm>
              <a:custGeom>
                <a:avLst/>
                <a:gdLst>
                  <a:gd name="T0" fmla="*/ 9 w 40"/>
                  <a:gd name="T1" fmla="*/ 146 h 146"/>
                  <a:gd name="T2" fmla="*/ 40 w 40"/>
                  <a:gd name="T3" fmla="*/ 9 h 146"/>
                  <a:gd name="T4" fmla="*/ 0 w 40"/>
                  <a:gd name="T5" fmla="*/ 9 h 146"/>
                  <a:gd name="T6" fmla="*/ 13 w 40"/>
                  <a:gd name="T7" fmla="*/ 126 h 146"/>
                  <a:gd name="T8" fmla="*/ 33 w 40"/>
                  <a:gd name="T9" fmla="*/ 73 h 146"/>
                  <a:gd name="T10" fmla="*/ 27 w 40"/>
                  <a:gd name="T11" fmla="*/ 73 h 146"/>
                  <a:gd name="T12" fmla="*/ 23 w 40"/>
                  <a:gd name="T13" fmla="*/ 73 h 146"/>
                  <a:gd name="T14" fmla="*/ 17 w 40"/>
                  <a:gd name="T15" fmla="*/ 73 h 146"/>
                  <a:gd name="T16" fmla="*/ 13 w 40"/>
                  <a:gd name="T17" fmla="*/ 73 h 146"/>
                  <a:gd name="T18" fmla="*/ 7 w 40"/>
                  <a:gd name="T19" fmla="*/ 73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0 h 146"/>
                  <a:gd name="T58" fmla="*/ 27 w 40"/>
                  <a:gd name="T59" fmla="*/ 30 h 146"/>
                  <a:gd name="T60" fmla="*/ 23 w 40"/>
                  <a:gd name="T61" fmla="*/ 30 h 146"/>
                  <a:gd name="T62" fmla="*/ 17 w 40"/>
                  <a:gd name="T63" fmla="*/ 30 h 146"/>
                  <a:gd name="T64" fmla="*/ 13 w 40"/>
                  <a:gd name="T65" fmla="*/ 30 h 146"/>
                  <a:gd name="T66" fmla="*/ 7 w 40"/>
                  <a:gd name="T67" fmla="*/ 30 h 146"/>
                  <a:gd name="T68" fmla="*/ 33 w 40"/>
                  <a:gd name="T69" fmla="*/ 19 h 146"/>
                  <a:gd name="T70" fmla="*/ 27 w 40"/>
                  <a:gd name="T71" fmla="*/ 19 h 146"/>
                  <a:gd name="T72" fmla="*/ 23 w 40"/>
                  <a:gd name="T73" fmla="*/ 19 h 146"/>
                  <a:gd name="T74" fmla="*/ 17 w 40"/>
                  <a:gd name="T75" fmla="*/ 19 h 146"/>
                  <a:gd name="T76" fmla="*/ 13 w 40"/>
                  <a:gd name="T77" fmla="*/ 19 h 146"/>
                  <a:gd name="T78" fmla="*/ 7 w 40"/>
                  <a:gd name="T79" fmla="*/ 19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3"/>
                      <a:pt x="20" y="133"/>
                    </a:cubicBezTo>
                    <a:cubicBezTo>
                      <a:pt x="16" y="133"/>
                      <a:pt x="13" y="130"/>
                      <a:pt x="13" y="126"/>
                    </a:cubicBezTo>
                    <a:cubicBezTo>
                      <a:pt x="13" y="122"/>
                      <a:pt x="16" y="119"/>
                      <a:pt x="20" y="119"/>
                    </a:cubicBezTo>
                    <a:cubicBezTo>
                      <a:pt x="24" y="119"/>
                      <a:pt x="27" y="122"/>
                      <a:pt x="27"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2" name="Freeform 2148"/>
              <p:cNvSpPr>
                <a:spLocks noEditPoints="1"/>
              </p:cNvSpPr>
              <p:nvPr/>
            </p:nvSpPr>
            <p:spPr bwMode="auto">
              <a:xfrm>
                <a:off x="18640425"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3"/>
                      <a:pt x="20" y="133"/>
                    </a:cubicBezTo>
                    <a:cubicBezTo>
                      <a:pt x="16" y="133"/>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3" name="Freeform 2149"/>
              <p:cNvSpPr>
                <a:spLocks noEditPoints="1"/>
              </p:cNvSpPr>
              <p:nvPr/>
            </p:nvSpPr>
            <p:spPr bwMode="auto">
              <a:xfrm>
                <a:off x="18857913"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8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8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8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3"/>
                      <a:pt x="21" y="133"/>
                    </a:cubicBezTo>
                    <a:cubicBezTo>
                      <a:pt x="16" y="133"/>
                      <a:pt x="13" y="130"/>
                      <a:pt x="13" y="126"/>
                    </a:cubicBezTo>
                    <a:cubicBezTo>
                      <a:pt x="13" y="122"/>
                      <a:pt x="16" y="119"/>
                      <a:pt x="21"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8" y="79"/>
                      <a:pt x="8" y="79"/>
                      <a:pt x="8" y="79"/>
                    </a:cubicBezTo>
                    <a:cubicBezTo>
                      <a:pt x="8" y="73"/>
                      <a:pt x="8" y="73"/>
                      <a:pt x="8"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8" y="68"/>
                      <a:pt x="8" y="68"/>
                      <a:pt x="8" y="68"/>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8" y="36"/>
                      <a:pt x="8" y="36"/>
                      <a:pt x="8" y="36"/>
                    </a:cubicBezTo>
                    <a:cubicBezTo>
                      <a:pt x="8" y="30"/>
                      <a:pt x="8" y="30"/>
                      <a:pt x="8"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8" y="25"/>
                      <a:pt x="8" y="25"/>
                      <a:pt x="8" y="25"/>
                    </a:cubicBezTo>
                    <a:cubicBezTo>
                      <a:pt x="8" y="19"/>
                      <a:pt x="8" y="19"/>
                      <a:pt x="8"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8" y="14"/>
                      <a:pt x="8" y="14"/>
                      <a:pt x="8" y="14"/>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4" name="Freeform 2150"/>
              <p:cNvSpPr>
                <a:spLocks noEditPoints="1"/>
              </p:cNvSpPr>
              <p:nvPr/>
            </p:nvSpPr>
            <p:spPr bwMode="auto">
              <a:xfrm>
                <a:off x="19075400"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sp>
          <p:nvSpPr>
            <p:cNvPr id="2295" name="Freeform 2151"/>
            <p:cNvSpPr>
              <a:spLocks/>
            </p:cNvSpPr>
            <p:nvPr/>
          </p:nvSpPr>
          <p:spPr bwMode="auto">
            <a:xfrm>
              <a:off x="19848513" y="1601788"/>
              <a:ext cx="1108075" cy="1141413"/>
            </a:xfrm>
            <a:custGeom>
              <a:avLst/>
              <a:gdLst>
                <a:gd name="T0" fmla="*/ 0 w 698"/>
                <a:gd name="T1" fmla="*/ 0 h 719"/>
                <a:gd name="T2" fmla="*/ 698 w 698"/>
                <a:gd name="T3" fmla="*/ 368 h 719"/>
                <a:gd name="T4" fmla="*/ 0 w 698"/>
                <a:gd name="T5" fmla="*/ 719 h 719"/>
                <a:gd name="T6" fmla="*/ 0 w 698"/>
                <a:gd name="T7" fmla="*/ 565 h 719"/>
                <a:gd name="T8" fmla="*/ 348 w 698"/>
                <a:gd name="T9" fmla="*/ 368 h 719"/>
                <a:gd name="T10" fmla="*/ 0 w 698"/>
                <a:gd name="T11" fmla="*/ 157 h 719"/>
                <a:gd name="T12" fmla="*/ 0 w 698"/>
                <a:gd name="T13" fmla="*/ 0 h 719"/>
              </a:gdLst>
              <a:ahLst/>
              <a:cxnLst>
                <a:cxn ang="0">
                  <a:pos x="T0" y="T1"/>
                </a:cxn>
                <a:cxn ang="0">
                  <a:pos x="T2" y="T3"/>
                </a:cxn>
                <a:cxn ang="0">
                  <a:pos x="T4" y="T5"/>
                </a:cxn>
                <a:cxn ang="0">
                  <a:pos x="T6" y="T7"/>
                </a:cxn>
                <a:cxn ang="0">
                  <a:pos x="T8" y="T9"/>
                </a:cxn>
                <a:cxn ang="0">
                  <a:pos x="T10" y="T11"/>
                </a:cxn>
                <a:cxn ang="0">
                  <a:pos x="T12" y="T13"/>
                </a:cxn>
              </a:cxnLst>
              <a:rect l="0" t="0" r="r" b="b"/>
              <a:pathLst>
                <a:path w="698" h="719">
                  <a:moveTo>
                    <a:pt x="0" y="0"/>
                  </a:moveTo>
                  <a:lnTo>
                    <a:pt x="698" y="368"/>
                  </a:lnTo>
                  <a:lnTo>
                    <a:pt x="0" y="719"/>
                  </a:lnTo>
                  <a:lnTo>
                    <a:pt x="0" y="565"/>
                  </a:lnTo>
                  <a:lnTo>
                    <a:pt x="348" y="368"/>
                  </a:lnTo>
                  <a:lnTo>
                    <a:pt x="0" y="157"/>
                  </a:lnTo>
                  <a:lnTo>
                    <a:pt x="0" y="0"/>
                  </a:lnTo>
                  <a:close/>
                </a:path>
              </a:pathLst>
            </a:custGeom>
            <a:solidFill>
              <a:schemeClr val="tx1">
                <a:lumMod val="75000"/>
              </a:schemeClr>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296" name="Freeform 2152"/>
            <p:cNvSpPr>
              <a:spLocks noEditPoints="1"/>
            </p:cNvSpPr>
            <p:nvPr/>
          </p:nvSpPr>
          <p:spPr bwMode="auto">
            <a:xfrm>
              <a:off x="21751925" y="1101725"/>
              <a:ext cx="2139950" cy="2141538"/>
            </a:xfrm>
            <a:custGeom>
              <a:avLst/>
              <a:gdLst>
                <a:gd name="T0" fmla="*/ 570 w 570"/>
                <a:gd name="T1" fmla="*/ 283 h 569"/>
                <a:gd name="T2" fmla="*/ 0 w 570"/>
                <a:gd name="T3" fmla="*/ 283 h 569"/>
                <a:gd name="T4" fmla="*/ 389 w 570"/>
                <a:gd name="T5" fmla="*/ 518 h 569"/>
                <a:gd name="T6" fmla="*/ 374 w 570"/>
                <a:gd name="T7" fmla="*/ 370 h 569"/>
                <a:gd name="T8" fmla="*/ 371 w 570"/>
                <a:gd name="T9" fmla="*/ 253 h 569"/>
                <a:gd name="T10" fmla="*/ 423 w 570"/>
                <a:gd name="T11" fmla="*/ 256 h 569"/>
                <a:gd name="T12" fmla="*/ 459 w 570"/>
                <a:gd name="T13" fmla="*/ 268 h 569"/>
                <a:gd name="T14" fmla="*/ 477 w 570"/>
                <a:gd name="T15" fmla="*/ 253 h 569"/>
                <a:gd name="T16" fmla="*/ 459 w 570"/>
                <a:gd name="T17" fmla="*/ 247 h 569"/>
                <a:gd name="T18" fmla="*/ 441 w 570"/>
                <a:gd name="T19" fmla="*/ 235 h 569"/>
                <a:gd name="T20" fmla="*/ 420 w 570"/>
                <a:gd name="T21" fmla="*/ 223 h 569"/>
                <a:gd name="T22" fmla="*/ 386 w 570"/>
                <a:gd name="T23" fmla="*/ 241 h 569"/>
                <a:gd name="T24" fmla="*/ 365 w 570"/>
                <a:gd name="T25" fmla="*/ 217 h 569"/>
                <a:gd name="T26" fmla="*/ 398 w 570"/>
                <a:gd name="T27" fmla="*/ 177 h 569"/>
                <a:gd name="T28" fmla="*/ 423 w 570"/>
                <a:gd name="T29" fmla="*/ 171 h 569"/>
                <a:gd name="T30" fmla="*/ 450 w 570"/>
                <a:gd name="T31" fmla="*/ 156 h 569"/>
                <a:gd name="T32" fmla="*/ 447 w 570"/>
                <a:gd name="T33" fmla="*/ 132 h 569"/>
                <a:gd name="T34" fmla="*/ 435 w 570"/>
                <a:gd name="T35" fmla="*/ 138 h 569"/>
                <a:gd name="T36" fmla="*/ 417 w 570"/>
                <a:gd name="T37" fmla="*/ 144 h 569"/>
                <a:gd name="T38" fmla="*/ 444 w 570"/>
                <a:gd name="T39" fmla="*/ 84 h 569"/>
                <a:gd name="T40" fmla="*/ 326 w 570"/>
                <a:gd name="T41" fmla="*/ 33 h 569"/>
                <a:gd name="T42" fmla="*/ 272 w 570"/>
                <a:gd name="T43" fmla="*/ 129 h 569"/>
                <a:gd name="T44" fmla="*/ 236 w 570"/>
                <a:gd name="T45" fmla="*/ 63 h 569"/>
                <a:gd name="T46" fmla="*/ 209 w 570"/>
                <a:gd name="T47" fmla="*/ 39 h 569"/>
                <a:gd name="T48" fmla="*/ 181 w 570"/>
                <a:gd name="T49" fmla="*/ 69 h 569"/>
                <a:gd name="T50" fmla="*/ 218 w 570"/>
                <a:gd name="T51" fmla="*/ 129 h 569"/>
                <a:gd name="T52" fmla="*/ 178 w 570"/>
                <a:gd name="T53" fmla="*/ 93 h 569"/>
                <a:gd name="T54" fmla="*/ 133 w 570"/>
                <a:gd name="T55" fmla="*/ 147 h 569"/>
                <a:gd name="T56" fmla="*/ 172 w 570"/>
                <a:gd name="T57" fmla="*/ 141 h 569"/>
                <a:gd name="T58" fmla="*/ 221 w 570"/>
                <a:gd name="T59" fmla="*/ 211 h 569"/>
                <a:gd name="T60" fmla="*/ 142 w 570"/>
                <a:gd name="T61" fmla="*/ 301 h 569"/>
                <a:gd name="T62" fmla="*/ 94 w 570"/>
                <a:gd name="T63" fmla="*/ 292 h 569"/>
                <a:gd name="T64" fmla="*/ 121 w 570"/>
                <a:gd name="T65" fmla="*/ 310 h 569"/>
                <a:gd name="T66" fmla="*/ 127 w 570"/>
                <a:gd name="T67" fmla="*/ 349 h 569"/>
                <a:gd name="T68" fmla="*/ 245 w 570"/>
                <a:gd name="T69" fmla="*/ 398 h 569"/>
                <a:gd name="T70" fmla="*/ 202 w 570"/>
                <a:gd name="T71" fmla="*/ 527 h 569"/>
                <a:gd name="T72" fmla="*/ 389 w 570"/>
                <a:gd name="T73" fmla="*/ 518 h 569"/>
                <a:gd name="T74" fmla="*/ 519 w 570"/>
                <a:gd name="T75" fmla="*/ 346 h 569"/>
                <a:gd name="T76" fmla="*/ 519 w 570"/>
                <a:gd name="T77" fmla="*/ 355 h 569"/>
                <a:gd name="T78" fmla="*/ 534 w 570"/>
                <a:gd name="T79" fmla="*/ 343 h 569"/>
                <a:gd name="T80" fmla="*/ 471 w 570"/>
                <a:gd name="T81" fmla="*/ 458 h 569"/>
                <a:gd name="T82" fmla="*/ 157 w 570"/>
                <a:gd name="T83" fmla="*/ 506 h 569"/>
                <a:gd name="T84" fmla="*/ 142 w 570"/>
                <a:gd name="T85" fmla="*/ 379 h 569"/>
                <a:gd name="T86" fmla="*/ 127 w 570"/>
                <a:gd name="T87" fmla="*/ 364 h 569"/>
                <a:gd name="T88" fmla="*/ 61 w 570"/>
                <a:gd name="T89" fmla="*/ 310 h 569"/>
                <a:gd name="T90" fmla="*/ 28 w 570"/>
                <a:gd name="T91" fmla="*/ 283 h 569"/>
                <a:gd name="T92" fmla="*/ 326 w 570"/>
                <a:gd name="T93" fmla="*/ 123 h 569"/>
                <a:gd name="T94" fmla="*/ 326 w 570"/>
                <a:gd name="T95" fmla="*/ 123 h 569"/>
                <a:gd name="T96" fmla="*/ 389 w 570"/>
                <a:gd name="T97" fmla="*/ 174 h 569"/>
                <a:gd name="T98" fmla="*/ 377 w 570"/>
                <a:gd name="T99" fmla="*/ 147 h 569"/>
                <a:gd name="T100" fmla="*/ 483 w 570"/>
                <a:gd name="T101" fmla="*/ 208 h 569"/>
                <a:gd name="T102" fmla="*/ 477 w 570"/>
                <a:gd name="T103" fmla="*/ 232 h 569"/>
                <a:gd name="T104" fmla="*/ 178 w 570"/>
                <a:gd name="T105" fmla="*/ 319 h 569"/>
                <a:gd name="T106" fmla="*/ 139 w 570"/>
                <a:gd name="T107" fmla="*/ 30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69">
                  <a:moveTo>
                    <a:pt x="284" y="0"/>
                  </a:moveTo>
                  <a:cubicBezTo>
                    <a:pt x="441" y="0"/>
                    <a:pt x="570" y="126"/>
                    <a:pt x="570" y="283"/>
                  </a:cubicBezTo>
                  <a:cubicBezTo>
                    <a:pt x="570" y="443"/>
                    <a:pt x="441" y="569"/>
                    <a:pt x="284" y="569"/>
                  </a:cubicBezTo>
                  <a:cubicBezTo>
                    <a:pt x="127" y="569"/>
                    <a:pt x="0" y="443"/>
                    <a:pt x="0" y="283"/>
                  </a:cubicBezTo>
                  <a:cubicBezTo>
                    <a:pt x="0" y="126"/>
                    <a:pt x="127" y="0"/>
                    <a:pt x="284" y="0"/>
                  </a:cubicBezTo>
                  <a:close/>
                  <a:moveTo>
                    <a:pt x="389" y="518"/>
                  </a:moveTo>
                  <a:cubicBezTo>
                    <a:pt x="380" y="470"/>
                    <a:pt x="407" y="389"/>
                    <a:pt x="392" y="373"/>
                  </a:cubicBezTo>
                  <a:cubicBezTo>
                    <a:pt x="386" y="370"/>
                    <a:pt x="380" y="367"/>
                    <a:pt x="374" y="370"/>
                  </a:cubicBezTo>
                  <a:cubicBezTo>
                    <a:pt x="362" y="373"/>
                    <a:pt x="350" y="379"/>
                    <a:pt x="341" y="376"/>
                  </a:cubicBezTo>
                  <a:cubicBezTo>
                    <a:pt x="290" y="352"/>
                    <a:pt x="320" y="271"/>
                    <a:pt x="371" y="253"/>
                  </a:cubicBezTo>
                  <a:cubicBezTo>
                    <a:pt x="380" y="250"/>
                    <a:pt x="389" y="250"/>
                    <a:pt x="398" y="250"/>
                  </a:cubicBezTo>
                  <a:cubicBezTo>
                    <a:pt x="414" y="247"/>
                    <a:pt x="423" y="247"/>
                    <a:pt x="423" y="256"/>
                  </a:cubicBezTo>
                  <a:cubicBezTo>
                    <a:pt x="423" y="268"/>
                    <a:pt x="447" y="277"/>
                    <a:pt x="453" y="277"/>
                  </a:cubicBezTo>
                  <a:cubicBezTo>
                    <a:pt x="456" y="277"/>
                    <a:pt x="456" y="268"/>
                    <a:pt x="459" y="268"/>
                  </a:cubicBezTo>
                  <a:cubicBezTo>
                    <a:pt x="480" y="268"/>
                    <a:pt x="495" y="280"/>
                    <a:pt x="498" y="271"/>
                  </a:cubicBezTo>
                  <a:cubicBezTo>
                    <a:pt x="504" y="241"/>
                    <a:pt x="501" y="256"/>
                    <a:pt x="477" y="253"/>
                  </a:cubicBezTo>
                  <a:cubicBezTo>
                    <a:pt x="468" y="250"/>
                    <a:pt x="474" y="235"/>
                    <a:pt x="465" y="235"/>
                  </a:cubicBezTo>
                  <a:cubicBezTo>
                    <a:pt x="459" y="232"/>
                    <a:pt x="468" y="253"/>
                    <a:pt x="459" y="247"/>
                  </a:cubicBezTo>
                  <a:cubicBezTo>
                    <a:pt x="447" y="238"/>
                    <a:pt x="441" y="217"/>
                    <a:pt x="429" y="214"/>
                  </a:cubicBezTo>
                  <a:cubicBezTo>
                    <a:pt x="414" y="211"/>
                    <a:pt x="438" y="226"/>
                    <a:pt x="441" y="235"/>
                  </a:cubicBezTo>
                  <a:cubicBezTo>
                    <a:pt x="444" y="244"/>
                    <a:pt x="432" y="256"/>
                    <a:pt x="426" y="247"/>
                  </a:cubicBezTo>
                  <a:cubicBezTo>
                    <a:pt x="423" y="244"/>
                    <a:pt x="438" y="235"/>
                    <a:pt x="420" y="223"/>
                  </a:cubicBezTo>
                  <a:cubicBezTo>
                    <a:pt x="417" y="217"/>
                    <a:pt x="407" y="217"/>
                    <a:pt x="401" y="223"/>
                  </a:cubicBezTo>
                  <a:cubicBezTo>
                    <a:pt x="392" y="232"/>
                    <a:pt x="389" y="241"/>
                    <a:pt x="386" y="241"/>
                  </a:cubicBezTo>
                  <a:cubicBezTo>
                    <a:pt x="377" y="247"/>
                    <a:pt x="371" y="247"/>
                    <a:pt x="362" y="244"/>
                  </a:cubicBezTo>
                  <a:cubicBezTo>
                    <a:pt x="350" y="241"/>
                    <a:pt x="353" y="214"/>
                    <a:pt x="365" y="217"/>
                  </a:cubicBezTo>
                  <a:cubicBezTo>
                    <a:pt x="401" y="226"/>
                    <a:pt x="368" y="205"/>
                    <a:pt x="377" y="199"/>
                  </a:cubicBezTo>
                  <a:cubicBezTo>
                    <a:pt x="380" y="196"/>
                    <a:pt x="392" y="187"/>
                    <a:pt x="398" y="177"/>
                  </a:cubicBezTo>
                  <a:cubicBezTo>
                    <a:pt x="404" y="171"/>
                    <a:pt x="401" y="153"/>
                    <a:pt x="414" y="156"/>
                  </a:cubicBezTo>
                  <a:cubicBezTo>
                    <a:pt x="420" y="156"/>
                    <a:pt x="417" y="168"/>
                    <a:pt x="423" y="171"/>
                  </a:cubicBezTo>
                  <a:cubicBezTo>
                    <a:pt x="426" y="174"/>
                    <a:pt x="435" y="171"/>
                    <a:pt x="441" y="171"/>
                  </a:cubicBezTo>
                  <a:cubicBezTo>
                    <a:pt x="450" y="171"/>
                    <a:pt x="450" y="165"/>
                    <a:pt x="450" y="156"/>
                  </a:cubicBezTo>
                  <a:cubicBezTo>
                    <a:pt x="450" y="144"/>
                    <a:pt x="471" y="147"/>
                    <a:pt x="471" y="141"/>
                  </a:cubicBezTo>
                  <a:cubicBezTo>
                    <a:pt x="468" y="132"/>
                    <a:pt x="447" y="144"/>
                    <a:pt x="447" y="132"/>
                  </a:cubicBezTo>
                  <a:cubicBezTo>
                    <a:pt x="447" y="117"/>
                    <a:pt x="465" y="114"/>
                    <a:pt x="453" y="111"/>
                  </a:cubicBezTo>
                  <a:cubicBezTo>
                    <a:pt x="444" y="108"/>
                    <a:pt x="432" y="117"/>
                    <a:pt x="435" y="138"/>
                  </a:cubicBezTo>
                  <a:cubicBezTo>
                    <a:pt x="438" y="159"/>
                    <a:pt x="441" y="168"/>
                    <a:pt x="426" y="162"/>
                  </a:cubicBezTo>
                  <a:cubicBezTo>
                    <a:pt x="414" y="153"/>
                    <a:pt x="429" y="138"/>
                    <a:pt x="417" y="144"/>
                  </a:cubicBezTo>
                  <a:cubicBezTo>
                    <a:pt x="407" y="150"/>
                    <a:pt x="401" y="153"/>
                    <a:pt x="401" y="138"/>
                  </a:cubicBezTo>
                  <a:cubicBezTo>
                    <a:pt x="401" y="126"/>
                    <a:pt x="426" y="90"/>
                    <a:pt x="444" y="84"/>
                  </a:cubicBezTo>
                  <a:cubicBezTo>
                    <a:pt x="411" y="57"/>
                    <a:pt x="371" y="39"/>
                    <a:pt x="326" y="33"/>
                  </a:cubicBezTo>
                  <a:cubicBezTo>
                    <a:pt x="326" y="33"/>
                    <a:pt x="326" y="33"/>
                    <a:pt x="326" y="33"/>
                  </a:cubicBezTo>
                  <a:cubicBezTo>
                    <a:pt x="326" y="57"/>
                    <a:pt x="326" y="72"/>
                    <a:pt x="323" y="84"/>
                  </a:cubicBezTo>
                  <a:cubicBezTo>
                    <a:pt x="323" y="99"/>
                    <a:pt x="278" y="102"/>
                    <a:pt x="272" y="129"/>
                  </a:cubicBezTo>
                  <a:cubicBezTo>
                    <a:pt x="266" y="153"/>
                    <a:pt x="257" y="138"/>
                    <a:pt x="242" y="120"/>
                  </a:cubicBezTo>
                  <a:cubicBezTo>
                    <a:pt x="227" y="102"/>
                    <a:pt x="245" y="78"/>
                    <a:pt x="236" y="63"/>
                  </a:cubicBezTo>
                  <a:cubicBezTo>
                    <a:pt x="230" y="48"/>
                    <a:pt x="202" y="69"/>
                    <a:pt x="202" y="54"/>
                  </a:cubicBezTo>
                  <a:cubicBezTo>
                    <a:pt x="202" y="48"/>
                    <a:pt x="209" y="42"/>
                    <a:pt x="209" y="39"/>
                  </a:cubicBezTo>
                  <a:cubicBezTo>
                    <a:pt x="205" y="42"/>
                    <a:pt x="202" y="42"/>
                    <a:pt x="199" y="42"/>
                  </a:cubicBezTo>
                  <a:cubicBezTo>
                    <a:pt x="190" y="48"/>
                    <a:pt x="184" y="66"/>
                    <a:pt x="181" y="69"/>
                  </a:cubicBezTo>
                  <a:cubicBezTo>
                    <a:pt x="172" y="81"/>
                    <a:pt x="193" y="78"/>
                    <a:pt x="202" y="90"/>
                  </a:cubicBezTo>
                  <a:cubicBezTo>
                    <a:pt x="215" y="108"/>
                    <a:pt x="224" y="120"/>
                    <a:pt x="218" y="129"/>
                  </a:cubicBezTo>
                  <a:cubicBezTo>
                    <a:pt x="215" y="138"/>
                    <a:pt x="178" y="129"/>
                    <a:pt x="184" y="114"/>
                  </a:cubicBezTo>
                  <a:cubicBezTo>
                    <a:pt x="193" y="99"/>
                    <a:pt x="187" y="96"/>
                    <a:pt x="178" y="93"/>
                  </a:cubicBezTo>
                  <a:cubicBezTo>
                    <a:pt x="169" y="93"/>
                    <a:pt x="169" y="105"/>
                    <a:pt x="169" y="120"/>
                  </a:cubicBezTo>
                  <a:cubicBezTo>
                    <a:pt x="169" y="132"/>
                    <a:pt x="145" y="135"/>
                    <a:pt x="133" y="147"/>
                  </a:cubicBezTo>
                  <a:cubicBezTo>
                    <a:pt x="121" y="162"/>
                    <a:pt x="142" y="174"/>
                    <a:pt x="160" y="180"/>
                  </a:cubicBezTo>
                  <a:cubicBezTo>
                    <a:pt x="178" y="187"/>
                    <a:pt x="166" y="156"/>
                    <a:pt x="172" y="141"/>
                  </a:cubicBezTo>
                  <a:cubicBezTo>
                    <a:pt x="178" y="120"/>
                    <a:pt x="199" y="138"/>
                    <a:pt x="215" y="156"/>
                  </a:cubicBezTo>
                  <a:cubicBezTo>
                    <a:pt x="227" y="174"/>
                    <a:pt x="248" y="199"/>
                    <a:pt x="221" y="211"/>
                  </a:cubicBezTo>
                  <a:cubicBezTo>
                    <a:pt x="175" y="229"/>
                    <a:pt x="157" y="250"/>
                    <a:pt x="148" y="268"/>
                  </a:cubicBezTo>
                  <a:cubicBezTo>
                    <a:pt x="139" y="286"/>
                    <a:pt x="148" y="295"/>
                    <a:pt x="142" y="301"/>
                  </a:cubicBezTo>
                  <a:cubicBezTo>
                    <a:pt x="136" y="307"/>
                    <a:pt x="136" y="298"/>
                    <a:pt x="130" y="283"/>
                  </a:cubicBezTo>
                  <a:cubicBezTo>
                    <a:pt x="124" y="274"/>
                    <a:pt x="103" y="274"/>
                    <a:pt x="94" y="292"/>
                  </a:cubicBezTo>
                  <a:cubicBezTo>
                    <a:pt x="88" y="295"/>
                    <a:pt x="88" y="304"/>
                    <a:pt x="88" y="313"/>
                  </a:cubicBezTo>
                  <a:cubicBezTo>
                    <a:pt x="88" y="343"/>
                    <a:pt x="109" y="304"/>
                    <a:pt x="121" y="310"/>
                  </a:cubicBezTo>
                  <a:cubicBezTo>
                    <a:pt x="136" y="313"/>
                    <a:pt x="109" y="316"/>
                    <a:pt x="112" y="328"/>
                  </a:cubicBezTo>
                  <a:cubicBezTo>
                    <a:pt x="115" y="340"/>
                    <a:pt x="133" y="322"/>
                    <a:pt x="127" y="349"/>
                  </a:cubicBezTo>
                  <a:cubicBezTo>
                    <a:pt x="124" y="364"/>
                    <a:pt x="148" y="352"/>
                    <a:pt x="163" y="346"/>
                  </a:cubicBezTo>
                  <a:cubicBezTo>
                    <a:pt x="196" y="334"/>
                    <a:pt x="221" y="389"/>
                    <a:pt x="245" y="398"/>
                  </a:cubicBezTo>
                  <a:cubicBezTo>
                    <a:pt x="272" y="407"/>
                    <a:pt x="281" y="413"/>
                    <a:pt x="275" y="425"/>
                  </a:cubicBezTo>
                  <a:cubicBezTo>
                    <a:pt x="257" y="461"/>
                    <a:pt x="221" y="485"/>
                    <a:pt x="202" y="527"/>
                  </a:cubicBezTo>
                  <a:cubicBezTo>
                    <a:pt x="227" y="536"/>
                    <a:pt x="257" y="539"/>
                    <a:pt x="284" y="539"/>
                  </a:cubicBezTo>
                  <a:cubicBezTo>
                    <a:pt x="323" y="539"/>
                    <a:pt x="356" y="533"/>
                    <a:pt x="389" y="518"/>
                  </a:cubicBezTo>
                  <a:close/>
                  <a:moveTo>
                    <a:pt x="534" y="343"/>
                  </a:moveTo>
                  <a:cubicBezTo>
                    <a:pt x="528" y="343"/>
                    <a:pt x="522" y="346"/>
                    <a:pt x="519" y="346"/>
                  </a:cubicBezTo>
                  <a:cubicBezTo>
                    <a:pt x="504" y="340"/>
                    <a:pt x="513" y="280"/>
                    <a:pt x="492" y="283"/>
                  </a:cubicBezTo>
                  <a:cubicBezTo>
                    <a:pt x="483" y="286"/>
                    <a:pt x="498" y="331"/>
                    <a:pt x="519" y="355"/>
                  </a:cubicBezTo>
                  <a:cubicBezTo>
                    <a:pt x="522" y="358"/>
                    <a:pt x="525" y="355"/>
                    <a:pt x="531" y="355"/>
                  </a:cubicBezTo>
                  <a:cubicBezTo>
                    <a:pt x="531" y="352"/>
                    <a:pt x="534" y="346"/>
                    <a:pt x="534" y="343"/>
                  </a:cubicBezTo>
                  <a:close/>
                  <a:moveTo>
                    <a:pt x="519" y="386"/>
                  </a:moveTo>
                  <a:cubicBezTo>
                    <a:pt x="495" y="379"/>
                    <a:pt x="477" y="434"/>
                    <a:pt x="471" y="458"/>
                  </a:cubicBezTo>
                  <a:cubicBezTo>
                    <a:pt x="492" y="437"/>
                    <a:pt x="507" y="413"/>
                    <a:pt x="519" y="386"/>
                  </a:cubicBezTo>
                  <a:close/>
                  <a:moveTo>
                    <a:pt x="157" y="506"/>
                  </a:moveTo>
                  <a:cubicBezTo>
                    <a:pt x="160" y="482"/>
                    <a:pt x="163" y="455"/>
                    <a:pt x="157" y="452"/>
                  </a:cubicBezTo>
                  <a:cubicBezTo>
                    <a:pt x="136" y="434"/>
                    <a:pt x="121" y="407"/>
                    <a:pt x="142" y="379"/>
                  </a:cubicBezTo>
                  <a:cubicBezTo>
                    <a:pt x="145" y="376"/>
                    <a:pt x="148" y="373"/>
                    <a:pt x="148" y="367"/>
                  </a:cubicBezTo>
                  <a:cubicBezTo>
                    <a:pt x="151" y="358"/>
                    <a:pt x="142" y="364"/>
                    <a:pt x="127" y="364"/>
                  </a:cubicBezTo>
                  <a:cubicBezTo>
                    <a:pt x="112" y="364"/>
                    <a:pt x="124" y="340"/>
                    <a:pt x="94" y="337"/>
                  </a:cubicBezTo>
                  <a:cubicBezTo>
                    <a:pt x="64" y="334"/>
                    <a:pt x="64" y="328"/>
                    <a:pt x="61" y="310"/>
                  </a:cubicBezTo>
                  <a:cubicBezTo>
                    <a:pt x="61" y="292"/>
                    <a:pt x="43" y="274"/>
                    <a:pt x="28" y="271"/>
                  </a:cubicBezTo>
                  <a:cubicBezTo>
                    <a:pt x="28" y="274"/>
                    <a:pt x="28" y="280"/>
                    <a:pt x="28" y="283"/>
                  </a:cubicBezTo>
                  <a:cubicBezTo>
                    <a:pt x="28" y="379"/>
                    <a:pt x="82" y="464"/>
                    <a:pt x="157" y="506"/>
                  </a:cubicBezTo>
                  <a:close/>
                  <a:moveTo>
                    <a:pt x="326" y="123"/>
                  </a:moveTo>
                  <a:cubicBezTo>
                    <a:pt x="338" y="129"/>
                    <a:pt x="350" y="120"/>
                    <a:pt x="347" y="111"/>
                  </a:cubicBezTo>
                  <a:cubicBezTo>
                    <a:pt x="338" y="96"/>
                    <a:pt x="311" y="105"/>
                    <a:pt x="326" y="123"/>
                  </a:cubicBezTo>
                  <a:close/>
                  <a:moveTo>
                    <a:pt x="377" y="147"/>
                  </a:moveTo>
                  <a:cubicBezTo>
                    <a:pt x="386" y="147"/>
                    <a:pt x="392" y="165"/>
                    <a:pt x="389" y="174"/>
                  </a:cubicBezTo>
                  <a:cubicBezTo>
                    <a:pt x="383" y="193"/>
                    <a:pt x="368" y="180"/>
                    <a:pt x="365" y="168"/>
                  </a:cubicBezTo>
                  <a:cubicBezTo>
                    <a:pt x="365" y="156"/>
                    <a:pt x="368" y="147"/>
                    <a:pt x="377" y="147"/>
                  </a:cubicBezTo>
                  <a:close/>
                  <a:moveTo>
                    <a:pt x="477" y="232"/>
                  </a:moveTo>
                  <a:cubicBezTo>
                    <a:pt x="468" y="223"/>
                    <a:pt x="471" y="211"/>
                    <a:pt x="483" y="208"/>
                  </a:cubicBezTo>
                  <a:cubicBezTo>
                    <a:pt x="504" y="205"/>
                    <a:pt x="531" y="226"/>
                    <a:pt x="513" y="232"/>
                  </a:cubicBezTo>
                  <a:cubicBezTo>
                    <a:pt x="504" y="235"/>
                    <a:pt x="489" y="235"/>
                    <a:pt x="477" y="232"/>
                  </a:cubicBezTo>
                  <a:close/>
                  <a:moveTo>
                    <a:pt x="139" y="307"/>
                  </a:moveTo>
                  <a:cubicBezTo>
                    <a:pt x="148" y="307"/>
                    <a:pt x="172" y="313"/>
                    <a:pt x="178" y="319"/>
                  </a:cubicBezTo>
                  <a:cubicBezTo>
                    <a:pt x="184" y="328"/>
                    <a:pt x="160" y="325"/>
                    <a:pt x="145" y="319"/>
                  </a:cubicBezTo>
                  <a:cubicBezTo>
                    <a:pt x="136" y="316"/>
                    <a:pt x="130" y="310"/>
                    <a:pt x="139" y="307"/>
                  </a:cubicBezTo>
                  <a:close/>
                </a:path>
              </a:pathLst>
            </a:custGeom>
            <a:solidFill>
              <a:schemeClr val="accent1"/>
            </a:solidFill>
            <a:ln>
              <a:noFill/>
            </a:ln>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nvGrpSpPr>
            <p:cNvPr id="2358" name="Group 2357"/>
            <p:cNvGrpSpPr/>
            <p:nvPr/>
          </p:nvGrpSpPr>
          <p:grpSpPr>
            <a:xfrm>
              <a:off x="15760700" y="1093788"/>
              <a:ext cx="2136776" cy="1201738"/>
              <a:chOff x="15760700" y="1093788"/>
              <a:chExt cx="2136776" cy="1201738"/>
            </a:xfrm>
            <a:solidFill>
              <a:schemeClr val="accent2"/>
            </a:solidFill>
          </p:grpSpPr>
          <p:sp>
            <p:nvSpPr>
              <p:cNvPr id="2313" name="Freeform 2169"/>
              <p:cNvSpPr>
                <a:spLocks/>
              </p:cNvSpPr>
              <p:nvPr/>
            </p:nvSpPr>
            <p:spPr bwMode="auto">
              <a:xfrm>
                <a:off x="15779750" y="1093788"/>
                <a:ext cx="242888" cy="287338"/>
              </a:xfrm>
              <a:custGeom>
                <a:avLst/>
                <a:gdLst>
                  <a:gd name="T0" fmla="*/ 52 w 65"/>
                  <a:gd name="T1" fmla="*/ 76 h 76"/>
                  <a:gd name="T2" fmla="*/ 52 w 65"/>
                  <a:gd name="T3" fmla="*/ 32 h 76"/>
                  <a:gd name="T4" fmla="*/ 53 w 65"/>
                  <a:gd name="T5" fmla="*/ 15 h 76"/>
                  <a:gd name="T6" fmla="*/ 52 w 65"/>
                  <a:gd name="T7" fmla="*/ 15 h 76"/>
                  <a:gd name="T8" fmla="*/ 50 w 65"/>
                  <a:gd name="T9" fmla="*/ 27 h 76"/>
                  <a:gd name="T10" fmla="*/ 39 w 65"/>
                  <a:gd name="T11" fmla="*/ 76 h 76"/>
                  <a:gd name="T12" fmla="*/ 26 w 65"/>
                  <a:gd name="T13" fmla="*/ 76 h 76"/>
                  <a:gd name="T14" fmla="*/ 14 w 65"/>
                  <a:gd name="T15" fmla="*/ 28 h 76"/>
                  <a:gd name="T16" fmla="*/ 12 w 65"/>
                  <a:gd name="T17" fmla="*/ 15 h 76"/>
                  <a:gd name="T18" fmla="*/ 12 w 65"/>
                  <a:gd name="T19" fmla="*/ 15 h 76"/>
                  <a:gd name="T20" fmla="*/ 12 w 65"/>
                  <a:gd name="T21" fmla="*/ 36 h 76"/>
                  <a:gd name="T22" fmla="*/ 12 w 65"/>
                  <a:gd name="T23" fmla="*/ 76 h 76"/>
                  <a:gd name="T24" fmla="*/ 0 w 65"/>
                  <a:gd name="T25" fmla="*/ 76 h 76"/>
                  <a:gd name="T26" fmla="*/ 0 w 65"/>
                  <a:gd name="T27" fmla="*/ 0 h 76"/>
                  <a:gd name="T28" fmla="*/ 21 w 65"/>
                  <a:gd name="T29" fmla="*/ 0 h 76"/>
                  <a:gd name="T30" fmla="*/ 31 w 65"/>
                  <a:gd name="T31" fmla="*/ 46 h 76"/>
                  <a:gd name="T32" fmla="*/ 33 w 65"/>
                  <a:gd name="T33" fmla="*/ 58 h 76"/>
                  <a:gd name="T34" fmla="*/ 33 w 65"/>
                  <a:gd name="T35" fmla="*/ 58 h 76"/>
                  <a:gd name="T36" fmla="*/ 34 w 65"/>
                  <a:gd name="T37" fmla="*/ 55 h 76"/>
                  <a:gd name="T38" fmla="*/ 35 w 65"/>
                  <a:gd name="T39" fmla="*/ 46 h 76"/>
                  <a:gd name="T40" fmla="*/ 45 w 65"/>
                  <a:gd name="T41" fmla="*/ 0 h 76"/>
                  <a:gd name="T42" fmla="*/ 65 w 65"/>
                  <a:gd name="T43" fmla="*/ 0 h 76"/>
                  <a:gd name="T44" fmla="*/ 65 w 65"/>
                  <a:gd name="T45" fmla="*/ 76 h 76"/>
                  <a:gd name="T46" fmla="*/ 52 w 65"/>
                  <a:gd name="T4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6">
                    <a:moveTo>
                      <a:pt x="52" y="76"/>
                    </a:moveTo>
                    <a:cubicBezTo>
                      <a:pt x="52" y="32"/>
                      <a:pt x="52" y="32"/>
                      <a:pt x="52" y="32"/>
                    </a:cubicBezTo>
                    <a:cubicBezTo>
                      <a:pt x="52" y="28"/>
                      <a:pt x="52" y="22"/>
                      <a:pt x="53" y="15"/>
                    </a:cubicBezTo>
                    <a:cubicBezTo>
                      <a:pt x="52" y="15"/>
                      <a:pt x="52" y="15"/>
                      <a:pt x="52" y="15"/>
                    </a:cubicBezTo>
                    <a:cubicBezTo>
                      <a:pt x="52" y="18"/>
                      <a:pt x="51" y="22"/>
                      <a:pt x="50" y="27"/>
                    </a:cubicBezTo>
                    <a:cubicBezTo>
                      <a:pt x="39" y="76"/>
                      <a:pt x="39" y="76"/>
                      <a:pt x="39" y="76"/>
                    </a:cubicBezTo>
                    <a:cubicBezTo>
                      <a:pt x="26" y="76"/>
                      <a:pt x="26" y="76"/>
                      <a:pt x="26" y="76"/>
                    </a:cubicBezTo>
                    <a:cubicBezTo>
                      <a:pt x="14" y="28"/>
                      <a:pt x="14" y="28"/>
                      <a:pt x="14" y="28"/>
                    </a:cubicBezTo>
                    <a:cubicBezTo>
                      <a:pt x="12" y="15"/>
                      <a:pt x="12" y="15"/>
                      <a:pt x="12" y="15"/>
                    </a:cubicBezTo>
                    <a:cubicBezTo>
                      <a:pt x="12" y="15"/>
                      <a:pt x="12" y="15"/>
                      <a:pt x="12" y="15"/>
                    </a:cubicBezTo>
                    <a:cubicBezTo>
                      <a:pt x="12" y="22"/>
                      <a:pt x="12" y="29"/>
                      <a:pt x="12" y="36"/>
                    </a:cubicBezTo>
                    <a:cubicBezTo>
                      <a:pt x="12" y="76"/>
                      <a:pt x="12" y="76"/>
                      <a:pt x="12" y="76"/>
                    </a:cubicBezTo>
                    <a:cubicBezTo>
                      <a:pt x="0" y="76"/>
                      <a:pt x="0" y="76"/>
                      <a:pt x="0" y="76"/>
                    </a:cubicBezTo>
                    <a:cubicBezTo>
                      <a:pt x="0" y="0"/>
                      <a:pt x="0" y="0"/>
                      <a:pt x="0" y="0"/>
                    </a:cubicBezTo>
                    <a:cubicBezTo>
                      <a:pt x="21" y="0"/>
                      <a:pt x="21" y="0"/>
                      <a:pt x="21" y="0"/>
                    </a:cubicBezTo>
                    <a:cubicBezTo>
                      <a:pt x="31" y="46"/>
                      <a:pt x="31" y="46"/>
                      <a:pt x="31" y="46"/>
                    </a:cubicBezTo>
                    <a:cubicBezTo>
                      <a:pt x="32" y="51"/>
                      <a:pt x="33" y="55"/>
                      <a:pt x="33" y="58"/>
                    </a:cubicBezTo>
                    <a:cubicBezTo>
                      <a:pt x="33" y="58"/>
                      <a:pt x="33" y="58"/>
                      <a:pt x="33" y="58"/>
                    </a:cubicBezTo>
                    <a:cubicBezTo>
                      <a:pt x="34" y="55"/>
                      <a:pt x="34" y="55"/>
                      <a:pt x="34" y="55"/>
                    </a:cubicBezTo>
                    <a:cubicBezTo>
                      <a:pt x="34" y="51"/>
                      <a:pt x="35" y="48"/>
                      <a:pt x="35" y="46"/>
                    </a:cubicBezTo>
                    <a:cubicBezTo>
                      <a:pt x="45" y="0"/>
                      <a:pt x="45" y="0"/>
                      <a:pt x="45" y="0"/>
                    </a:cubicBezTo>
                    <a:cubicBezTo>
                      <a:pt x="65" y="0"/>
                      <a:pt x="65" y="0"/>
                      <a:pt x="65" y="0"/>
                    </a:cubicBezTo>
                    <a:cubicBezTo>
                      <a:pt x="65" y="76"/>
                      <a:pt x="65" y="76"/>
                      <a:pt x="65" y="76"/>
                    </a:cubicBezTo>
                    <a:lnTo>
                      <a:pt x="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4" name="Freeform 2170"/>
              <p:cNvSpPr>
                <a:spLocks noEditPoints="1"/>
              </p:cNvSpPr>
              <p:nvPr/>
            </p:nvSpPr>
            <p:spPr bwMode="auto">
              <a:xfrm>
                <a:off x="16060738" y="1093788"/>
                <a:ext cx="203200" cy="293688"/>
              </a:xfrm>
              <a:custGeom>
                <a:avLst/>
                <a:gdLst>
                  <a:gd name="T0" fmla="*/ 27 w 54"/>
                  <a:gd name="T1" fmla="*/ 78 h 78"/>
                  <a:gd name="T2" fmla="*/ 7 w 54"/>
                  <a:gd name="T3" fmla="*/ 68 h 78"/>
                  <a:gd name="T4" fmla="*/ 0 w 54"/>
                  <a:gd name="T5" fmla="*/ 40 h 78"/>
                  <a:gd name="T6" fmla="*/ 7 w 54"/>
                  <a:gd name="T7" fmla="*/ 11 h 78"/>
                  <a:gd name="T8" fmla="*/ 27 w 54"/>
                  <a:gd name="T9" fmla="*/ 0 h 78"/>
                  <a:gd name="T10" fmla="*/ 47 w 54"/>
                  <a:gd name="T11" fmla="*/ 10 h 78"/>
                  <a:gd name="T12" fmla="*/ 54 w 54"/>
                  <a:gd name="T13" fmla="*/ 39 h 78"/>
                  <a:gd name="T14" fmla="*/ 47 w 54"/>
                  <a:gd name="T15" fmla="*/ 68 h 78"/>
                  <a:gd name="T16" fmla="*/ 27 w 54"/>
                  <a:gd name="T17" fmla="*/ 78 h 78"/>
                  <a:gd name="T18" fmla="*/ 27 w 54"/>
                  <a:gd name="T19" fmla="*/ 13 h 78"/>
                  <a:gd name="T20" fmla="*/ 15 w 54"/>
                  <a:gd name="T21" fmla="*/ 39 h 78"/>
                  <a:gd name="T22" fmla="*/ 27 w 54"/>
                  <a:gd name="T23" fmla="*/ 66 h 78"/>
                  <a:gd name="T24" fmla="*/ 36 w 54"/>
                  <a:gd name="T25" fmla="*/ 59 h 78"/>
                  <a:gd name="T26" fmla="*/ 39 w 54"/>
                  <a:gd name="T27" fmla="*/ 40 h 78"/>
                  <a:gd name="T28" fmla="*/ 27 w 54"/>
                  <a:gd name="T2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8">
                    <a:moveTo>
                      <a:pt x="27" y="78"/>
                    </a:moveTo>
                    <a:cubicBezTo>
                      <a:pt x="18" y="78"/>
                      <a:pt x="11" y="75"/>
                      <a:pt x="7" y="68"/>
                    </a:cubicBezTo>
                    <a:cubicBezTo>
                      <a:pt x="2" y="62"/>
                      <a:pt x="0" y="52"/>
                      <a:pt x="0" y="40"/>
                    </a:cubicBezTo>
                    <a:cubicBezTo>
                      <a:pt x="0" y="28"/>
                      <a:pt x="2" y="18"/>
                      <a:pt x="7" y="11"/>
                    </a:cubicBezTo>
                    <a:cubicBezTo>
                      <a:pt x="12" y="4"/>
                      <a:pt x="19" y="0"/>
                      <a:pt x="27" y="0"/>
                    </a:cubicBezTo>
                    <a:cubicBezTo>
                      <a:pt x="36" y="0"/>
                      <a:pt x="43" y="4"/>
                      <a:pt x="47" y="10"/>
                    </a:cubicBezTo>
                    <a:cubicBezTo>
                      <a:pt x="52" y="17"/>
                      <a:pt x="54" y="26"/>
                      <a:pt x="54" y="39"/>
                    </a:cubicBezTo>
                    <a:cubicBezTo>
                      <a:pt x="54" y="52"/>
                      <a:pt x="51" y="61"/>
                      <a:pt x="47" y="68"/>
                    </a:cubicBezTo>
                    <a:cubicBezTo>
                      <a:pt x="42" y="75"/>
                      <a:pt x="35" y="78"/>
                      <a:pt x="27" y="78"/>
                    </a:cubicBezTo>
                    <a:close/>
                    <a:moveTo>
                      <a:pt x="27" y="13"/>
                    </a:moveTo>
                    <a:cubicBezTo>
                      <a:pt x="19" y="13"/>
                      <a:pt x="15" y="22"/>
                      <a:pt x="15" y="39"/>
                    </a:cubicBezTo>
                    <a:cubicBezTo>
                      <a:pt x="15" y="57"/>
                      <a:pt x="19" y="66"/>
                      <a:pt x="27" y="66"/>
                    </a:cubicBezTo>
                    <a:cubicBezTo>
                      <a:pt x="31" y="66"/>
                      <a:pt x="34" y="63"/>
                      <a:pt x="36" y="59"/>
                    </a:cubicBezTo>
                    <a:cubicBezTo>
                      <a:pt x="38" y="55"/>
                      <a:pt x="39" y="48"/>
                      <a:pt x="39" y="40"/>
                    </a:cubicBezTo>
                    <a:cubicBezTo>
                      <a:pt x="39" y="22"/>
                      <a:pt x="35" y="13"/>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5" name="Freeform 2171"/>
              <p:cNvSpPr>
                <a:spLocks noEditPoints="1"/>
              </p:cNvSpPr>
              <p:nvPr/>
            </p:nvSpPr>
            <p:spPr bwMode="auto">
              <a:xfrm>
                <a:off x="16300450" y="1093788"/>
                <a:ext cx="177800" cy="287338"/>
              </a:xfrm>
              <a:custGeom>
                <a:avLst/>
                <a:gdLst>
                  <a:gd name="T0" fmla="*/ 31 w 47"/>
                  <a:gd name="T1" fmla="*/ 76 h 76"/>
                  <a:gd name="T2" fmla="*/ 25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5" y="57"/>
                      <a:pt x="25" y="57"/>
                      <a:pt x="25" y="57"/>
                    </a:cubicBezTo>
                    <a:cubicBezTo>
                      <a:pt x="23" y="50"/>
                      <a:pt x="20"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19" y="34"/>
                      <a:pt x="19" y="34"/>
                      <a:pt x="19" y="34"/>
                    </a:cubicBezTo>
                    <a:cubicBezTo>
                      <a:pt x="22" y="34"/>
                      <a:pt x="24" y="33"/>
                      <a:pt x="26" y="31"/>
                    </a:cubicBezTo>
                    <a:cubicBezTo>
                      <a:pt x="28" y="29"/>
                      <a:pt x="29" y="26"/>
                      <a:pt x="29" y="23"/>
                    </a:cubicBezTo>
                    <a:cubicBezTo>
                      <a:pt x="29" y="20"/>
                      <a:pt x="28" y="17"/>
                      <a:pt x="26" y="15"/>
                    </a:cubicBezTo>
                    <a:cubicBezTo>
                      <a:pt x="25" y="13"/>
                      <a:pt x="22" y="12"/>
                      <a:pt x="19"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6" name="Freeform 2172"/>
              <p:cNvSpPr>
                <a:spLocks/>
              </p:cNvSpPr>
              <p:nvPr/>
            </p:nvSpPr>
            <p:spPr bwMode="auto">
              <a:xfrm>
                <a:off x="16508413" y="1093788"/>
                <a:ext cx="134938" cy="287338"/>
              </a:xfrm>
              <a:custGeom>
                <a:avLst/>
                <a:gdLst>
                  <a:gd name="T0" fmla="*/ 0 w 85"/>
                  <a:gd name="T1" fmla="*/ 181 h 181"/>
                  <a:gd name="T2" fmla="*/ 0 w 85"/>
                  <a:gd name="T3" fmla="*/ 0 h 181"/>
                  <a:gd name="T4" fmla="*/ 82 w 85"/>
                  <a:gd name="T5" fmla="*/ 0 h 181"/>
                  <a:gd name="T6" fmla="*/ 82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2" y="0"/>
                    </a:lnTo>
                    <a:lnTo>
                      <a:pt x="82"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7" name="Freeform 2173"/>
              <p:cNvSpPr>
                <a:spLocks/>
              </p:cNvSpPr>
              <p:nvPr/>
            </p:nvSpPr>
            <p:spPr bwMode="auto">
              <a:xfrm>
                <a:off x="16759238" y="1093788"/>
                <a:ext cx="150813" cy="293688"/>
              </a:xfrm>
              <a:custGeom>
                <a:avLst/>
                <a:gdLst>
                  <a:gd name="T0" fmla="*/ 1 w 40"/>
                  <a:gd name="T1" fmla="*/ 74 h 78"/>
                  <a:gd name="T2" fmla="*/ 1 w 40"/>
                  <a:gd name="T3" fmla="*/ 59 h 78"/>
                  <a:gd name="T4" fmla="*/ 16 w 40"/>
                  <a:gd name="T5" fmla="*/ 66 h 78"/>
                  <a:gd name="T6" fmla="*/ 22 w 40"/>
                  <a:gd name="T7" fmla="*/ 63 h 78"/>
                  <a:gd name="T8" fmla="*/ 25 w 40"/>
                  <a:gd name="T9" fmla="*/ 57 h 78"/>
                  <a:gd name="T10" fmla="*/ 23 w 40"/>
                  <a:gd name="T11" fmla="*/ 51 h 78"/>
                  <a:gd name="T12" fmla="*/ 14 w 40"/>
                  <a:gd name="T13" fmla="*/ 45 h 78"/>
                  <a:gd name="T14" fmla="*/ 0 w 40"/>
                  <a:gd name="T15" fmla="*/ 23 h 78"/>
                  <a:gd name="T16" fmla="*/ 6 w 40"/>
                  <a:gd name="T17" fmla="*/ 7 h 78"/>
                  <a:gd name="T18" fmla="*/ 22 w 40"/>
                  <a:gd name="T19" fmla="*/ 0 h 78"/>
                  <a:gd name="T20" fmla="*/ 37 w 40"/>
                  <a:gd name="T21" fmla="*/ 3 h 78"/>
                  <a:gd name="T22" fmla="*/ 37 w 40"/>
                  <a:gd name="T23" fmla="*/ 17 h 78"/>
                  <a:gd name="T24" fmla="*/ 24 w 40"/>
                  <a:gd name="T25" fmla="*/ 13 h 78"/>
                  <a:gd name="T26" fmla="*/ 18 w 40"/>
                  <a:gd name="T27" fmla="*/ 15 h 78"/>
                  <a:gd name="T28" fmla="*/ 15 w 40"/>
                  <a:gd name="T29" fmla="*/ 21 h 78"/>
                  <a:gd name="T30" fmla="*/ 24 w 40"/>
                  <a:gd name="T31" fmla="*/ 33 h 78"/>
                  <a:gd name="T32" fmla="*/ 37 w 40"/>
                  <a:gd name="T33" fmla="*/ 44 h 78"/>
                  <a:gd name="T34" fmla="*/ 40 w 40"/>
                  <a:gd name="T35" fmla="*/ 56 h 78"/>
                  <a:gd name="T36" fmla="*/ 34 w 40"/>
                  <a:gd name="T37" fmla="*/ 72 h 78"/>
                  <a:gd name="T38" fmla="*/ 17 w 40"/>
                  <a:gd name="T39" fmla="*/ 78 h 78"/>
                  <a:gd name="T40" fmla="*/ 8 w 40"/>
                  <a:gd name="T41" fmla="*/ 77 h 78"/>
                  <a:gd name="T42" fmla="*/ 1 w 40"/>
                  <a:gd name="T43"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8">
                    <a:moveTo>
                      <a:pt x="1" y="74"/>
                    </a:moveTo>
                    <a:cubicBezTo>
                      <a:pt x="1" y="59"/>
                      <a:pt x="1" y="59"/>
                      <a:pt x="1" y="59"/>
                    </a:cubicBezTo>
                    <a:cubicBezTo>
                      <a:pt x="6" y="64"/>
                      <a:pt x="11" y="66"/>
                      <a:pt x="16" y="66"/>
                    </a:cubicBezTo>
                    <a:cubicBezTo>
                      <a:pt x="19" y="66"/>
                      <a:pt x="21" y="65"/>
                      <a:pt x="22" y="63"/>
                    </a:cubicBezTo>
                    <a:cubicBezTo>
                      <a:pt x="24" y="62"/>
                      <a:pt x="25" y="60"/>
                      <a:pt x="25" y="57"/>
                    </a:cubicBezTo>
                    <a:cubicBezTo>
                      <a:pt x="25" y="55"/>
                      <a:pt x="24" y="53"/>
                      <a:pt x="23" y="51"/>
                    </a:cubicBezTo>
                    <a:cubicBezTo>
                      <a:pt x="21" y="49"/>
                      <a:pt x="18" y="47"/>
                      <a:pt x="14" y="45"/>
                    </a:cubicBezTo>
                    <a:cubicBezTo>
                      <a:pt x="5" y="39"/>
                      <a:pt x="0" y="32"/>
                      <a:pt x="0" y="23"/>
                    </a:cubicBezTo>
                    <a:cubicBezTo>
                      <a:pt x="0" y="16"/>
                      <a:pt x="2" y="11"/>
                      <a:pt x="6" y="7"/>
                    </a:cubicBezTo>
                    <a:cubicBezTo>
                      <a:pt x="10" y="2"/>
                      <a:pt x="16" y="0"/>
                      <a:pt x="22" y="0"/>
                    </a:cubicBezTo>
                    <a:cubicBezTo>
                      <a:pt x="28" y="0"/>
                      <a:pt x="33" y="1"/>
                      <a:pt x="37" y="3"/>
                    </a:cubicBezTo>
                    <a:cubicBezTo>
                      <a:pt x="37" y="17"/>
                      <a:pt x="37" y="17"/>
                      <a:pt x="37" y="17"/>
                    </a:cubicBezTo>
                    <a:cubicBezTo>
                      <a:pt x="33" y="14"/>
                      <a:pt x="28" y="13"/>
                      <a:pt x="24" y="13"/>
                    </a:cubicBezTo>
                    <a:cubicBezTo>
                      <a:pt x="21" y="13"/>
                      <a:pt x="19" y="14"/>
                      <a:pt x="18" y="15"/>
                    </a:cubicBezTo>
                    <a:cubicBezTo>
                      <a:pt x="16" y="17"/>
                      <a:pt x="15" y="19"/>
                      <a:pt x="15" y="21"/>
                    </a:cubicBezTo>
                    <a:cubicBezTo>
                      <a:pt x="15" y="26"/>
                      <a:pt x="18" y="30"/>
                      <a:pt x="24" y="33"/>
                    </a:cubicBezTo>
                    <a:cubicBezTo>
                      <a:pt x="30" y="37"/>
                      <a:pt x="34" y="40"/>
                      <a:pt x="37" y="44"/>
                    </a:cubicBezTo>
                    <a:cubicBezTo>
                      <a:pt x="39" y="47"/>
                      <a:pt x="40" y="52"/>
                      <a:pt x="40" y="56"/>
                    </a:cubicBezTo>
                    <a:cubicBezTo>
                      <a:pt x="40" y="63"/>
                      <a:pt x="38" y="68"/>
                      <a:pt x="34" y="72"/>
                    </a:cubicBezTo>
                    <a:cubicBezTo>
                      <a:pt x="30" y="76"/>
                      <a:pt x="24" y="78"/>
                      <a:pt x="17" y="78"/>
                    </a:cubicBezTo>
                    <a:cubicBezTo>
                      <a:pt x="14" y="78"/>
                      <a:pt x="11" y="78"/>
                      <a:pt x="8" y="77"/>
                    </a:cubicBezTo>
                    <a:cubicBezTo>
                      <a:pt x="5" y="76"/>
                      <a:pt x="2" y="75"/>
                      <a:pt x="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8" name="Freeform 2174"/>
              <p:cNvSpPr>
                <a:spLocks/>
              </p:cNvSpPr>
              <p:nvPr/>
            </p:nvSpPr>
            <p:spPr bwMode="auto">
              <a:xfrm>
                <a:off x="16943388" y="1093788"/>
                <a:ext cx="134938" cy="287338"/>
              </a:xfrm>
              <a:custGeom>
                <a:avLst/>
                <a:gdLst>
                  <a:gd name="T0" fmla="*/ 0 w 85"/>
                  <a:gd name="T1" fmla="*/ 181 h 181"/>
                  <a:gd name="T2" fmla="*/ 0 w 85"/>
                  <a:gd name="T3" fmla="*/ 0 h 181"/>
                  <a:gd name="T4" fmla="*/ 83 w 85"/>
                  <a:gd name="T5" fmla="*/ 0 h 181"/>
                  <a:gd name="T6" fmla="*/ 83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3" y="0"/>
                    </a:lnTo>
                    <a:lnTo>
                      <a:pt x="83"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19" name="Freeform 2175"/>
              <p:cNvSpPr>
                <a:spLocks noEditPoints="1"/>
              </p:cNvSpPr>
              <p:nvPr/>
            </p:nvSpPr>
            <p:spPr bwMode="auto">
              <a:xfrm>
                <a:off x="17111663" y="1093788"/>
                <a:ext cx="176213" cy="287338"/>
              </a:xfrm>
              <a:custGeom>
                <a:avLst/>
                <a:gdLst>
                  <a:gd name="T0" fmla="*/ 31 w 47"/>
                  <a:gd name="T1" fmla="*/ 76 h 76"/>
                  <a:gd name="T2" fmla="*/ 26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20 w 47"/>
                  <a:gd name="T33" fmla="*/ 34 h 76"/>
                  <a:gd name="T34" fmla="*/ 26 w 47"/>
                  <a:gd name="T35" fmla="*/ 31 h 76"/>
                  <a:gd name="T36" fmla="*/ 29 w 47"/>
                  <a:gd name="T37" fmla="*/ 23 h 76"/>
                  <a:gd name="T38" fmla="*/ 27 w 47"/>
                  <a:gd name="T39" fmla="*/ 15 h 76"/>
                  <a:gd name="T40" fmla="*/ 20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6" y="57"/>
                      <a:pt x="26" y="57"/>
                      <a:pt x="26" y="57"/>
                    </a:cubicBezTo>
                    <a:cubicBezTo>
                      <a:pt x="24" y="50"/>
                      <a:pt x="21"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7" y="0"/>
                      <a:pt x="44" y="7"/>
                      <a:pt x="44" y="21"/>
                    </a:cubicBezTo>
                    <a:cubicBezTo>
                      <a:pt x="44" y="31"/>
                      <a:pt x="40"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20" y="34"/>
                      <a:pt x="20" y="34"/>
                      <a:pt x="20" y="34"/>
                    </a:cubicBezTo>
                    <a:cubicBezTo>
                      <a:pt x="22" y="34"/>
                      <a:pt x="25" y="33"/>
                      <a:pt x="26" y="31"/>
                    </a:cubicBezTo>
                    <a:cubicBezTo>
                      <a:pt x="28" y="29"/>
                      <a:pt x="29" y="26"/>
                      <a:pt x="29" y="23"/>
                    </a:cubicBezTo>
                    <a:cubicBezTo>
                      <a:pt x="29" y="20"/>
                      <a:pt x="28" y="17"/>
                      <a:pt x="27" y="15"/>
                    </a:cubicBezTo>
                    <a:cubicBezTo>
                      <a:pt x="25" y="13"/>
                      <a:pt x="23" y="12"/>
                      <a:pt x="20"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0" name="Freeform 2176"/>
              <p:cNvSpPr>
                <a:spLocks/>
              </p:cNvSpPr>
              <p:nvPr/>
            </p:nvSpPr>
            <p:spPr bwMode="auto">
              <a:xfrm>
                <a:off x="17300575" y="1093788"/>
                <a:ext cx="201613" cy="287338"/>
              </a:xfrm>
              <a:custGeom>
                <a:avLst/>
                <a:gdLst>
                  <a:gd name="T0" fmla="*/ 35 w 54"/>
                  <a:gd name="T1" fmla="*/ 76 h 76"/>
                  <a:gd name="T2" fmla="*/ 19 w 54"/>
                  <a:gd name="T3" fmla="*/ 76 h 76"/>
                  <a:gd name="T4" fmla="*/ 0 w 54"/>
                  <a:gd name="T5" fmla="*/ 0 h 76"/>
                  <a:gd name="T6" fmla="*/ 15 w 54"/>
                  <a:gd name="T7" fmla="*/ 0 h 76"/>
                  <a:gd name="T8" fmla="*/ 26 w 54"/>
                  <a:gd name="T9" fmla="*/ 50 h 76"/>
                  <a:gd name="T10" fmla="*/ 27 w 54"/>
                  <a:gd name="T11" fmla="*/ 60 h 76"/>
                  <a:gd name="T12" fmla="*/ 27 w 54"/>
                  <a:gd name="T13" fmla="*/ 60 h 76"/>
                  <a:gd name="T14" fmla="*/ 28 w 54"/>
                  <a:gd name="T15" fmla="*/ 58 h 76"/>
                  <a:gd name="T16" fmla="*/ 29 w 54"/>
                  <a:gd name="T17" fmla="*/ 50 h 76"/>
                  <a:gd name="T18" fmla="*/ 39 w 54"/>
                  <a:gd name="T19" fmla="*/ 0 h 76"/>
                  <a:gd name="T20" fmla="*/ 54 w 54"/>
                  <a:gd name="T21" fmla="*/ 0 h 76"/>
                  <a:gd name="T22" fmla="*/ 35 w 5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6">
                    <a:moveTo>
                      <a:pt x="35" y="76"/>
                    </a:moveTo>
                    <a:cubicBezTo>
                      <a:pt x="19" y="76"/>
                      <a:pt x="19" y="76"/>
                      <a:pt x="19" y="76"/>
                    </a:cubicBezTo>
                    <a:cubicBezTo>
                      <a:pt x="0" y="0"/>
                      <a:pt x="0" y="0"/>
                      <a:pt x="0" y="0"/>
                    </a:cubicBezTo>
                    <a:cubicBezTo>
                      <a:pt x="15" y="0"/>
                      <a:pt x="15" y="0"/>
                      <a:pt x="15" y="0"/>
                    </a:cubicBezTo>
                    <a:cubicBezTo>
                      <a:pt x="26" y="50"/>
                      <a:pt x="26" y="50"/>
                      <a:pt x="26" y="50"/>
                    </a:cubicBezTo>
                    <a:cubicBezTo>
                      <a:pt x="26" y="53"/>
                      <a:pt x="27" y="56"/>
                      <a:pt x="27" y="60"/>
                    </a:cubicBezTo>
                    <a:cubicBezTo>
                      <a:pt x="27" y="60"/>
                      <a:pt x="27" y="60"/>
                      <a:pt x="27" y="60"/>
                    </a:cubicBezTo>
                    <a:cubicBezTo>
                      <a:pt x="28" y="58"/>
                      <a:pt x="28" y="58"/>
                      <a:pt x="28" y="58"/>
                    </a:cubicBezTo>
                    <a:cubicBezTo>
                      <a:pt x="28" y="55"/>
                      <a:pt x="28" y="53"/>
                      <a:pt x="29" y="50"/>
                    </a:cubicBezTo>
                    <a:cubicBezTo>
                      <a:pt x="39" y="0"/>
                      <a:pt x="39" y="0"/>
                      <a:pt x="39" y="0"/>
                    </a:cubicBezTo>
                    <a:cubicBezTo>
                      <a:pt x="54" y="0"/>
                      <a:pt x="54" y="0"/>
                      <a:pt x="54" y="0"/>
                    </a:cubicBezTo>
                    <a:lnTo>
                      <a:pt x="3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1" name="Freeform 2177"/>
              <p:cNvSpPr>
                <a:spLocks/>
              </p:cNvSpPr>
              <p:nvPr/>
            </p:nvSpPr>
            <p:spPr bwMode="auto">
              <a:xfrm>
                <a:off x="17532350" y="1093788"/>
                <a:ext cx="134938" cy="287338"/>
              </a:xfrm>
              <a:custGeom>
                <a:avLst/>
                <a:gdLst>
                  <a:gd name="T0" fmla="*/ 0 w 85"/>
                  <a:gd name="T1" fmla="*/ 181 h 181"/>
                  <a:gd name="T2" fmla="*/ 0 w 85"/>
                  <a:gd name="T3" fmla="*/ 0 h 181"/>
                  <a:gd name="T4" fmla="*/ 81 w 85"/>
                  <a:gd name="T5" fmla="*/ 0 h 181"/>
                  <a:gd name="T6" fmla="*/ 81 w 85"/>
                  <a:gd name="T7" fmla="*/ 31 h 181"/>
                  <a:gd name="T8" fmla="*/ 33 w 85"/>
                  <a:gd name="T9" fmla="*/ 31 h 181"/>
                  <a:gd name="T10" fmla="*/ 33 w 85"/>
                  <a:gd name="T11" fmla="*/ 76 h 181"/>
                  <a:gd name="T12" fmla="*/ 78 w 85"/>
                  <a:gd name="T13" fmla="*/ 76 h 181"/>
                  <a:gd name="T14" fmla="*/ 78 w 85"/>
                  <a:gd name="T15" fmla="*/ 105 h 181"/>
                  <a:gd name="T16" fmla="*/ 33 w 85"/>
                  <a:gd name="T17" fmla="*/ 105 h 181"/>
                  <a:gd name="T18" fmla="*/ 33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1" y="0"/>
                    </a:lnTo>
                    <a:lnTo>
                      <a:pt x="81" y="31"/>
                    </a:lnTo>
                    <a:lnTo>
                      <a:pt x="33" y="31"/>
                    </a:lnTo>
                    <a:lnTo>
                      <a:pt x="33" y="76"/>
                    </a:lnTo>
                    <a:lnTo>
                      <a:pt x="78" y="76"/>
                    </a:lnTo>
                    <a:lnTo>
                      <a:pt x="78" y="105"/>
                    </a:lnTo>
                    <a:lnTo>
                      <a:pt x="33" y="105"/>
                    </a:lnTo>
                    <a:lnTo>
                      <a:pt x="33"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2" name="Freeform 2178"/>
              <p:cNvSpPr>
                <a:spLocks noEditPoints="1"/>
              </p:cNvSpPr>
              <p:nvPr/>
            </p:nvSpPr>
            <p:spPr bwMode="auto">
              <a:xfrm>
                <a:off x="17702213" y="1093788"/>
                <a:ext cx="176213" cy="287338"/>
              </a:xfrm>
              <a:custGeom>
                <a:avLst/>
                <a:gdLst>
                  <a:gd name="T0" fmla="*/ 30 w 47"/>
                  <a:gd name="T1" fmla="*/ 76 h 76"/>
                  <a:gd name="T2" fmla="*/ 25 w 47"/>
                  <a:gd name="T3" fmla="*/ 57 h 76"/>
                  <a:gd name="T4" fmla="*/ 17 w 47"/>
                  <a:gd name="T5" fmla="*/ 47 h 76"/>
                  <a:gd name="T6" fmla="*/ 14 w 47"/>
                  <a:gd name="T7" fmla="*/ 47 h 76"/>
                  <a:gd name="T8" fmla="*/ 14 w 47"/>
                  <a:gd name="T9" fmla="*/ 76 h 76"/>
                  <a:gd name="T10" fmla="*/ 0 w 47"/>
                  <a:gd name="T11" fmla="*/ 76 h 76"/>
                  <a:gd name="T12" fmla="*/ 0 w 47"/>
                  <a:gd name="T13" fmla="*/ 0 h 76"/>
                  <a:gd name="T14" fmla="*/ 21 w 47"/>
                  <a:gd name="T15" fmla="*/ 0 h 76"/>
                  <a:gd name="T16" fmla="*/ 44 w 47"/>
                  <a:gd name="T17" fmla="*/ 21 h 76"/>
                  <a:gd name="T18" fmla="*/ 30 w 47"/>
                  <a:gd name="T19" fmla="*/ 41 h 76"/>
                  <a:gd name="T20" fmla="*/ 30 w 47"/>
                  <a:gd name="T21" fmla="*/ 41 h 76"/>
                  <a:gd name="T22" fmla="*/ 40 w 47"/>
                  <a:gd name="T23" fmla="*/ 55 h 76"/>
                  <a:gd name="T24" fmla="*/ 47 w 47"/>
                  <a:gd name="T25" fmla="*/ 76 h 76"/>
                  <a:gd name="T26" fmla="*/ 30 w 47"/>
                  <a:gd name="T27" fmla="*/ 76 h 76"/>
                  <a:gd name="T28" fmla="*/ 14 w 47"/>
                  <a:gd name="T29" fmla="*/ 12 h 76"/>
                  <a:gd name="T30" fmla="*/ 14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4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0" y="76"/>
                    </a:moveTo>
                    <a:cubicBezTo>
                      <a:pt x="25" y="57"/>
                      <a:pt x="25" y="57"/>
                      <a:pt x="25" y="57"/>
                    </a:cubicBezTo>
                    <a:cubicBezTo>
                      <a:pt x="23" y="50"/>
                      <a:pt x="20" y="47"/>
                      <a:pt x="17" y="47"/>
                    </a:cubicBezTo>
                    <a:cubicBezTo>
                      <a:pt x="14" y="47"/>
                      <a:pt x="14" y="47"/>
                      <a:pt x="14" y="47"/>
                    </a:cubicBezTo>
                    <a:cubicBezTo>
                      <a:pt x="14" y="76"/>
                      <a:pt x="14" y="76"/>
                      <a:pt x="14"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0" y="41"/>
                    </a:cubicBezTo>
                    <a:cubicBezTo>
                      <a:pt x="30" y="41"/>
                      <a:pt x="30" y="41"/>
                      <a:pt x="30" y="41"/>
                    </a:cubicBezTo>
                    <a:cubicBezTo>
                      <a:pt x="34" y="43"/>
                      <a:pt x="37" y="47"/>
                      <a:pt x="40" y="55"/>
                    </a:cubicBezTo>
                    <a:cubicBezTo>
                      <a:pt x="47" y="76"/>
                      <a:pt x="47" y="76"/>
                      <a:pt x="47" y="76"/>
                    </a:cubicBezTo>
                    <a:lnTo>
                      <a:pt x="30" y="76"/>
                    </a:lnTo>
                    <a:close/>
                    <a:moveTo>
                      <a:pt x="14" y="12"/>
                    </a:moveTo>
                    <a:cubicBezTo>
                      <a:pt x="14" y="34"/>
                      <a:pt x="14" y="34"/>
                      <a:pt x="14" y="34"/>
                    </a:cubicBezTo>
                    <a:cubicBezTo>
                      <a:pt x="19" y="34"/>
                      <a:pt x="19" y="34"/>
                      <a:pt x="19" y="34"/>
                    </a:cubicBezTo>
                    <a:cubicBezTo>
                      <a:pt x="22" y="34"/>
                      <a:pt x="24" y="33"/>
                      <a:pt x="26" y="31"/>
                    </a:cubicBezTo>
                    <a:cubicBezTo>
                      <a:pt x="28" y="29"/>
                      <a:pt x="29" y="26"/>
                      <a:pt x="29" y="23"/>
                    </a:cubicBezTo>
                    <a:cubicBezTo>
                      <a:pt x="29" y="20"/>
                      <a:pt x="28" y="17"/>
                      <a:pt x="26" y="15"/>
                    </a:cubicBezTo>
                    <a:cubicBezTo>
                      <a:pt x="24" y="13"/>
                      <a:pt x="22" y="12"/>
                      <a:pt x="19" y="12"/>
                    </a:cubicBez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3" name="Freeform 2179"/>
              <p:cNvSpPr>
                <a:spLocks/>
              </p:cNvSpPr>
              <p:nvPr/>
            </p:nvSpPr>
            <p:spPr bwMode="auto">
              <a:xfrm>
                <a:off x="15768638" y="1433513"/>
                <a:ext cx="127000" cy="233363"/>
              </a:xfrm>
              <a:custGeom>
                <a:avLst/>
                <a:gdLst>
                  <a:gd name="T0" fmla="*/ 34 w 34"/>
                  <a:gd name="T1" fmla="*/ 59 h 62"/>
                  <a:gd name="T2" fmla="*/ 23 w 34"/>
                  <a:gd name="T3" fmla="*/ 62 h 62"/>
                  <a:gd name="T4" fmla="*/ 6 w 34"/>
                  <a:gd name="T5" fmla="*/ 54 h 62"/>
                  <a:gd name="T6" fmla="*/ 0 w 34"/>
                  <a:gd name="T7" fmla="*/ 33 h 62"/>
                  <a:gd name="T8" fmla="*/ 6 w 34"/>
                  <a:gd name="T9" fmla="*/ 9 h 62"/>
                  <a:gd name="T10" fmla="*/ 24 w 34"/>
                  <a:gd name="T11" fmla="*/ 0 h 62"/>
                  <a:gd name="T12" fmla="*/ 34 w 34"/>
                  <a:gd name="T13" fmla="*/ 2 h 62"/>
                  <a:gd name="T14" fmla="*/ 34 w 34"/>
                  <a:gd name="T15" fmla="*/ 13 h 62"/>
                  <a:gd name="T16" fmla="*/ 25 w 34"/>
                  <a:gd name="T17" fmla="*/ 10 h 62"/>
                  <a:gd name="T18" fmla="*/ 15 w 34"/>
                  <a:gd name="T19" fmla="*/ 16 h 62"/>
                  <a:gd name="T20" fmla="*/ 12 w 34"/>
                  <a:gd name="T21" fmla="*/ 31 h 62"/>
                  <a:gd name="T22" fmla="*/ 15 w 34"/>
                  <a:gd name="T23" fmla="*/ 47 h 62"/>
                  <a:gd name="T24" fmla="*/ 25 w 34"/>
                  <a:gd name="T25" fmla="*/ 52 h 62"/>
                  <a:gd name="T26" fmla="*/ 34 w 34"/>
                  <a:gd name="T27" fmla="*/ 49 h 62"/>
                  <a:gd name="T28" fmla="*/ 34 w 34"/>
                  <a:gd name="T29"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62">
                    <a:moveTo>
                      <a:pt x="34" y="59"/>
                    </a:moveTo>
                    <a:cubicBezTo>
                      <a:pt x="31" y="61"/>
                      <a:pt x="27" y="62"/>
                      <a:pt x="23" y="62"/>
                    </a:cubicBezTo>
                    <a:cubicBezTo>
                      <a:pt x="16" y="62"/>
                      <a:pt x="10" y="59"/>
                      <a:pt x="6" y="54"/>
                    </a:cubicBezTo>
                    <a:cubicBezTo>
                      <a:pt x="2" y="49"/>
                      <a:pt x="0" y="42"/>
                      <a:pt x="0" y="33"/>
                    </a:cubicBezTo>
                    <a:cubicBezTo>
                      <a:pt x="0" y="22"/>
                      <a:pt x="2" y="14"/>
                      <a:pt x="6" y="9"/>
                    </a:cubicBezTo>
                    <a:cubicBezTo>
                      <a:pt x="11" y="3"/>
                      <a:pt x="17" y="0"/>
                      <a:pt x="24" y="0"/>
                    </a:cubicBezTo>
                    <a:cubicBezTo>
                      <a:pt x="28" y="0"/>
                      <a:pt x="31" y="1"/>
                      <a:pt x="34" y="2"/>
                    </a:cubicBezTo>
                    <a:cubicBezTo>
                      <a:pt x="34" y="13"/>
                      <a:pt x="34" y="13"/>
                      <a:pt x="34" y="13"/>
                    </a:cubicBezTo>
                    <a:cubicBezTo>
                      <a:pt x="32" y="11"/>
                      <a:pt x="28" y="10"/>
                      <a:pt x="25" y="10"/>
                    </a:cubicBezTo>
                    <a:cubicBezTo>
                      <a:pt x="21" y="10"/>
                      <a:pt x="18" y="12"/>
                      <a:pt x="15" y="16"/>
                    </a:cubicBezTo>
                    <a:cubicBezTo>
                      <a:pt x="13" y="20"/>
                      <a:pt x="12" y="25"/>
                      <a:pt x="12" y="31"/>
                    </a:cubicBezTo>
                    <a:cubicBezTo>
                      <a:pt x="12" y="38"/>
                      <a:pt x="13" y="43"/>
                      <a:pt x="15" y="47"/>
                    </a:cubicBezTo>
                    <a:cubicBezTo>
                      <a:pt x="17" y="50"/>
                      <a:pt x="21" y="52"/>
                      <a:pt x="25" y="52"/>
                    </a:cubicBezTo>
                    <a:cubicBezTo>
                      <a:pt x="28" y="52"/>
                      <a:pt x="31" y="51"/>
                      <a:pt x="34" y="49"/>
                    </a:cubicBezTo>
                    <a:lnTo>
                      <a:pt x="3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4" name="Freeform 2180"/>
              <p:cNvSpPr>
                <a:spLocks noEditPoints="1"/>
              </p:cNvSpPr>
              <p:nvPr/>
            </p:nvSpPr>
            <p:spPr bwMode="auto">
              <a:xfrm>
                <a:off x="15909925" y="1433513"/>
                <a:ext cx="161925" cy="233363"/>
              </a:xfrm>
              <a:custGeom>
                <a:avLst/>
                <a:gdLst>
                  <a:gd name="T0" fmla="*/ 22 w 43"/>
                  <a:gd name="T1" fmla="*/ 62 h 62"/>
                  <a:gd name="T2" fmla="*/ 6 w 43"/>
                  <a:gd name="T3" fmla="*/ 54 h 62"/>
                  <a:gd name="T4" fmla="*/ 0 w 43"/>
                  <a:gd name="T5" fmla="*/ 32 h 62"/>
                  <a:gd name="T6" fmla="*/ 6 w 43"/>
                  <a:gd name="T7" fmla="*/ 9 h 62"/>
                  <a:gd name="T8" fmla="*/ 22 w 43"/>
                  <a:gd name="T9" fmla="*/ 0 h 62"/>
                  <a:gd name="T10" fmla="*/ 38 w 43"/>
                  <a:gd name="T11" fmla="*/ 8 h 62"/>
                  <a:gd name="T12" fmla="*/ 43 w 43"/>
                  <a:gd name="T13" fmla="*/ 31 h 62"/>
                  <a:gd name="T14" fmla="*/ 38 w 43"/>
                  <a:gd name="T15" fmla="*/ 54 h 62"/>
                  <a:gd name="T16" fmla="*/ 22 w 43"/>
                  <a:gd name="T17" fmla="*/ 62 h 62"/>
                  <a:gd name="T18" fmla="*/ 22 w 43"/>
                  <a:gd name="T19" fmla="*/ 10 h 62"/>
                  <a:gd name="T20" fmla="*/ 12 w 43"/>
                  <a:gd name="T21" fmla="*/ 31 h 62"/>
                  <a:gd name="T22" fmla="*/ 22 w 43"/>
                  <a:gd name="T23" fmla="*/ 52 h 62"/>
                  <a:gd name="T24" fmla="*/ 29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2" y="62"/>
                    </a:moveTo>
                    <a:cubicBezTo>
                      <a:pt x="15" y="62"/>
                      <a:pt x="10" y="59"/>
                      <a:pt x="6" y="54"/>
                    </a:cubicBezTo>
                    <a:cubicBezTo>
                      <a:pt x="2" y="49"/>
                      <a:pt x="0" y="41"/>
                      <a:pt x="0" y="32"/>
                    </a:cubicBezTo>
                    <a:cubicBezTo>
                      <a:pt x="0" y="22"/>
                      <a:pt x="2" y="14"/>
                      <a:pt x="6" y="9"/>
                    </a:cubicBezTo>
                    <a:cubicBezTo>
                      <a:pt x="10" y="3"/>
                      <a:pt x="15" y="0"/>
                      <a:pt x="22" y="0"/>
                    </a:cubicBezTo>
                    <a:cubicBezTo>
                      <a:pt x="29" y="0"/>
                      <a:pt x="34" y="3"/>
                      <a:pt x="38" y="8"/>
                    </a:cubicBezTo>
                    <a:cubicBezTo>
                      <a:pt x="42" y="13"/>
                      <a:pt x="43" y="21"/>
                      <a:pt x="43" y="31"/>
                    </a:cubicBezTo>
                    <a:cubicBezTo>
                      <a:pt x="43" y="41"/>
                      <a:pt x="41" y="49"/>
                      <a:pt x="38" y="54"/>
                    </a:cubicBezTo>
                    <a:cubicBezTo>
                      <a:pt x="34" y="59"/>
                      <a:pt x="29" y="62"/>
                      <a:pt x="22" y="62"/>
                    </a:cubicBezTo>
                    <a:close/>
                    <a:moveTo>
                      <a:pt x="22" y="10"/>
                    </a:moveTo>
                    <a:cubicBezTo>
                      <a:pt x="16" y="10"/>
                      <a:pt x="12" y="17"/>
                      <a:pt x="12" y="31"/>
                    </a:cubicBezTo>
                    <a:cubicBezTo>
                      <a:pt x="12" y="45"/>
                      <a:pt x="16" y="52"/>
                      <a:pt x="22" y="52"/>
                    </a:cubicBezTo>
                    <a:cubicBezTo>
                      <a:pt x="25" y="52"/>
                      <a:pt x="27" y="50"/>
                      <a:pt x="29" y="47"/>
                    </a:cubicBezTo>
                    <a:cubicBezTo>
                      <a:pt x="31"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5" name="Freeform 2181"/>
              <p:cNvSpPr>
                <a:spLocks/>
              </p:cNvSpPr>
              <p:nvPr/>
            </p:nvSpPr>
            <p:spPr bwMode="auto">
              <a:xfrm>
                <a:off x="16102013" y="1436688"/>
                <a:ext cx="192088" cy="225425"/>
              </a:xfrm>
              <a:custGeom>
                <a:avLst/>
                <a:gdLst>
                  <a:gd name="T0" fmla="*/ 42 w 51"/>
                  <a:gd name="T1" fmla="*/ 60 h 60"/>
                  <a:gd name="T2" fmla="*/ 42 w 51"/>
                  <a:gd name="T3" fmla="*/ 25 h 60"/>
                  <a:gd name="T4" fmla="*/ 42 w 51"/>
                  <a:gd name="T5" fmla="*/ 12 h 60"/>
                  <a:gd name="T6" fmla="*/ 42 w 51"/>
                  <a:gd name="T7" fmla="*/ 12 h 60"/>
                  <a:gd name="T8" fmla="*/ 40 w 51"/>
                  <a:gd name="T9" fmla="*/ 22 h 60"/>
                  <a:gd name="T10" fmla="*/ 31 w 51"/>
                  <a:gd name="T11" fmla="*/ 60 h 60"/>
                  <a:gd name="T12" fmla="*/ 21 w 51"/>
                  <a:gd name="T13" fmla="*/ 60 h 60"/>
                  <a:gd name="T14" fmla="*/ 12 w 51"/>
                  <a:gd name="T15" fmla="*/ 22 h 60"/>
                  <a:gd name="T16" fmla="*/ 10 w 51"/>
                  <a:gd name="T17" fmla="*/ 12 h 60"/>
                  <a:gd name="T18" fmla="*/ 10 w 51"/>
                  <a:gd name="T19" fmla="*/ 12 h 60"/>
                  <a:gd name="T20" fmla="*/ 10 w 51"/>
                  <a:gd name="T21" fmla="*/ 28 h 60"/>
                  <a:gd name="T22" fmla="*/ 10 w 51"/>
                  <a:gd name="T23" fmla="*/ 60 h 60"/>
                  <a:gd name="T24" fmla="*/ 0 w 51"/>
                  <a:gd name="T25" fmla="*/ 60 h 60"/>
                  <a:gd name="T26" fmla="*/ 0 w 51"/>
                  <a:gd name="T27" fmla="*/ 0 h 60"/>
                  <a:gd name="T28" fmla="*/ 17 w 51"/>
                  <a:gd name="T29" fmla="*/ 0 h 60"/>
                  <a:gd name="T30" fmla="*/ 25 w 51"/>
                  <a:gd name="T31" fmla="*/ 37 h 60"/>
                  <a:gd name="T32" fmla="*/ 26 w 51"/>
                  <a:gd name="T33" fmla="*/ 46 h 60"/>
                  <a:gd name="T34" fmla="*/ 27 w 51"/>
                  <a:gd name="T35" fmla="*/ 46 h 60"/>
                  <a:gd name="T36" fmla="*/ 27 w 51"/>
                  <a:gd name="T37" fmla="*/ 44 h 60"/>
                  <a:gd name="T38" fmla="*/ 28 w 51"/>
                  <a:gd name="T39" fmla="*/ 36 h 60"/>
                  <a:gd name="T40" fmla="*/ 36 w 51"/>
                  <a:gd name="T41" fmla="*/ 0 h 60"/>
                  <a:gd name="T42" fmla="*/ 51 w 51"/>
                  <a:gd name="T43" fmla="*/ 0 h 60"/>
                  <a:gd name="T44" fmla="*/ 51 w 51"/>
                  <a:gd name="T45" fmla="*/ 60 h 60"/>
                  <a:gd name="T46" fmla="*/ 42 w 51"/>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0">
                    <a:moveTo>
                      <a:pt x="42" y="60"/>
                    </a:moveTo>
                    <a:cubicBezTo>
                      <a:pt x="42" y="25"/>
                      <a:pt x="42" y="25"/>
                      <a:pt x="42" y="25"/>
                    </a:cubicBezTo>
                    <a:cubicBezTo>
                      <a:pt x="42" y="22"/>
                      <a:pt x="42" y="18"/>
                      <a:pt x="42" y="12"/>
                    </a:cubicBezTo>
                    <a:cubicBezTo>
                      <a:pt x="42" y="12"/>
                      <a:pt x="42" y="12"/>
                      <a:pt x="42" y="12"/>
                    </a:cubicBezTo>
                    <a:cubicBezTo>
                      <a:pt x="41" y="14"/>
                      <a:pt x="41" y="18"/>
                      <a:pt x="40" y="22"/>
                    </a:cubicBezTo>
                    <a:cubicBezTo>
                      <a:pt x="31" y="60"/>
                      <a:pt x="31" y="60"/>
                      <a:pt x="31" y="60"/>
                    </a:cubicBezTo>
                    <a:cubicBezTo>
                      <a:pt x="21" y="60"/>
                      <a:pt x="21" y="60"/>
                      <a:pt x="21" y="60"/>
                    </a:cubicBezTo>
                    <a:cubicBezTo>
                      <a:pt x="12" y="22"/>
                      <a:pt x="12" y="22"/>
                      <a:pt x="12" y="22"/>
                    </a:cubicBezTo>
                    <a:cubicBezTo>
                      <a:pt x="10" y="12"/>
                      <a:pt x="10" y="12"/>
                      <a:pt x="10" y="12"/>
                    </a:cubicBezTo>
                    <a:cubicBezTo>
                      <a:pt x="10" y="12"/>
                      <a:pt x="10" y="12"/>
                      <a:pt x="10" y="12"/>
                    </a:cubicBezTo>
                    <a:cubicBezTo>
                      <a:pt x="10" y="17"/>
                      <a:pt x="10" y="23"/>
                      <a:pt x="10" y="28"/>
                    </a:cubicBezTo>
                    <a:cubicBezTo>
                      <a:pt x="10" y="60"/>
                      <a:pt x="10" y="60"/>
                      <a:pt x="10" y="60"/>
                    </a:cubicBezTo>
                    <a:cubicBezTo>
                      <a:pt x="0" y="60"/>
                      <a:pt x="0" y="60"/>
                      <a:pt x="0" y="60"/>
                    </a:cubicBezTo>
                    <a:cubicBezTo>
                      <a:pt x="0" y="0"/>
                      <a:pt x="0" y="0"/>
                      <a:pt x="0" y="0"/>
                    </a:cubicBezTo>
                    <a:cubicBezTo>
                      <a:pt x="17" y="0"/>
                      <a:pt x="17" y="0"/>
                      <a:pt x="17" y="0"/>
                    </a:cubicBezTo>
                    <a:cubicBezTo>
                      <a:pt x="25" y="37"/>
                      <a:pt x="25" y="37"/>
                      <a:pt x="25" y="37"/>
                    </a:cubicBezTo>
                    <a:cubicBezTo>
                      <a:pt x="26" y="40"/>
                      <a:pt x="26" y="43"/>
                      <a:pt x="26" y="46"/>
                    </a:cubicBezTo>
                    <a:cubicBezTo>
                      <a:pt x="27" y="46"/>
                      <a:pt x="27" y="46"/>
                      <a:pt x="27" y="46"/>
                    </a:cubicBezTo>
                    <a:cubicBezTo>
                      <a:pt x="27" y="44"/>
                      <a:pt x="27" y="44"/>
                      <a:pt x="27" y="44"/>
                    </a:cubicBezTo>
                    <a:cubicBezTo>
                      <a:pt x="27" y="40"/>
                      <a:pt x="28" y="38"/>
                      <a:pt x="28" y="36"/>
                    </a:cubicBezTo>
                    <a:cubicBezTo>
                      <a:pt x="36" y="0"/>
                      <a:pt x="36" y="0"/>
                      <a:pt x="36" y="0"/>
                    </a:cubicBezTo>
                    <a:cubicBezTo>
                      <a:pt x="51" y="0"/>
                      <a:pt x="51" y="0"/>
                      <a:pt x="51" y="0"/>
                    </a:cubicBezTo>
                    <a:cubicBezTo>
                      <a:pt x="51" y="60"/>
                      <a:pt x="51" y="60"/>
                      <a:pt x="51" y="60"/>
                    </a:cubicBezTo>
                    <a:lnTo>
                      <a:pt x="4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6" name="Freeform 2182"/>
              <p:cNvSpPr>
                <a:spLocks noEditPoints="1"/>
              </p:cNvSpPr>
              <p:nvPr/>
            </p:nvSpPr>
            <p:spPr bwMode="auto">
              <a:xfrm>
                <a:off x="16335375" y="1436688"/>
                <a:ext cx="131763" cy="225425"/>
              </a:xfrm>
              <a:custGeom>
                <a:avLst/>
                <a:gdLst>
                  <a:gd name="T0" fmla="*/ 11 w 35"/>
                  <a:gd name="T1" fmla="*/ 40 h 60"/>
                  <a:gd name="T2" fmla="*/ 11 w 35"/>
                  <a:gd name="T3" fmla="*/ 60 h 60"/>
                  <a:gd name="T4" fmla="*/ 0 w 35"/>
                  <a:gd name="T5" fmla="*/ 60 h 60"/>
                  <a:gd name="T6" fmla="*/ 0 w 35"/>
                  <a:gd name="T7" fmla="*/ 0 h 60"/>
                  <a:gd name="T8" fmla="*/ 17 w 35"/>
                  <a:gd name="T9" fmla="*/ 0 h 60"/>
                  <a:gd name="T10" fmla="*/ 30 w 35"/>
                  <a:gd name="T11" fmla="*/ 5 h 60"/>
                  <a:gd name="T12" fmla="*/ 35 w 35"/>
                  <a:gd name="T13" fmla="*/ 19 h 60"/>
                  <a:gd name="T14" fmla="*/ 30 w 35"/>
                  <a:gd name="T15" fmla="*/ 34 h 60"/>
                  <a:gd name="T16" fmla="*/ 16 w 35"/>
                  <a:gd name="T17" fmla="*/ 40 h 60"/>
                  <a:gd name="T18" fmla="*/ 11 w 35"/>
                  <a:gd name="T19" fmla="*/ 40 h 60"/>
                  <a:gd name="T20" fmla="*/ 11 w 35"/>
                  <a:gd name="T21" fmla="*/ 10 h 60"/>
                  <a:gd name="T22" fmla="*/ 11 w 35"/>
                  <a:gd name="T23" fmla="*/ 30 h 60"/>
                  <a:gd name="T24" fmla="*/ 15 w 35"/>
                  <a:gd name="T25" fmla="*/ 30 h 60"/>
                  <a:gd name="T26" fmla="*/ 23 w 35"/>
                  <a:gd name="T27" fmla="*/ 20 h 60"/>
                  <a:gd name="T28" fmla="*/ 21 w 35"/>
                  <a:gd name="T29" fmla="*/ 13 h 60"/>
                  <a:gd name="T30" fmla="*/ 15 w 35"/>
                  <a:gd name="T31" fmla="*/ 10 h 60"/>
                  <a:gd name="T32" fmla="*/ 11 w 35"/>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0">
                    <a:moveTo>
                      <a:pt x="11" y="40"/>
                    </a:moveTo>
                    <a:cubicBezTo>
                      <a:pt x="11" y="60"/>
                      <a:pt x="11" y="60"/>
                      <a:pt x="11" y="60"/>
                    </a:cubicBezTo>
                    <a:cubicBezTo>
                      <a:pt x="0" y="60"/>
                      <a:pt x="0" y="60"/>
                      <a:pt x="0" y="60"/>
                    </a:cubicBezTo>
                    <a:cubicBezTo>
                      <a:pt x="0" y="0"/>
                      <a:pt x="0" y="0"/>
                      <a:pt x="0" y="0"/>
                    </a:cubicBezTo>
                    <a:cubicBezTo>
                      <a:pt x="17" y="0"/>
                      <a:pt x="17" y="0"/>
                      <a:pt x="17" y="0"/>
                    </a:cubicBezTo>
                    <a:cubicBezTo>
                      <a:pt x="23" y="0"/>
                      <a:pt x="27" y="2"/>
                      <a:pt x="30" y="5"/>
                    </a:cubicBezTo>
                    <a:cubicBezTo>
                      <a:pt x="33" y="8"/>
                      <a:pt x="35" y="13"/>
                      <a:pt x="35" y="19"/>
                    </a:cubicBezTo>
                    <a:cubicBezTo>
                      <a:pt x="35" y="25"/>
                      <a:pt x="33" y="30"/>
                      <a:pt x="30" y="34"/>
                    </a:cubicBezTo>
                    <a:cubicBezTo>
                      <a:pt x="26" y="38"/>
                      <a:pt x="22" y="40"/>
                      <a:pt x="16" y="40"/>
                    </a:cubicBezTo>
                    <a:lnTo>
                      <a:pt x="11" y="40"/>
                    </a:lnTo>
                    <a:close/>
                    <a:moveTo>
                      <a:pt x="11" y="10"/>
                    </a:moveTo>
                    <a:cubicBezTo>
                      <a:pt x="11" y="30"/>
                      <a:pt x="11" y="30"/>
                      <a:pt x="11" y="30"/>
                    </a:cubicBezTo>
                    <a:cubicBezTo>
                      <a:pt x="15" y="30"/>
                      <a:pt x="15" y="30"/>
                      <a:pt x="15" y="30"/>
                    </a:cubicBezTo>
                    <a:cubicBezTo>
                      <a:pt x="20" y="30"/>
                      <a:pt x="23" y="26"/>
                      <a:pt x="23" y="20"/>
                    </a:cubicBezTo>
                    <a:cubicBezTo>
                      <a:pt x="23" y="17"/>
                      <a:pt x="22" y="14"/>
                      <a:pt x="21" y="13"/>
                    </a:cubicBezTo>
                    <a:cubicBezTo>
                      <a:pt x="19" y="11"/>
                      <a:pt x="17" y="10"/>
                      <a:pt x="15" y="10"/>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7" name="Freeform 2183"/>
              <p:cNvSpPr>
                <a:spLocks/>
              </p:cNvSpPr>
              <p:nvPr/>
            </p:nvSpPr>
            <p:spPr bwMode="auto">
              <a:xfrm>
                <a:off x="16492538" y="1436688"/>
                <a:ext cx="139700" cy="230188"/>
              </a:xfrm>
              <a:custGeom>
                <a:avLst/>
                <a:gdLst>
                  <a:gd name="T0" fmla="*/ 37 w 37"/>
                  <a:gd name="T1" fmla="*/ 35 h 61"/>
                  <a:gd name="T2" fmla="*/ 18 w 37"/>
                  <a:gd name="T3" fmla="*/ 61 h 61"/>
                  <a:gd name="T4" fmla="*/ 0 w 37"/>
                  <a:gd name="T5" fmla="*/ 35 h 61"/>
                  <a:gd name="T6" fmla="*/ 0 w 37"/>
                  <a:gd name="T7" fmla="*/ 0 h 61"/>
                  <a:gd name="T8" fmla="*/ 11 w 37"/>
                  <a:gd name="T9" fmla="*/ 0 h 61"/>
                  <a:gd name="T10" fmla="*/ 11 w 37"/>
                  <a:gd name="T11" fmla="*/ 37 h 61"/>
                  <a:gd name="T12" fmla="*/ 18 w 37"/>
                  <a:gd name="T13" fmla="*/ 51 h 61"/>
                  <a:gd name="T14" fmla="*/ 24 w 37"/>
                  <a:gd name="T15" fmla="*/ 48 h 61"/>
                  <a:gd name="T16" fmla="*/ 25 w 37"/>
                  <a:gd name="T17" fmla="*/ 37 h 61"/>
                  <a:gd name="T18" fmla="*/ 25 w 37"/>
                  <a:gd name="T19" fmla="*/ 0 h 61"/>
                  <a:gd name="T20" fmla="*/ 37 w 37"/>
                  <a:gd name="T21" fmla="*/ 0 h 61"/>
                  <a:gd name="T22" fmla="*/ 37 w 37"/>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7" y="35"/>
                    </a:moveTo>
                    <a:cubicBezTo>
                      <a:pt x="37" y="52"/>
                      <a:pt x="31" y="61"/>
                      <a:pt x="18" y="61"/>
                    </a:cubicBezTo>
                    <a:cubicBezTo>
                      <a:pt x="6" y="61"/>
                      <a:pt x="0" y="53"/>
                      <a:pt x="0" y="35"/>
                    </a:cubicBezTo>
                    <a:cubicBezTo>
                      <a:pt x="0" y="0"/>
                      <a:pt x="0" y="0"/>
                      <a:pt x="0" y="0"/>
                    </a:cubicBezTo>
                    <a:cubicBezTo>
                      <a:pt x="11" y="0"/>
                      <a:pt x="11" y="0"/>
                      <a:pt x="11" y="0"/>
                    </a:cubicBezTo>
                    <a:cubicBezTo>
                      <a:pt x="11" y="37"/>
                      <a:pt x="11" y="37"/>
                      <a:pt x="11" y="37"/>
                    </a:cubicBezTo>
                    <a:cubicBezTo>
                      <a:pt x="11" y="46"/>
                      <a:pt x="14" y="51"/>
                      <a:pt x="18" y="51"/>
                    </a:cubicBezTo>
                    <a:cubicBezTo>
                      <a:pt x="21" y="51"/>
                      <a:pt x="23" y="50"/>
                      <a:pt x="24" y="48"/>
                    </a:cubicBezTo>
                    <a:cubicBezTo>
                      <a:pt x="25" y="45"/>
                      <a:pt x="25" y="42"/>
                      <a:pt x="25" y="37"/>
                    </a:cubicBezTo>
                    <a:cubicBezTo>
                      <a:pt x="25" y="0"/>
                      <a:pt x="25" y="0"/>
                      <a:pt x="25" y="0"/>
                    </a:cubicBezTo>
                    <a:cubicBezTo>
                      <a:pt x="37" y="0"/>
                      <a:pt x="37" y="0"/>
                      <a:pt x="37" y="0"/>
                    </a:cubicBezTo>
                    <a:lnTo>
                      <a:pt x="3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8" name="Freeform 2184"/>
              <p:cNvSpPr>
                <a:spLocks/>
              </p:cNvSpPr>
              <p:nvPr/>
            </p:nvSpPr>
            <p:spPr bwMode="auto">
              <a:xfrm>
                <a:off x="16654463" y="1436688"/>
                <a:ext cx="134938" cy="225425"/>
              </a:xfrm>
              <a:custGeom>
                <a:avLst/>
                <a:gdLst>
                  <a:gd name="T0" fmla="*/ 54 w 85"/>
                  <a:gd name="T1" fmla="*/ 24 h 142"/>
                  <a:gd name="T2" fmla="*/ 54 w 85"/>
                  <a:gd name="T3" fmla="*/ 142 h 142"/>
                  <a:gd name="T4" fmla="*/ 28 w 85"/>
                  <a:gd name="T5" fmla="*/ 142 h 142"/>
                  <a:gd name="T6" fmla="*/ 28 w 85"/>
                  <a:gd name="T7" fmla="*/ 24 h 142"/>
                  <a:gd name="T8" fmla="*/ 0 w 85"/>
                  <a:gd name="T9" fmla="*/ 24 h 142"/>
                  <a:gd name="T10" fmla="*/ 0 w 85"/>
                  <a:gd name="T11" fmla="*/ 0 h 142"/>
                  <a:gd name="T12" fmla="*/ 85 w 85"/>
                  <a:gd name="T13" fmla="*/ 0 h 142"/>
                  <a:gd name="T14" fmla="*/ 85 w 85"/>
                  <a:gd name="T15" fmla="*/ 24 h 142"/>
                  <a:gd name="T16" fmla="*/ 54 w 85"/>
                  <a:gd name="T17"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2">
                    <a:moveTo>
                      <a:pt x="54" y="24"/>
                    </a:moveTo>
                    <a:lnTo>
                      <a:pt x="54" y="142"/>
                    </a:lnTo>
                    <a:lnTo>
                      <a:pt x="28" y="142"/>
                    </a:lnTo>
                    <a:lnTo>
                      <a:pt x="28" y="24"/>
                    </a:lnTo>
                    <a:lnTo>
                      <a:pt x="0" y="24"/>
                    </a:lnTo>
                    <a:lnTo>
                      <a:pt x="0" y="0"/>
                    </a:lnTo>
                    <a:lnTo>
                      <a:pt x="85" y="0"/>
                    </a:lnTo>
                    <a:lnTo>
                      <a:pt x="85" y="24"/>
                    </a:lnTo>
                    <a:lnTo>
                      <a:pt x="5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29" name="Freeform 2185"/>
              <p:cNvSpPr>
                <a:spLocks/>
              </p:cNvSpPr>
              <p:nvPr/>
            </p:nvSpPr>
            <p:spPr bwMode="auto">
              <a:xfrm>
                <a:off x="16811625" y="1436688"/>
                <a:ext cx="109538" cy="225425"/>
              </a:xfrm>
              <a:custGeom>
                <a:avLst/>
                <a:gdLst>
                  <a:gd name="T0" fmla="*/ 0 w 69"/>
                  <a:gd name="T1" fmla="*/ 142 h 142"/>
                  <a:gd name="T2" fmla="*/ 0 w 69"/>
                  <a:gd name="T3" fmla="*/ 0 h 142"/>
                  <a:gd name="T4" fmla="*/ 66 w 69"/>
                  <a:gd name="T5" fmla="*/ 0 h 142"/>
                  <a:gd name="T6" fmla="*/ 66 w 69"/>
                  <a:gd name="T7" fmla="*/ 24 h 142"/>
                  <a:gd name="T8" fmla="*/ 28 w 69"/>
                  <a:gd name="T9" fmla="*/ 24 h 142"/>
                  <a:gd name="T10" fmla="*/ 28 w 69"/>
                  <a:gd name="T11" fmla="*/ 59 h 142"/>
                  <a:gd name="T12" fmla="*/ 64 w 69"/>
                  <a:gd name="T13" fmla="*/ 59 h 142"/>
                  <a:gd name="T14" fmla="*/ 64 w 69"/>
                  <a:gd name="T15" fmla="*/ 83 h 142"/>
                  <a:gd name="T16" fmla="*/ 28 w 69"/>
                  <a:gd name="T17" fmla="*/ 83 h 142"/>
                  <a:gd name="T18" fmla="*/ 28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6" y="0"/>
                    </a:lnTo>
                    <a:lnTo>
                      <a:pt x="66" y="24"/>
                    </a:lnTo>
                    <a:lnTo>
                      <a:pt x="28" y="24"/>
                    </a:lnTo>
                    <a:lnTo>
                      <a:pt x="28" y="59"/>
                    </a:lnTo>
                    <a:lnTo>
                      <a:pt x="64" y="59"/>
                    </a:lnTo>
                    <a:lnTo>
                      <a:pt x="64" y="83"/>
                    </a:lnTo>
                    <a:lnTo>
                      <a:pt x="28" y="83"/>
                    </a:lnTo>
                    <a:lnTo>
                      <a:pt x="28"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0" name="Freeform 2186"/>
              <p:cNvSpPr>
                <a:spLocks noEditPoints="1"/>
              </p:cNvSpPr>
              <p:nvPr/>
            </p:nvSpPr>
            <p:spPr bwMode="auto">
              <a:xfrm>
                <a:off x="17018000" y="1436688"/>
                <a:ext cx="134938" cy="225425"/>
              </a:xfrm>
              <a:custGeom>
                <a:avLst/>
                <a:gdLst>
                  <a:gd name="T0" fmla="*/ 12 w 36"/>
                  <a:gd name="T1" fmla="*/ 40 h 60"/>
                  <a:gd name="T2" fmla="*/ 12 w 36"/>
                  <a:gd name="T3" fmla="*/ 60 h 60"/>
                  <a:gd name="T4" fmla="*/ 0 w 36"/>
                  <a:gd name="T5" fmla="*/ 60 h 60"/>
                  <a:gd name="T6" fmla="*/ 0 w 36"/>
                  <a:gd name="T7" fmla="*/ 0 h 60"/>
                  <a:gd name="T8" fmla="*/ 18 w 36"/>
                  <a:gd name="T9" fmla="*/ 0 h 60"/>
                  <a:gd name="T10" fmla="*/ 31 w 36"/>
                  <a:gd name="T11" fmla="*/ 5 h 60"/>
                  <a:gd name="T12" fmla="*/ 36 w 36"/>
                  <a:gd name="T13" fmla="*/ 19 h 60"/>
                  <a:gd name="T14" fmla="*/ 31 w 36"/>
                  <a:gd name="T15" fmla="*/ 34 h 60"/>
                  <a:gd name="T16" fmla="*/ 17 w 36"/>
                  <a:gd name="T17" fmla="*/ 40 h 60"/>
                  <a:gd name="T18" fmla="*/ 12 w 36"/>
                  <a:gd name="T19" fmla="*/ 40 h 60"/>
                  <a:gd name="T20" fmla="*/ 12 w 36"/>
                  <a:gd name="T21" fmla="*/ 10 h 60"/>
                  <a:gd name="T22" fmla="*/ 12 w 36"/>
                  <a:gd name="T23" fmla="*/ 30 h 60"/>
                  <a:gd name="T24" fmla="*/ 16 w 36"/>
                  <a:gd name="T25" fmla="*/ 30 h 60"/>
                  <a:gd name="T26" fmla="*/ 24 w 36"/>
                  <a:gd name="T27" fmla="*/ 20 h 60"/>
                  <a:gd name="T28" fmla="*/ 22 w 36"/>
                  <a:gd name="T29" fmla="*/ 13 h 60"/>
                  <a:gd name="T30" fmla="*/ 16 w 36"/>
                  <a:gd name="T31" fmla="*/ 10 h 60"/>
                  <a:gd name="T32" fmla="*/ 12 w 36"/>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0">
                    <a:moveTo>
                      <a:pt x="12" y="40"/>
                    </a:moveTo>
                    <a:cubicBezTo>
                      <a:pt x="12" y="60"/>
                      <a:pt x="12" y="60"/>
                      <a:pt x="12" y="60"/>
                    </a:cubicBezTo>
                    <a:cubicBezTo>
                      <a:pt x="0" y="60"/>
                      <a:pt x="0" y="60"/>
                      <a:pt x="0" y="60"/>
                    </a:cubicBezTo>
                    <a:cubicBezTo>
                      <a:pt x="0" y="0"/>
                      <a:pt x="0" y="0"/>
                      <a:pt x="0" y="0"/>
                    </a:cubicBezTo>
                    <a:cubicBezTo>
                      <a:pt x="18" y="0"/>
                      <a:pt x="18" y="0"/>
                      <a:pt x="18" y="0"/>
                    </a:cubicBezTo>
                    <a:cubicBezTo>
                      <a:pt x="23" y="0"/>
                      <a:pt x="28" y="2"/>
                      <a:pt x="31" y="5"/>
                    </a:cubicBezTo>
                    <a:cubicBezTo>
                      <a:pt x="34" y="8"/>
                      <a:pt x="36" y="13"/>
                      <a:pt x="36" y="19"/>
                    </a:cubicBezTo>
                    <a:cubicBezTo>
                      <a:pt x="36" y="25"/>
                      <a:pt x="34" y="30"/>
                      <a:pt x="31" y="34"/>
                    </a:cubicBezTo>
                    <a:cubicBezTo>
                      <a:pt x="27" y="38"/>
                      <a:pt x="22" y="40"/>
                      <a:pt x="17" y="40"/>
                    </a:cubicBezTo>
                    <a:lnTo>
                      <a:pt x="12" y="40"/>
                    </a:lnTo>
                    <a:close/>
                    <a:moveTo>
                      <a:pt x="12" y="10"/>
                    </a:moveTo>
                    <a:cubicBezTo>
                      <a:pt x="12" y="30"/>
                      <a:pt x="12" y="30"/>
                      <a:pt x="12" y="30"/>
                    </a:cubicBezTo>
                    <a:cubicBezTo>
                      <a:pt x="16" y="30"/>
                      <a:pt x="16" y="30"/>
                      <a:pt x="16" y="30"/>
                    </a:cubicBezTo>
                    <a:cubicBezTo>
                      <a:pt x="21" y="30"/>
                      <a:pt x="24" y="26"/>
                      <a:pt x="24" y="20"/>
                    </a:cubicBezTo>
                    <a:cubicBezTo>
                      <a:pt x="24" y="17"/>
                      <a:pt x="23" y="14"/>
                      <a:pt x="22" y="13"/>
                    </a:cubicBezTo>
                    <a:cubicBezTo>
                      <a:pt x="20" y="11"/>
                      <a:pt x="18" y="10"/>
                      <a:pt x="16"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1" name="Freeform 2187"/>
              <p:cNvSpPr>
                <a:spLocks noEditPoints="1"/>
              </p:cNvSpPr>
              <p:nvPr/>
            </p:nvSpPr>
            <p:spPr bwMode="auto">
              <a:xfrm>
                <a:off x="17171988" y="1433513"/>
                <a:ext cx="161925" cy="233363"/>
              </a:xfrm>
              <a:custGeom>
                <a:avLst/>
                <a:gdLst>
                  <a:gd name="T0" fmla="*/ 21 w 43"/>
                  <a:gd name="T1" fmla="*/ 62 h 62"/>
                  <a:gd name="T2" fmla="*/ 5 w 43"/>
                  <a:gd name="T3" fmla="*/ 54 h 62"/>
                  <a:gd name="T4" fmla="*/ 0 w 43"/>
                  <a:gd name="T5" fmla="*/ 32 h 62"/>
                  <a:gd name="T6" fmla="*/ 6 w 43"/>
                  <a:gd name="T7" fmla="*/ 9 h 62"/>
                  <a:gd name="T8" fmla="*/ 22 w 43"/>
                  <a:gd name="T9" fmla="*/ 0 h 62"/>
                  <a:gd name="T10" fmla="*/ 37 w 43"/>
                  <a:gd name="T11" fmla="*/ 8 h 62"/>
                  <a:gd name="T12" fmla="*/ 43 w 43"/>
                  <a:gd name="T13" fmla="*/ 31 h 62"/>
                  <a:gd name="T14" fmla="*/ 37 w 43"/>
                  <a:gd name="T15" fmla="*/ 54 h 62"/>
                  <a:gd name="T16" fmla="*/ 21 w 43"/>
                  <a:gd name="T17" fmla="*/ 62 h 62"/>
                  <a:gd name="T18" fmla="*/ 22 w 43"/>
                  <a:gd name="T19" fmla="*/ 10 h 62"/>
                  <a:gd name="T20" fmla="*/ 12 w 43"/>
                  <a:gd name="T21" fmla="*/ 31 h 62"/>
                  <a:gd name="T22" fmla="*/ 21 w 43"/>
                  <a:gd name="T23" fmla="*/ 52 h 62"/>
                  <a:gd name="T24" fmla="*/ 28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1" y="62"/>
                    </a:moveTo>
                    <a:cubicBezTo>
                      <a:pt x="14" y="62"/>
                      <a:pt x="9" y="59"/>
                      <a:pt x="5" y="54"/>
                    </a:cubicBezTo>
                    <a:cubicBezTo>
                      <a:pt x="2" y="49"/>
                      <a:pt x="0" y="41"/>
                      <a:pt x="0" y="32"/>
                    </a:cubicBezTo>
                    <a:cubicBezTo>
                      <a:pt x="0" y="22"/>
                      <a:pt x="2" y="14"/>
                      <a:pt x="6" y="9"/>
                    </a:cubicBezTo>
                    <a:cubicBezTo>
                      <a:pt x="9" y="3"/>
                      <a:pt x="15" y="0"/>
                      <a:pt x="22" y="0"/>
                    </a:cubicBezTo>
                    <a:cubicBezTo>
                      <a:pt x="29" y="0"/>
                      <a:pt x="34" y="3"/>
                      <a:pt x="37" y="8"/>
                    </a:cubicBezTo>
                    <a:cubicBezTo>
                      <a:pt x="41" y="13"/>
                      <a:pt x="43" y="21"/>
                      <a:pt x="43" y="31"/>
                    </a:cubicBezTo>
                    <a:cubicBezTo>
                      <a:pt x="43" y="41"/>
                      <a:pt x="41" y="49"/>
                      <a:pt x="37" y="54"/>
                    </a:cubicBezTo>
                    <a:cubicBezTo>
                      <a:pt x="33" y="59"/>
                      <a:pt x="28" y="62"/>
                      <a:pt x="21" y="62"/>
                    </a:cubicBezTo>
                    <a:close/>
                    <a:moveTo>
                      <a:pt x="22" y="10"/>
                    </a:moveTo>
                    <a:cubicBezTo>
                      <a:pt x="15" y="10"/>
                      <a:pt x="12" y="17"/>
                      <a:pt x="12" y="31"/>
                    </a:cubicBezTo>
                    <a:cubicBezTo>
                      <a:pt x="12" y="45"/>
                      <a:pt x="15" y="52"/>
                      <a:pt x="21" y="52"/>
                    </a:cubicBezTo>
                    <a:cubicBezTo>
                      <a:pt x="24" y="52"/>
                      <a:pt x="27" y="50"/>
                      <a:pt x="28" y="47"/>
                    </a:cubicBezTo>
                    <a:cubicBezTo>
                      <a:pt x="30"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2" name="Freeform 2188"/>
              <p:cNvSpPr>
                <a:spLocks/>
              </p:cNvSpPr>
              <p:nvPr/>
            </p:nvSpPr>
            <p:spPr bwMode="auto">
              <a:xfrm>
                <a:off x="17345025" y="1436688"/>
                <a:ext cx="244475" cy="225425"/>
              </a:xfrm>
              <a:custGeom>
                <a:avLst/>
                <a:gdLst>
                  <a:gd name="T0" fmla="*/ 52 w 65"/>
                  <a:gd name="T1" fmla="*/ 60 h 60"/>
                  <a:gd name="T2" fmla="*/ 39 w 65"/>
                  <a:gd name="T3" fmla="*/ 60 h 60"/>
                  <a:gd name="T4" fmla="*/ 33 w 65"/>
                  <a:gd name="T5" fmla="*/ 22 h 60"/>
                  <a:gd name="T6" fmla="*/ 32 w 65"/>
                  <a:gd name="T7" fmla="*/ 14 h 60"/>
                  <a:gd name="T8" fmla="*/ 32 w 65"/>
                  <a:gd name="T9" fmla="*/ 14 h 60"/>
                  <a:gd name="T10" fmla="*/ 32 w 65"/>
                  <a:gd name="T11" fmla="*/ 20 h 60"/>
                  <a:gd name="T12" fmla="*/ 31 w 65"/>
                  <a:gd name="T13" fmla="*/ 21 h 60"/>
                  <a:gd name="T14" fmla="*/ 25 w 65"/>
                  <a:gd name="T15" fmla="*/ 60 h 60"/>
                  <a:gd name="T16" fmla="*/ 12 w 65"/>
                  <a:gd name="T17" fmla="*/ 60 h 60"/>
                  <a:gd name="T18" fmla="*/ 0 w 65"/>
                  <a:gd name="T19" fmla="*/ 0 h 60"/>
                  <a:gd name="T20" fmla="*/ 13 w 65"/>
                  <a:gd name="T21" fmla="*/ 0 h 60"/>
                  <a:gd name="T22" fmla="*/ 19 w 65"/>
                  <a:gd name="T23" fmla="*/ 39 h 60"/>
                  <a:gd name="T24" fmla="*/ 20 w 65"/>
                  <a:gd name="T25" fmla="*/ 46 h 60"/>
                  <a:gd name="T26" fmla="*/ 20 w 65"/>
                  <a:gd name="T27" fmla="*/ 46 h 60"/>
                  <a:gd name="T28" fmla="*/ 21 w 65"/>
                  <a:gd name="T29" fmla="*/ 39 h 60"/>
                  <a:gd name="T30" fmla="*/ 27 w 65"/>
                  <a:gd name="T31" fmla="*/ 0 h 60"/>
                  <a:gd name="T32" fmla="*/ 39 w 65"/>
                  <a:gd name="T33" fmla="*/ 0 h 60"/>
                  <a:gd name="T34" fmla="*/ 45 w 65"/>
                  <a:gd name="T35" fmla="*/ 39 h 60"/>
                  <a:gd name="T36" fmla="*/ 46 w 65"/>
                  <a:gd name="T37" fmla="*/ 46 h 60"/>
                  <a:gd name="T38" fmla="*/ 46 w 65"/>
                  <a:gd name="T39" fmla="*/ 46 h 60"/>
                  <a:gd name="T40" fmla="*/ 47 w 65"/>
                  <a:gd name="T41" fmla="*/ 39 h 60"/>
                  <a:gd name="T42" fmla="*/ 54 w 65"/>
                  <a:gd name="T43" fmla="*/ 0 h 60"/>
                  <a:gd name="T44" fmla="*/ 65 w 65"/>
                  <a:gd name="T45" fmla="*/ 0 h 60"/>
                  <a:gd name="T46" fmla="*/ 52 w 65"/>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60">
                    <a:moveTo>
                      <a:pt x="52" y="60"/>
                    </a:moveTo>
                    <a:cubicBezTo>
                      <a:pt x="39" y="60"/>
                      <a:pt x="39" y="60"/>
                      <a:pt x="39" y="60"/>
                    </a:cubicBezTo>
                    <a:cubicBezTo>
                      <a:pt x="33" y="22"/>
                      <a:pt x="33" y="22"/>
                      <a:pt x="33" y="22"/>
                    </a:cubicBezTo>
                    <a:cubicBezTo>
                      <a:pt x="33" y="19"/>
                      <a:pt x="33" y="16"/>
                      <a:pt x="32" y="14"/>
                    </a:cubicBezTo>
                    <a:cubicBezTo>
                      <a:pt x="32" y="14"/>
                      <a:pt x="32" y="14"/>
                      <a:pt x="32" y="14"/>
                    </a:cubicBezTo>
                    <a:cubicBezTo>
                      <a:pt x="32" y="16"/>
                      <a:pt x="32" y="18"/>
                      <a:pt x="32" y="20"/>
                    </a:cubicBezTo>
                    <a:cubicBezTo>
                      <a:pt x="31" y="21"/>
                      <a:pt x="31" y="21"/>
                      <a:pt x="31" y="21"/>
                    </a:cubicBezTo>
                    <a:cubicBezTo>
                      <a:pt x="25" y="60"/>
                      <a:pt x="25" y="60"/>
                      <a:pt x="25" y="60"/>
                    </a:cubicBezTo>
                    <a:cubicBezTo>
                      <a:pt x="12" y="60"/>
                      <a:pt x="12" y="60"/>
                      <a:pt x="12" y="60"/>
                    </a:cubicBezTo>
                    <a:cubicBezTo>
                      <a:pt x="0" y="0"/>
                      <a:pt x="0" y="0"/>
                      <a:pt x="0" y="0"/>
                    </a:cubicBezTo>
                    <a:cubicBezTo>
                      <a:pt x="13" y="0"/>
                      <a:pt x="13" y="0"/>
                      <a:pt x="13" y="0"/>
                    </a:cubicBezTo>
                    <a:cubicBezTo>
                      <a:pt x="19" y="39"/>
                      <a:pt x="19" y="39"/>
                      <a:pt x="19" y="39"/>
                    </a:cubicBezTo>
                    <a:cubicBezTo>
                      <a:pt x="19" y="40"/>
                      <a:pt x="19" y="42"/>
                      <a:pt x="20" y="46"/>
                    </a:cubicBezTo>
                    <a:cubicBezTo>
                      <a:pt x="20" y="46"/>
                      <a:pt x="20" y="46"/>
                      <a:pt x="20" y="46"/>
                    </a:cubicBezTo>
                    <a:cubicBezTo>
                      <a:pt x="20" y="44"/>
                      <a:pt x="21" y="41"/>
                      <a:pt x="21" y="39"/>
                    </a:cubicBezTo>
                    <a:cubicBezTo>
                      <a:pt x="27" y="0"/>
                      <a:pt x="27" y="0"/>
                      <a:pt x="27" y="0"/>
                    </a:cubicBezTo>
                    <a:cubicBezTo>
                      <a:pt x="39" y="0"/>
                      <a:pt x="39" y="0"/>
                      <a:pt x="39" y="0"/>
                    </a:cubicBezTo>
                    <a:cubicBezTo>
                      <a:pt x="45" y="39"/>
                      <a:pt x="45" y="39"/>
                      <a:pt x="45" y="39"/>
                    </a:cubicBezTo>
                    <a:cubicBezTo>
                      <a:pt x="46" y="44"/>
                      <a:pt x="46" y="46"/>
                      <a:pt x="46" y="46"/>
                    </a:cubicBezTo>
                    <a:cubicBezTo>
                      <a:pt x="46" y="46"/>
                      <a:pt x="46" y="46"/>
                      <a:pt x="46" y="46"/>
                    </a:cubicBezTo>
                    <a:cubicBezTo>
                      <a:pt x="47" y="43"/>
                      <a:pt x="47" y="41"/>
                      <a:pt x="47" y="39"/>
                    </a:cubicBezTo>
                    <a:cubicBezTo>
                      <a:pt x="54" y="0"/>
                      <a:pt x="54" y="0"/>
                      <a:pt x="54" y="0"/>
                    </a:cubicBezTo>
                    <a:cubicBezTo>
                      <a:pt x="65" y="0"/>
                      <a:pt x="65" y="0"/>
                      <a:pt x="65" y="0"/>
                    </a:cubicBezTo>
                    <a:lnTo>
                      <a:pt x="5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3" name="Freeform 2189"/>
              <p:cNvSpPr>
                <a:spLocks/>
              </p:cNvSpPr>
              <p:nvPr/>
            </p:nvSpPr>
            <p:spPr bwMode="auto">
              <a:xfrm>
                <a:off x="17606963" y="1436688"/>
                <a:ext cx="109538" cy="225425"/>
              </a:xfrm>
              <a:custGeom>
                <a:avLst/>
                <a:gdLst>
                  <a:gd name="T0" fmla="*/ 0 w 69"/>
                  <a:gd name="T1" fmla="*/ 142 h 142"/>
                  <a:gd name="T2" fmla="*/ 0 w 69"/>
                  <a:gd name="T3" fmla="*/ 0 h 142"/>
                  <a:gd name="T4" fmla="*/ 67 w 69"/>
                  <a:gd name="T5" fmla="*/ 0 h 142"/>
                  <a:gd name="T6" fmla="*/ 67 w 69"/>
                  <a:gd name="T7" fmla="*/ 24 h 142"/>
                  <a:gd name="T8" fmla="*/ 29 w 69"/>
                  <a:gd name="T9" fmla="*/ 24 h 142"/>
                  <a:gd name="T10" fmla="*/ 29 w 69"/>
                  <a:gd name="T11" fmla="*/ 59 h 142"/>
                  <a:gd name="T12" fmla="*/ 64 w 69"/>
                  <a:gd name="T13" fmla="*/ 59 h 142"/>
                  <a:gd name="T14" fmla="*/ 64 w 69"/>
                  <a:gd name="T15" fmla="*/ 83 h 142"/>
                  <a:gd name="T16" fmla="*/ 29 w 69"/>
                  <a:gd name="T17" fmla="*/ 83 h 142"/>
                  <a:gd name="T18" fmla="*/ 29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7" y="0"/>
                    </a:lnTo>
                    <a:lnTo>
                      <a:pt x="67" y="24"/>
                    </a:lnTo>
                    <a:lnTo>
                      <a:pt x="29" y="24"/>
                    </a:lnTo>
                    <a:lnTo>
                      <a:pt x="29" y="59"/>
                    </a:lnTo>
                    <a:lnTo>
                      <a:pt x="64" y="59"/>
                    </a:lnTo>
                    <a:lnTo>
                      <a:pt x="64" y="83"/>
                    </a:lnTo>
                    <a:lnTo>
                      <a:pt x="29" y="83"/>
                    </a:lnTo>
                    <a:lnTo>
                      <a:pt x="29"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4" name="Freeform 2190"/>
              <p:cNvSpPr>
                <a:spLocks noEditPoints="1"/>
              </p:cNvSpPr>
              <p:nvPr/>
            </p:nvSpPr>
            <p:spPr bwMode="auto">
              <a:xfrm>
                <a:off x="17743488" y="1436688"/>
                <a:ext cx="138113" cy="225425"/>
              </a:xfrm>
              <a:custGeom>
                <a:avLst/>
                <a:gdLst>
                  <a:gd name="T0" fmla="*/ 24 w 37"/>
                  <a:gd name="T1" fmla="*/ 60 h 60"/>
                  <a:gd name="T2" fmla="*/ 20 w 37"/>
                  <a:gd name="T3" fmla="*/ 45 h 60"/>
                  <a:gd name="T4" fmla="*/ 13 w 37"/>
                  <a:gd name="T5" fmla="*/ 37 h 60"/>
                  <a:gd name="T6" fmla="*/ 12 w 37"/>
                  <a:gd name="T7" fmla="*/ 37 h 60"/>
                  <a:gd name="T8" fmla="*/ 12 w 37"/>
                  <a:gd name="T9" fmla="*/ 60 h 60"/>
                  <a:gd name="T10" fmla="*/ 0 w 37"/>
                  <a:gd name="T11" fmla="*/ 60 h 60"/>
                  <a:gd name="T12" fmla="*/ 0 w 37"/>
                  <a:gd name="T13" fmla="*/ 0 h 60"/>
                  <a:gd name="T14" fmla="*/ 17 w 37"/>
                  <a:gd name="T15" fmla="*/ 0 h 60"/>
                  <a:gd name="T16" fmla="*/ 35 w 37"/>
                  <a:gd name="T17" fmla="*/ 16 h 60"/>
                  <a:gd name="T18" fmla="*/ 24 w 37"/>
                  <a:gd name="T19" fmla="*/ 32 h 60"/>
                  <a:gd name="T20" fmla="*/ 24 w 37"/>
                  <a:gd name="T21" fmla="*/ 33 h 60"/>
                  <a:gd name="T22" fmla="*/ 32 w 37"/>
                  <a:gd name="T23" fmla="*/ 43 h 60"/>
                  <a:gd name="T24" fmla="*/ 37 w 37"/>
                  <a:gd name="T25" fmla="*/ 60 h 60"/>
                  <a:gd name="T26" fmla="*/ 24 w 37"/>
                  <a:gd name="T27" fmla="*/ 60 h 60"/>
                  <a:gd name="T28" fmla="*/ 12 w 37"/>
                  <a:gd name="T29" fmla="*/ 10 h 60"/>
                  <a:gd name="T30" fmla="*/ 12 w 37"/>
                  <a:gd name="T31" fmla="*/ 27 h 60"/>
                  <a:gd name="T32" fmla="*/ 15 w 37"/>
                  <a:gd name="T33" fmla="*/ 27 h 60"/>
                  <a:gd name="T34" fmla="*/ 21 w 37"/>
                  <a:gd name="T35" fmla="*/ 25 h 60"/>
                  <a:gd name="T36" fmla="*/ 23 w 37"/>
                  <a:gd name="T37" fmla="*/ 18 h 60"/>
                  <a:gd name="T38" fmla="*/ 21 w 37"/>
                  <a:gd name="T39" fmla="*/ 12 h 60"/>
                  <a:gd name="T40" fmla="*/ 15 w 37"/>
                  <a:gd name="T41" fmla="*/ 10 h 60"/>
                  <a:gd name="T42" fmla="*/ 12 w 37"/>
                  <a:gd name="T4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0">
                    <a:moveTo>
                      <a:pt x="24" y="60"/>
                    </a:moveTo>
                    <a:cubicBezTo>
                      <a:pt x="20" y="45"/>
                      <a:pt x="20" y="45"/>
                      <a:pt x="20" y="45"/>
                    </a:cubicBezTo>
                    <a:cubicBezTo>
                      <a:pt x="19" y="40"/>
                      <a:pt x="16" y="37"/>
                      <a:pt x="13" y="37"/>
                    </a:cubicBezTo>
                    <a:cubicBezTo>
                      <a:pt x="12" y="37"/>
                      <a:pt x="12" y="37"/>
                      <a:pt x="12" y="37"/>
                    </a:cubicBezTo>
                    <a:cubicBezTo>
                      <a:pt x="12" y="60"/>
                      <a:pt x="12" y="60"/>
                      <a:pt x="12" y="60"/>
                    </a:cubicBezTo>
                    <a:cubicBezTo>
                      <a:pt x="0" y="60"/>
                      <a:pt x="0" y="60"/>
                      <a:pt x="0" y="60"/>
                    </a:cubicBezTo>
                    <a:cubicBezTo>
                      <a:pt x="0" y="0"/>
                      <a:pt x="0" y="0"/>
                      <a:pt x="0" y="0"/>
                    </a:cubicBezTo>
                    <a:cubicBezTo>
                      <a:pt x="17" y="0"/>
                      <a:pt x="17" y="0"/>
                      <a:pt x="17" y="0"/>
                    </a:cubicBezTo>
                    <a:cubicBezTo>
                      <a:pt x="29" y="0"/>
                      <a:pt x="35" y="6"/>
                      <a:pt x="35" y="16"/>
                    </a:cubicBezTo>
                    <a:cubicBezTo>
                      <a:pt x="35" y="25"/>
                      <a:pt x="31" y="30"/>
                      <a:pt x="24" y="32"/>
                    </a:cubicBezTo>
                    <a:cubicBezTo>
                      <a:pt x="24" y="33"/>
                      <a:pt x="24" y="33"/>
                      <a:pt x="24" y="33"/>
                    </a:cubicBezTo>
                    <a:cubicBezTo>
                      <a:pt x="27" y="34"/>
                      <a:pt x="30" y="37"/>
                      <a:pt x="32" y="43"/>
                    </a:cubicBezTo>
                    <a:cubicBezTo>
                      <a:pt x="37" y="60"/>
                      <a:pt x="37" y="60"/>
                      <a:pt x="37" y="60"/>
                    </a:cubicBezTo>
                    <a:lnTo>
                      <a:pt x="24" y="60"/>
                    </a:lnTo>
                    <a:close/>
                    <a:moveTo>
                      <a:pt x="12" y="10"/>
                    </a:moveTo>
                    <a:cubicBezTo>
                      <a:pt x="12" y="27"/>
                      <a:pt x="12" y="27"/>
                      <a:pt x="12" y="27"/>
                    </a:cubicBezTo>
                    <a:cubicBezTo>
                      <a:pt x="15" y="27"/>
                      <a:pt x="15" y="27"/>
                      <a:pt x="15" y="27"/>
                    </a:cubicBezTo>
                    <a:cubicBezTo>
                      <a:pt x="18" y="27"/>
                      <a:pt x="19" y="26"/>
                      <a:pt x="21" y="25"/>
                    </a:cubicBezTo>
                    <a:cubicBezTo>
                      <a:pt x="22" y="23"/>
                      <a:pt x="23" y="21"/>
                      <a:pt x="23" y="18"/>
                    </a:cubicBezTo>
                    <a:cubicBezTo>
                      <a:pt x="23" y="16"/>
                      <a:pt x="22" y="14"/>
                      <a:pt x="21" y="12"/>
                    </a:cubicBezTo>
                    <a:cubicBezTo>
                      <a:pt x="20" y="11"/>
                      <a:pt x="18" y="10"/>
                      <a:pt x="15"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5" name="Freeform 2191"/>
              <p:cNvSpPr>
                <a:spLocks/>
              </p:cNvSpPr>
              <p:nvPr/>
            </p:nvSpPr>
            <p:spPr bwMode="auto">
              <a:xfrm>
                <a:off x="15760700"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6" name="Freeform 2192"/>
              <p:cNvSpPr>
                <a:spLocks/>
              </p:cNvSpPr>
              <p:nvPr/>
            </p:nvSpPr>
            <p:spPr bwMode="auto">
              <a:xfrm>
                <a:off x="15914688"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7" name="Freeform 2193"/>
              <p:cNvSpPr>
                <a:spLocks noEditPoints="1"/>
              </p:cNvSpPr>
              <p:nvPr/>
            </p:nvSpPr>
            <p:spPr bwMode="auto">
              <a:xfrm>
                <a:off x="16071850" y="1719263"/>
                <a:ext cx="165100" cy="214313"/>
              </a:xfrm>
              <a:custGeom>
                <a:avLst/>
                <a:gdLst>
                  <a:gd name="T0" fmla="*/ 32 w 44"/>
                  <a:gd name="T1" fmla="*/ 57 h 57"/>
                  <a:gd name="T2" fmla="*/ 29 w 44"/>
                  <a:gd name="T3" fmla="*/ 43 h 57"/>
                  <a:gd name="T4" fmla="*/ 15 w 44"/>
                  <a:gd name="T5" fmla="*/ 43 h 57"/>
                  <a:gd name="T6" fmla="*/ 12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2" y="57"/>
                      <a:pt x="12" y="57"/>
                      <a:pt x="12"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8" name="Freeform 2194"/>
              <p:cNvSpPr>
                <a:spLocks/>
              </p:cNvSpPr>
              <p:nvPr/>
            </p:nvSpPr>
            <p:spPr bwMode="auto">
              <a:xfrm>
                <a:off x="16259175" y="1719263"/>
                <a:ext cx="139700" cy="214313"/>
              </a:xfrm>
              <a:custGeom>
                <a:avLst/>
                <a:gdLst>
                  <a:gd name="T0" fmla="*/ 24 w 37"/>
                  <a:gd name="T1" fmla="*/ 57 h 57"/>
                  <a:gd name="T2" fmla="*/ 11 w 37"/>
                  <a:gd name="T3" fmla="*/ 25 h 57"/>
                  <a:gd name="T4" fmla="*/ 9 w 37"/>
                  <a:gd name="T5" fmla="*/ 18 h 57"/>
                  <a:gd name="T6" fmla="*/ 9 w 37"/>
                  <a:gd name="T7" fmla="*/ 16 h 57"/>
                  <a:gd name="T8" fmla="*/ 9 w 37"/>
                  <a:gd name="T9" fmla="*/ 16 h 57"/>
                  <a:gd name="T10" fmla="*/ 9 w 37"/>
                  <a:gd name="T11" fmla="*/ 28 h 57"/>
                  <a:gd name="T12" fmla="*/ 9 w 37"/>
                  <a:gd name="T13" fmla="*/ 57 h 57"/>
                  <a:gd name="T14" fmla="*/ 0 w 37"/>
                  <a:gd name="T15" fmla="*/ 57 h 57"/>
                  <a:gd name="T16" fmla="*/ 0 w 37"/>
                  <a:gd name="T17" fmla="*/ 0 h 57"/>
                  <a:gd name="T18" fmla="*/ 12 w 37"/>
                  <a:gd name="T19" fmla="*/ 0 h 57"/>
                  <a:gd name="T20" fmla="*/ 25 w 37"/>
                  <a:gd name="T21" fmla="*/ 34 h 57"/>
                  <a:gd name="T22" fmla="*/ 27 w 37"/>
                  <a:gd name="T23" fmla="*/ 42 h 57"/>
                  <a:gd name="T24" fmla="*/ 27 w 37"/>
                  <a:gd name="T25" fmla="*/ 42 h 57"/>
                  <a:gd name="T26" fmla="*/ 27 w 37"/>
                  <a:gd name="T27" fmla="*/ 32 h 57"/>
                  <a:gd name="T28" fmla="*/ 27 w 37"/>
                  <a:gd name="T29" fmla="*/ 0 h 57"/>
                  <a:gd name="T30" fmla="*/ 37 w 37"/>
                  <a:gd name="T31" fmla="*/ 0 h 57"/>
                  <a:gd name="T32" fmla="*/ 37 w 37"/>
                  <a:gd name="T33" fmla="*/ 57 h 57"/>
                  <a:gd name="T34" fmla="*/ 24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4" y="57"/>
                    </a:moveTo>
                    <a:cubicBezTo>
                      <a:pt x="11" y="25"/>
                      <a:pt x="11" y="25"/>
                      <a:pt x="11" y="25"/>
                    </a:cubicBezTo>
                    <a:cubicBezTo>
                      <a:pt x="11" y="23"/>
                      <a:pt x="10" y="21"/>
                      <a:pt x="9" y="18"/>
                    </a:cubicBezTo>
                    <a:cubicBezTo>
                      <a:pt x="9" y="17"/>
                      <a:pt x="9" y="17"/>
                      <a:pt x="9" y="16"/>
                    </a:cubicBezTo>
                    <a:cubicBezTo>
                      <a:pt x="9" y="16"/>
                      <a:pt x="9" y="16"/>
                      <a:pt x="9" y="16"/>
                    </a:cubicBezTo>
                    <a:cubicBezTo>
                      <a:pt x="9" y="21"/>
                      <a:pt x="9" y="25"/>
                      <a:pt x="9" y="28"/>
                    </a:cubicBezTo>
                    <a:cubicBezTo>
                      <a:pt x="9" y="57"/>
                      <a:pt x="9" y="57"/>
                      <a:pt x="9" y="57"/>
                    </a:cubicBezTo>
                    <a:cubicBezTo>
                      <a:pt x="0" y="57"/>
                      <a:pt x="0" y="57"/>
                      <a:pt x="0" y="57"/>
                    </a:cubicBezTo>
                    <a:cubicBezTo>
                      <a:pt x="0" y="0"/>
                      <a:pt x="0" y="0"/>
                      <a:pt x="0" y="0"/>
                    </a:cubicBezTo>
                    <a:cubicBezTo>
                      <a:pt x="12" y="0"/>
                      <a:pt x="12" y="0"/>
                      <a:pt x="12" y="0"/>
                    </a:cubicBezTo>
                    <a:cubicBezTo>
                      <a:pt x="25" y="34"/>
                      <a:pt x="25" y="34"/>
                      <a:pt x="25" y="34"/>
                    </a:cubicBezTo>
                    <a:cubicBezTo>
                      <a:pt x="25" y="35"/>
                      <a:pt x="26" y="37"/>
                      <a:pt x="27" y="42"/>
                    </a:cubicBezTo>
                    <a:cubicBezTo>
                      <a:pt x="27" y="42"/>
                      <a:pt x="27" y="42"/>
                      <a:pt x="27" y="42"/>
                    </a:cubicBezTo>
                    <a:cubicBezTo>
                      <a:pt x="27" y="32"/>
                      <a:pt x="27" y="32"/>
                      <a:pt x="27" y="32"/>
                    </a:cubicBezTo>
                    <a:cubicBezTo>
                      <a:pt x="27" y="0"/>
                      <a:pt x="27" y="0"/>
                      <a:pt x="27" y="0"/>
                    </a:cubicBezTo>
                    <a:cubicBezTo>
                      <a:pt x="37" y="0"/>
                      <a:pt x="37" y="0"/>
                      <a:pt x="37" y="0"/>
                    </a:cubicBezTo>
                    <a:cubicBezTo>
                      <a:pt x="37" y="57"/>
                      <a:pt x="37" y="57"/>
                      <a:pt x="37" y="57"/>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39" name="Freeform 2195"/>
              <p:cNvSpPr>
                <a:spLocks/>
              </p:cNvSpPr>
              <p:nvPr/>
            </p:nvSpPr>
            <p:spPr bwMode="auto">
              <a:xfrm>
                <a:off x="16492538" y="1719263"/>
                <a:ext cx="127000" cy="214313"/>
              </a:xfrm>
              <a:custGeom>
                <a:avLst/>
                <a:gdLst>
                  <a:gd name="T0" fmla="*/ 52 w 80"/>
                  <a:gd name="T1" fmla="*/ 21 h 135"/>
                  <a:gd name="T2" fmla="*/ 52 w 80"/>
                  <a:gd name="T3" fmla="*/ 135 h 135"/>
                  <a:gd name="T4" fmla="*/ 26 w 80"/>
                  <a:gd name="T5" fmla="*/ 135 h 135"/>
                  <a:gd name="T6" fmla="*/ 26 w 80"/>
                  <a:gd name="T7" fmla="*/ 21 h 135"/>
                  <a:gd name="T8" fmla="*/ 0 w 80"/>
                  <a:gd name="T9" fmla="*/ 21 h 135"/>
                  <a:gd name="T10" fmla="*/ 0 w 80"/>
                  <a:gd name="T11" fmla="*/ 0 h 135"/>
                  <a:gd name="T12" fmla="*/ 80 w 80"/>
                  <a:gd name="T13" fmla="*/ 0 h 135"/>
                  <a:gd name="T14" fmla="*/ 80 w 80"/>
                  <a:gd name="T15" fmla="*/ 21 h 135"/>
                  <a:gd name="T16" fmla="*/ 52 w 80"/>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35">
                    <a:moveTo>
                      <a:pt x="52" y="21"/>
                    </a:moveTo>
                    <a:lnTo>
                      <a:pt x="52" y="135"/>
                    </a:lnTo>
                    <a:lnTo>
                      <a:pt x="26" y="135"/>
                    </a:lnTo>
                    <a:lnTo>
                      <a:pt x="26" y="21"/>
                    </a:lnTo>
                    <a:lnTo>
                      <a:pt x="0" y="21"/>
                    </a:lnTo>
                    <a:lnTo>
                      <a:pt x="0" y="0"/>
                    </a:lnTo>
                    <a:lnTo>
                      <a:pt x="80" y="0"/>
                    </a:lnTo>
                    <a:lnTo>
                      <a:pt x="80" y="21"/>
                    </a:lnTo>
                    <a:lnTo>
                      <a:pt x="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0" name="Freeform 2196"/>
              <p:cNvSpPr>
                <a:spLocks/>
              </p:cNvSpPr>
              <p:nvPr/>
            </p:nvSpPr>
            <p:spPr bwMode="auto">
              <a:xfrm>
                <a:off x="16643350"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1" name="Freeform 2197"/>
              <p:cNvSpPr>
                <a:spLocks/>
              </p:cNvSpPr>
              <p:nvPr/>
            </p:nvSpPr>
            <p:spPr bwMode="auto">
              <a:xfrm>
                <a:off x="16819563" y="1719263"/>
                <a:ext cx="101600" cy="214313"/>
              </a:xfrm>
              <a:custGeom>
                <a:avLst/>
                <a:gdLst>
                  <a:gd name="T0" fmla="*/ 0 w 64"/>
                  <a:gd name="T1" fmla="*/ 135 h 135"/>
                  <a:gd name="T2" fmla="*/ 0 w 64"/>
                  <a:gd name="T3" fmla="*/ 0 h 135"/>
                  <a:gd name="T4" fmla="*/ 61 w 64"/>
                  <a:gd name="T5" fmla="*/ 0 h 135"/>
                  <a:gd name="T6" fmla="*/ 61 w 64"/>
                  <a:gd name="T7" fmla="*/ 21 h 135"/>
                  <a:gd name="T8" fmla="*/ 26 w 64"/>
                  <a:gd name="T9" fmla="*/ 21 h 135"/>
                  <a:gd name="T10" fmla="*/ 26 w 64"/>
                  <a:gd name="T11" fmla="*/ 57 h 135"/>
                  <a:gd name="T12" fmla="*/ 59 w 64"/>
                  <a:gd name="T13" fmla="*/ 57 h 135"/>
                  <a:gd name="T14" fmla="*/ 59 w 64"/>
                  <a:gd name="T15" fmla="*/ 78 h 135"/>
                  <a:gd name="T16" fmla="*/ 26 w 64"/>
                  <a:gd name="T17" fmla="*/ 78 h 135"/>
                  <a:gd name="T18" fmla="*/ 26 w 64"/>
                  <a:gd name="T19" fmla="*/ 114 h 135"/>
                  <a:gd name="T20" fmla="*/ 64 w 64"/>
                  <a:gd name="T21" fmla="*/ 114 h 135"/>
                  <a:gd name="T22" fmla="*/ 64 w 64"/>
                  <a:gd name="T23" fmla="*/ 135 h 135"/>
                  <a:gd name="T24" fmla="*/ 0 w 64"/>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35">
                    <a:moveTo>
                      <a:pt x="0" y="135"/>
                    </a:moveTo>
                    <a:lnTo>
                      <a:pt x="0" y="0"/>
                    </a:lnTo>
                    <a:lnTo>
                      <a:pt x="61" y="0"/>
                    </a:lnTo>
                    <a:lnTo>
                      <a:pt x="61" y="21"/>
                    </a:lnTo>
                    <a:lnTo>
                      <a:pt x="26" y="21"/>
                    </a:lnTo>
                    <a:lnTo>
                      <a:pt x="26" y="57"/>
                    </a:lnTo>
                    <a:lnTo>
                      <a:pt x="59" y="57"/>
                    </a:lnTo>
                    <a:lnTo>
                      <a:pt x="59" y="78"/>
                    </a:lnTo>
                    <a:lnTo>
                      <a:pt x="26" y="78"/>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2" name="Freeform 2198"/>
              <p:cNvSpPr>
                <a:spLocks noEditPoints="1"/>
              </p:cNvSpPr>
              <p:nvPr/>
            </p:nvSpPr>
            <p:spPr bwMode="auto">
              <a:xfrm>
                <a:off x="17018000" y="1719263"/>
                <a:ext cx="128588" cy="214313"/>
              </a:xfrm>
              <a:custGeom>
                <a:avLst/>
                <a:gdLst>
                  <a:gd name="T0" fmla="*/ 11 w 34"/>
                  <a:gd name="T1" fmla="*/ 38 h 57"/>
                  <a:gd name="T2" fmla="*/ 11 w 34"/>
                  <a:gd name="T3" fmla="*/ 57 h 57"/>
                  <a:gd name="T4" fmla="*/ 0 w 34"/>
                  <a:gd name="T5" fmla="*/ 57 h 57"/>
                  <a:gd name="T6" fmla="*/ 0 w 34"/>
                  <a:gd name="T7" fmla="*/ 0 h 57"/>
                  <a:gd name="T8" fmla="*/ 17 w 34"/>
                  <a:gd name="T9" fmla="*/ 0 h 57"/>
                  <a:gd name="T10" fmla="*/ 30 w 34"/>
                  <a:gd name="T11" fmla="*/ 5 h 57"/>
                  <a:gd name="T12" fmla="*/ 34 w 34"/>
                  <a:gd name="T13" fmla="*/ 18 h 57"/>
                  <a:gd name="T14" fmla="*/ 29 w 34"/>
                  <a:gd name="T15" fmla="*/ 32 h 57"/>
                  <a:gd name="T16" fmla="*/ 16 w 34"/>
                  <a:gd name="T17" fmla="*/ 38 h 57"/>
                  <a:gd name="T18" fmla="*/ 11 w 34"/>
                  <a:gd name="T19" fmla="*/ 38 h 57"/>
                  <a:gd name="T20" fmla="*/ 11 w 34"/>
                  <a:gd name="T21" fmla="*/ 9 h 57"/>
                  <a:gd name="T22" fmla="*/ 11 w 34"/>
                  <a:gd name="T23" fmla="*/ 28 h 57"/>
                  <a:gd name="T24" fmla="*/ 15 w 34"/>
                  <a:gd name="T25" fmla="*/ 28 h 57"/>
                  <a:gd name="T26" fmla="*/ 23 w 34"/>
                  <a:gd name="T27" fmla="*/ 19 h 57"/>
                  <a:gd name="T28" fmla="*/ 21 w 34"/>
                  <a:gd name="T29" fmla="*/ 12 h 57"/>
                  <a:gd name="T30" fmla="*/ 15 w 34"/>
                  <a:gd name="T31" fmla="*/ 9 h 57"/>
                  <a:gd name="T32" fmla="*/ 11 w 34"/>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11" y="38"/>
                    </a:moveTo>
                    <a:cubicBezTo>
                      <a:pt x="11" y="57"/>
                      <a:pt x="11" y="57"/>
                      <a:pt x="11" y="57"/>
                    </a:cubicBezTo>
                    <a:cubicBezTo>
                      <a:pt x="0" y="57"/>
                      <a:pt x="0" y="57"/>
                      <a:pt x="0" y="57"/>
                    </a:cubicBezTo>
                    <a:cubicBezTo>
                      <a:pt x="0" y="0"/>
                      <a:pt x="0" y="0"/>
                      <a:pt x="0" y="0"/>
                    </a:cubicBezTo>
                    <a:cubicBezTo>
                      <a:pt x="17" y="0"/>
                      <a:pt x="17" y="0"/>
                      <a:pt x="17" y="0"/>
                    </a:cubicBezTo>
                    <a:cubicBezTo>
                      <a:pt x="22" y="0"/>
                      <a:pt x="27" y="1"/>
                      <a:pt x="30" y="5"/>
                    </a:cubicBezTo>
                    <a:cubicBezTo>
                      <a:pt x="33" y="8"/>
                      <a:pt x="34" y="12"/>
                      <a:pt x="34" y="18"/>
                    </a:cubicBezTo>
                    <a:cubicBezTo>
                      <a:pt x="34" y="24"/>
                      <a:pt x="32" y="29"/>
                      <a:pt x="29" y="32"/>
                    </a:cubicBezTo>
                    <a:cubicBezTo>
                      <a:pt x="26" y="36"/>
                      <a:pt x="21" y="38"/>
                      <a:pt x="16" y="38"/>
                    </a:cubicBezTo>
                    <a:lnTo>
                      <a:pt x="11" y="38"/>
                    </a:lnTo>
                    <a:close/>
                    <a:moveTo>
                      <a:pt x="11" y="9"/>
                    </a:moveTo>
                    <a:cubicBezTo>
                      <a:pt x="11" y="28"/>
                      <a:pt x="11" y="28"/>
                      <a:pt x="11" y="28"/>
                    </a:cubicBezTo>
                    <a:cubicBezTo>
                      <a:pt x="15" y="28"/>
                      <a:pt x="15" y="28"/>
                      <a:pt x="15" y="28"/>
                    </a:cubicBezTo>
                    <a:cubicBezTo>
                      <a:pt x="20" y="28"/>
                      <a:pt x="23" y="25"/>
                      <a:pt x="23" y="19"/>
                    </a:cubicBezTo>
                    <a:cubicBezTo>
                      <a:pt x="23" y="16"/>
                      <a:pt x="22" y="13"/>
                      <a:pt x="21" y="12"/>
                    </a:cubicBezTo>
                    <a:cubicBezTo>
                      <a:pt x="19" y="10"/>
                      <a:pt x="17" y="9"/>
                      <a:pt x="15"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3" name="Freeform 2199"/>
              <p:cNvSpPr>
                <a:spLocks/>
              </p:cNvSpPr>
              <p:nvPr/>
            </p:nvSpPr>
            <p:spPr bwMode="auto">
              <a:xfrm>
                <a:off x="17171988" y="1719263"/>
                <a:ext cx="101600" cy="214313"/>
              </a:xfrm>
              <a:custGeom>
                <a:avLst/>
                <a:gdLst>
                  <a:gd name="T0" fmla="*/ 0 w 64"/>
                  <a:gd name="T1" fmla="*/ 135 h 135"/>
                  <a:gd name="T2" fmla="*/ 0 w 64"/>
                  <a:gd name="T3" fmla="*/ 0 h 135"/>
                  <a:gd name="T4" fmla="*/ 26 w 64"/>
                  <a:gd name="T5" fmla="*/ 0 h 135"/>
                  <a:gd name="T6" fmla="*/ 26 w 64"/>
                  <a:gd name="T7" fmla="*/ 114 h 135"/>
                  <a:gd name="T8" fmla="*/ 64 w 64"/>
                  <a:gd name="T9" fmla="*/ 114 h 135"/>
                  <a:gd name="T10" fmla="*/ 64 w 64"/>
                  <a:gd name="T11" fmla="*/ 135 h 135"/>
                  <a:gd name="T12" fmla="*/ 0 w 6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64" h="135">
                    <a:moveTo>
                      <a:pt x="0" y="135"/>
                    </a:moveTo>
                    <a:lnTo>
                      <a:pt x="0" y="0"/>
                    </a:lnTo>
                    <a:lnTo>
                      <a:pt x="26" y="0"/>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4" name="Freeform 2200"/>
              <p:cNvSpPr>
                <a:spLocks noEditPoints="1"/>
              </p:cNvSpPr>
              <p:nvPr/>
            </p:nvSpPr>
            <p:spPr bwMode="auto">
              <a:xfrm>
                <a:off x="17287875" y="1719263"/>
                <a:ext cx="166688" cy="214313"/>
              </a:xfrm>
              <a:custGeom>
                <a:avLst/>
                <a:gdLst>
                  <a:gd name="T0" fmla="*/ 32 w 44"/>
                  <a:gd name="T1" fmla="*/ 57 h 57"/>
                  <a:gd name="T2" fmla="*/ 29 w 44"/>
                  <a:gd name="T3" fmla="*/ 43 h 57"/>
                  <a:gd name="T4" fmla="*/ 15 w 44"/>
                  <a:gd name="T5" fmla="*/ 43 h 57"/>
                  <a:gd name="T6" fmla="*/ 11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1" y="57"/>
                      <a:pt x="11" y="57"/>
                      <a:pt x="11"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5" name="Freeform 2201"/>
              <p:cNvSpPr>
                <a:spLocks/>
              </p:cNvSpPr>
              <p:nvPr/>
            </p:nvSpPr>
            <p:spPr bwMode="auto">
              <a:xfrm>
                <a:off x="17472025" y="1719263"/>
                <a:ext cx="139700" cy="214313"/>
              </a:xfrm>
              <a:custGeom>
                <a:avLst/>
                <a:gdLst>
                  <a:gd name="T0" fmla="*/ 25 w 37"/>
                  <a:gd name="T1" fmla="*/ 57 h 57"/>
                  <a:gd name="T2" fmla="*/ 12 w 37"/>
                  <a:gd name="T3" fmla="*/ 25 h 57"/>
                  <a:gd name="T4" fmla="*/ 10 w 37"/>
                  <a:gd name="T5" fmla="*/ 18 h 57"/>
                  <a:gd name="T6" fmla="*/ 10 w 37"/>
                  <a:gd name="T7" fmla="*/ 16 h 57"/>
                  <a:gd name="T8" fmla="*/ 9 w 37"/>
                  <a:gd name="T9" fmla="*/ 16 h 57"/>
                  <a:gd name="T10" fmla="*/ 10 w 37"/>
                  <a:gd name="T11" fmla="*/ 28 h 57"/>
                  <a:gd name="T12" fmla="*/ 10 w 37"/>
                  <a:gd name="T13" fmla="*/ 57 h 57"/>
                  <a:gd name="T14" fmla="*/ 0 w 37"/>
                  <a:gd name="T15" fmla="*/ 57 h 57"/>
                  <a:gd name="T16" fmla="*/ 0 w 37"/>
                  <a:gd name="T17" fmla="*/ 0 h 57"/>
                  <a:gd name="T18" fmla="*/ 13 w 37"/>
                  <a:gd name="T19" fmla="*/ 0 h 57"/>
                  <a:gd name="T20" fmla="*/ 26 w 37"/>
                  <a:gd name="T21" fmla="*/ 34 h 57"/>
                  <a:gd name="T22" fmla="*/ 28 w 37"/>
                  <a:gd name="T23" fmla="*/ 42 h 57"/>
                  <a:gd name="T24" fmla="*/ 28 w 37"/>
                  <a:gd name="T25" fmla="*/ 42 h 57"/>
                  <a:gd name="T26" fmla="*/ 28 w 37"/>
                  <a:gd name="T27" fmla="*/ 32 h 57"/>
                  <a:gd name="T28" fmla="*/ 28 w 37"/>
                  <a:gd name="T29" fmla="*/ 0 h 57"/>
                  <a:gd name="T30" fmla="*/ 37 w 37"/>
                  <a:gd name="T31" fmla="*/ 0 h 57"/>
                  <a:gd name="T32" fmla="*/ 37 w 37"/>
                  <a:gd name="T33" fmla="*/ 57 h 57"/>
                  <a:gd name="T34" fmla="*/ 25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5" y="57"/>
                    </a:moveTo>
                    <a:cubicBezTo>
                      <a:pt x="12" y="25"/>
                      <a:pt x="12" y="25"/>
                      <a:pt x="12" y="25"/>
                    </a:cubicBezTo>
                    <a:cubicBezTo>
                      <a:pt x="12" y="23"/>
                      <a:pt x="11" y="21"/>
                      <a:pt x="10" y="18"/>
                    </a:cubicBezTo>
                    <a:cubicBezTo>
                      <a:pt x="10" y="17"/>
                      <a:pt x="10" y="17"/>
                      <a:pt x="10" y="16"/>
                    </a:cubicBezTo>
                    <a:cubicBezTo>
                      <a:pt x="9" y="16"/>
                      <a:pt x="9" y="16"/>
                      <a:pt x="9" y="16"/>
                    </a:cubicBezTo>
                    <a:cubicBezTo>
                      <a:pt x="10" y="21"/>
                      <a:pt x="10" y="25"/>
                      <a:pt x="10" y="28"/>
                    </a:cubicBezTo>
                    <a:cubicBezTo>
                      <a:pt x="10" y="57"/>
                      <a:pt x="10" y="57"/>
                      <a:pt x="10" y="57"/>
                    </a:cubicBezTo>
                    <a:cubicBezTo>
                      <a:pt x="0" y="57"/>
                      <a:pt x="0" y="57"/>
                      <a:pt x="0" y="57"/>
                    </a:cubicBezTo>
                    <a:cubicBezTo>
                      <a:pt x="0" y="0"/>
                      <a:pt x="0" y="0"/>
                      <a:pt x="0" y="0"/>
                    </a:cubicBezTo>
                    <a:cubicBezTo>
                      <a:pt x="13" y="0"/>
                      <a:pt x="13" y="0"/>
                      <a:pt x="13" y="0"/>
                    </a:cubicBezTo>
                    <a:cubicBezTo>
                      <a:pt x="26" y="34"/>
                      <a:pt x="26" y="34"/>
                      <a:pt x="26" y="34"/>
                    </a:cubicBezTo>
                    <a:cubicBezTo>
                      <a:pt x="26" y="35"/>
                      <a:pt x="27" y="37"/>
                      <a:pt x="28" y="42"/>
                    </a:cubicBezTo>
                    <a:cubicBezTo>
                      <a:pt x="28" y="42"/>
                      <a:pt x="28" y="42"/>
                      <a:pt x="28" y="42"/>
                    </a:cubicBezTo>
                    <a:cubicBezTo>
                      <a:pt x="28" y="32"/>
                      <a:pt x="28" y="32"/>
                      <a:pt x="28" y="32"/>
                    </a:cubicBezTo>
                    <a:cubicBezTo>
                      <a:pt x="28" y="0"/>
                      <a:pt x="28" y="0"/>
                      <a:pt x="28" y="0"/>
                    </a:cubicBezTo>
                    <a:cubicBezTo>
                      <a:pt x="37" y="0"/>
                      <a:pt x="37" y="0"/>
                      <a:pt x="37" y="0"/>
                    </a:cubicBezTo>
                    <a:cubicBezTo>
                      <a:pt x="37" y="57"/>
                      <a:pt x="37" y="57"/>
                      <a:pt x="37" y="57"/>
                    </a:cubicBezTo>
                    <a:lnTo>
                      <a:pt x="2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6" name="Freeform 2202"/>
              <p:cNvSpPr>
                <a:spLocks/>
              </p:cNvSpPr>
              <p:nvPr/>
            </p:nvSpPr>
            <p:spPr bwMode="auto">
              <a:xfrm>
                <a:off x="17648238" y="1719263"/>
                <a:ext cx="106363" cy="214313"/>
              </a:xfrm>
              <a:custGeom>
                <a:avLst/>
                <a:gdLst>
                  <a:gd name="T0" fmla="*/ 0 w 67"/>
                  <a:gd name="T1" fmla="*/ 135 h 135"/>
                  <a:gd name="T2" fmla="*/ 0 w 67"/>
                  <a:gd name="T3" fmla="*/ 0 h 135"/>
                  <a:gd name="T4" fmla="*/ 64 w 67"/>
                  <a:gd name="T5" fmla="*/ 0 h 135"/>
                  <a:gd name="T6" fmla="*/ 64 w 67"/>
                  <a:gd name="T7" fmla="*/ 21 h 135"/>
                  <a:gd name="T8" fmla="*/ 27 w 67"/>
                  <a:gd name="T9" fmla="*/ 21 h 135"/>
                  <a:gd name="T10" fmla="*/ 27 w 67"/>
                  <a:gd name="T11" fmla="*/ 57 h 135"/>
                  <a:gd name="T12" fmla="*/ 62 w 67"/>
                  <a:gd name="T13" fmla="*/ 57 h 135"/>
                  <a:gd name="T14" fmla="*/ 62 w 67"/>
                  <a:gd name="T15" fmla="*/ 78 h 135"/>
                  <a:gd name="T16" fmla="*/ 27 w 67"/>
                  <a:gd name="T17" fmla="*/ 78 h 135"/>
                  <a:gd name="T18" fmla="*/ 27 w 67"/>
                  <a:gd name="T19" fmla="*/ 114 h 135"/>
                  <a:gd name="T20" fmla="*/ 67 w 67"/>
                  <a:gd name="T21" fmla="*/ 114 h 135"/>
                  <a:gd name="T22" fmla="*/ 67 w 67"/>
                  <a:gd name="T23" fmla="*/ 135 h 135"/>
                  <a:gd name="T24" fmla="*/ 0 w 6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35">
                    <a:moveTo>
                      <a:pt x="0" y="135"/>
                    </a:moveTo>
                    <a:lnTo>
                      <a:pt x="0" y="0"/>
                    </a:lnTo>
                    <a:lnTo>
                      <a:pt x="64" y="0"/>
                    </a:lnTo>
                    <a:lnTo>
                      <a:pt x="64" y="21"/>
                    </a:lnTo>
                    <a:lnTo>
                      <a:pt x="27" y="21"/>
                    </a:lnTo>
                    <a:lnTo>
                      <a:pt x="27" y="57"/>
                    </a:lnTo>
                    <a:lnTo>
                      <a:pt x="62" y="57"/>
                    </a:lnTo>
                    <a:lnTo>
                      <a:pt x="62" y="78"/>
                    </a:lnTo>
                    <a:lnTo>
                      <a:pt x="27" y="78"/>
                    </a:lnTo>
                    <a:lnTo>
                      <a:pt x="27" y="114"/>
                    </a:lnTo>
                    <a:lnTo>
                      <a:pt x="67" y="114"/>
                    </a:lnTo>
                    <a:lnTo>
                      <a:pt x="67"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7" name="Freeform 2203"/>
              <p:cNvSpPr>
                <a:spLocks/>
              </p:cNvSpPr>
              <p:nvPr/>
            </p:nvSpPr>
            <p:spPr bwMode="auto">
              <a:xfrm>
                <a:off x="17765713"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8" name="Freeform 2204"/>
              <p:cNvSpPr>
                <a:spLocks/>
              </p:cNvSpPr>
              <p:nvPr/>
            </p:nvSpPr>
            <p:spPr bwMode="auto">
              <a:xfrm>
                <a:off x="15779750" y="1990725"/>
                <a:ext cx="184150" cy="304800"/>
              </a:xfrm>
              <a:custGeom>
                <a:avLst/>
                <a:gdLst>
                  <a:gd name="T0" fmla="*/ 49 w 49"/>
                  <a:gd name="T1" fmla="*/ 46 h 81"/>
                  <a:gd name="T2" fmla="*/ 25 w 49"/>
                  <a:gd name="T3" fmla="*/ 81 h 81"/>
                  <a:gd name="T4" fmla="*/ 0 w 49"/>
                  <a:gd name="T5" fmla="*/ 46 h 81"/>
                  <a:gd name="T6" fmla="*/ 0 w 49"/>
                  <a:gd name="T7" fmla="*/ 0 h 81"/>
                  <a:gd name="T8" fmla="*/ 15 w 49"/>
                  <a:gd name="T9" fmla="*/ 0 h 81"/>
                  <a:gd name="T10" fmla="*/ 15 w 49"/>
                  <a:gd name="T11" fmla="*/ 48 h 81"/>
                  <a:gd name="T12" fmla="*/ 25 w 49"/>
                  <a:gd name="T13" fmla="*/ 67 h 81"/>
                  <a:gd name="T14" fmla="*/ 32 w 49"/>
                  <a:gd name="T15" fmla="*/ 63 h 81"/>
                  <a:gd name="T16" fmla="*/ 34 w 49"/>
                  <a:gd name="T17" fmla="*/ 49 h 81"/>
                  <a:gd name="T18" fmla="*/ 34 w 49"/>
                  <a:gd name="T19" fmla="*/ 0 h 81"/>
                  <a:gd name="T20" fmla="*/ 49 w 49"/>
                  <a:gd name="T21" fmla="*/ 0 h 81"/>
                  <a:gd name="T22" fmla="*/ 49 w 49"/>
                  <a:gd name="T2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81">
                    <a:moveTo>
                      <a:pt x="49" y="46"/>
                    </a:moveTo>
                    <a:cubicBezTo>
                      <a:pt x="49" y="69"/>
                      <a:pt x="41" y="81"/>
                      <a:pt x="25" y="81"/>
                    </a:cubicBezTo>
                    <a:cubicBezTo>
                      <a:pt x="8" y="81"/>
                      <a:pt x="0" y="69"/>
                      <a:pt x="0" y="46"/>
                    </a:cubicBezTo>
                    <a:cubicBezTo>
                      <a:pt x="0" y="0"/>
                      <a:pt x="0" y="0"/>
                      <a:pt x="0" y="0"/>
                    </a:cubicBezTo>
                    <a:cubicBezTo>
                      <a:pt x="15" y="0"/>
                      <a:pt x="15" y="0"/>
                      <a:pt x="15" y="0"/>
                    </a:cubicBezTo>
                    <a:cubicBezTo>
                      <a:pt x="15" y="48"/>
                      <a:pt x="15" y="48"/>
                      <a:pt x="15" y="48"/>
                    </a:cubicBezTo>
                    <a:cubicBezTo>
                      <a:pt x="15" y="61"/>
                      <a:pt x="18" y="67"/>
                      <a:pt x="25" y="67"/>
                    </a:cubicBezTo>
                    <a:cubicBezTo>
                      <a:pt x="28" y="67"/>
                      <a:pt x="31" y="66"/>
                      <a:pt x="32" y="63"/>
                    </a:cubicBezTo>
                    <a:cubicBezTo>
                      <a:pt x="33" y="60"/>
                      <a:pt x="34" y="55"/>
                      <a:pt x="34" y="49"/>
                    </a:cubicBezTo>
                    <a:cubicBezTo>
                      <a:pt x="34" y="0"/>
                      <a:pt x="34" y="0"/>
                      <a:pt x="34" y="0"/>
                    </a:cubicBezTo>
                    <a:cubicBezTo>
                      <a:pt x="49" y="0"/>
                      <a:pt x="49" y="0"/>
                      <a:pt x="49" y="0"/>
                    </a:cubicBezTo>
                    <a:lnTo>
                      <a:pt x="4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49" name="Freeform 2205"/>
              <p:cNvSpPr>
                <a:spLocks/>
              </p:cNvSpPr>
              <p:nvPr/>
            </p:nvSpPr>
            <p:spPr bwMode="auto">
              <a:xfrm>
                <a:off x="16000413" y="1985963"/>
                <a:ext cx="158750" cy="309563"/>
              </a:xfrm>
              <a:custGeom>
                <a:avLst/>
                <a:gdLst>
                  <a:gd name="T0" fmla="*/ 1 w 42"/>
                  <a:gd name="T1" fmla="*/ 77 h 82"/>
                  <a:gd name="T2" fmla="*/ 1 w 42"/>
                  <a:gd name="T3" fmla="*/ 62 h 82"/>
                  <a:gd name="T4" fmla="*/ 17 w 42"/>
                  <a:gd name="T5" fmla="*/ 68 h 82"/>
                  <a:gd name="T6" fmla="*/ 24 w 42"/>
                  <a:gd name="T7" fmla="*/ 66 h 82"/>
                  <a:gd name="T8" fmla="*/ 26 w 42"/>
                  <a:gd name="T9" fmla="*/ 59 h 82"/>
                  <a:gd name="T10" fmla="*/ 24 w 42"/>
                  <a:gd name="T11" fmla="*/ 53 h 82"/>
                  <a:gd name="T12" fmla="*/ 15 w 42"/>
                  <a:gd name="T13" fmla="*/ 46 h 82"/>
                  <a:gd name="T14" fmla="*/ 0 w 42"/>
                  <a:gd name="T15" fmla="*/ 23 h 82"/>
                  <a:gd name="T16" fmla="*/ 7 w 42"/>
                  <a:gd name="T17" fmla="*/ 6 h 82"/>
                  <a:gd name="T18" fmla="*/ 23 w 42"/>
                  <a:gd name="T19" fmla="*/ 0 h 82"/>
                  <a:gd name="T20" fmla="*/ 39 w 42"/>
                  <a:gd name="T21" fmla="*/ 3 h 82"/>
                  <a:gd name="T22" fmla="*/ 39 w 42"/>
                  <a:gd name="T23" fmla="*/ 17 h 82"/>
                  <a:gd name="T24" fmla="*/ 25 w 42"/>
                  <a:gd name="T25" fmla="*/ 13 h 82"/>
                  <a:gd name="T26" fmla="*/ 19 w 42"/>
                  <a:gd name="T27" fmla="*/ 15 h 82"/>
                  <a:gd name="T28" fmla="*/ 16 w 42"/>
                  <a:gd name="T29" fmla="*/ 22 h 82"/>
                  <a:gd name="T30" fmla="*/ 26 w 42"/>
                  <a:gd name="T31" fmla="*/ 34 h 82"/>
                  <a:gd name="T32" fmla="*/ 38 w 42"/>
                  <a:gd name="T33" fmla="*/ 45 h 82"/>
                  <a:gd name="T34" fmla="*/ 42 w 42"/>
                  <a:gd name="T35" fmla="*/ 58 h 82"/>
                  <a:gd name="T36" fmla="*/ 36 w 42"/>
                  <a:gd name="T37" fmla="*/ 75 h 82"/>
                  <a:gd name="T38" fmla="*/ 18 w 42"/>
                  <a:gd name="T39" fmla="*/ 82 h 82"/>
                  <a:gd name="T40" fmla="*/ 8 w 42"/>
                  <a:gd name="T41" fmla="*/ 80 h 82"/>
                  <a:gd name="T42" fmla="*/ 1 w 42"/>
                  <a:gd name="T43"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82">
                    <a:moveTo>
                      <a:pt x="1" y="77"/>
                    </a:moveTo>
                    <a:cubicBezTo>
                      <a:pt x="1" y="62"/>
                      <a:pt x="1" y="62"/>
                      <a:pt x="1" y="62"/>
                    </a:cubicBezTo>
                    <a:cubicBezTo>
                      <a:pt x="7" y="66"/>
                      <a:pt x="12" y="68"/>
                      <a:pt x="17" y="68"/>
                    </a:cubicBezTo>
                    <a:cubicBezTo>
                      <a:pt x="20" y="68"/>
                      <a:pt x="22" y="67"/>
                      <a:pt x="24" y="66"/>
                    </a:cubicBezTo>
                    <a:cubicBezTo>
                      <a:pt x="25" y="64"/>
                      <a:pt x="26" y="62"/>
                      <a:pt x="26" y="59"/>
                    </a:cubicBezTo>
                    <a:cubicBezTo>
                      <a:pt x="26" y="57"/>
                      <a:pt x="25" y="55"/>
                      <a:pt x="24" y="53"/>
                    </a:cubicBezTo>
                    <a:cubicBezTo>
                      <a:pt x="22" y="51"/>
                      <a:pt x="19" y="49"/>
                      <a:pt x="15" y="46"/>
                    </a:cubicBezTo>
                    <a:cubicBezTo>
                      <a:pt x="5" y="41"/>
                      <a:pt x="0" y="33"/>
                      <a:pt x="0" y="23"/>
                    </a:cubicBezTo>
                    <a:cubicBezTo>
                      <a:pt x="0" y="16"/>
                      <a:pt x="2" y="10"/>
                      <a:pt x="7" y="6"/>
                    </a:cubicBezTo>
                    <a:cubicBezTo>
                      <a:pt x="11" y="2"/>
                      <a:pt x="16" y="0"/>
                      <a:pt x="23" y="0"/>
                    </a:cubicBezTo>
                    <a:cubicBezTo>
                      <a:pt x="29" y="0"/>
                      <a:pt x="34" y="1"/>
                      <a:pt x="39" y="3"/>
                    </a:cubicBezTo>
                    <a:cubicBezTo>
                      <a:pt x="39" y="17"/>
                      <a:pt x="39" y="17"/>
                      <a:pt x="39" y="17"/>
                    </a:cubicBezTo>
                    <a:cubicBezTo>
                      <a:pt x="34" y="14"/>
                      <a:pt x="30" y="13"/>
                      <a:pt x="25" y="13"/>
                    </a:cubicBezTo>
                    <a:cubicBezTo>
                      <a:pt x="22" y="13"/>
                      <a:pt x="20" y="14"/>
                      <a:pt x="19" y="15"/>
                    </a:cubicBezTo>
                    <a:cubicBezTo>
                      <a:pt x="17" y="17"/>
                      <a:pt x="16" y="19"/>
                      <a:pt x="16" y="22"/>
                    </a:cubicBezTo>
                    <a:cubicBezTo>
                      <a:pt x="16" y="26"/>
                      <a:pt x="19" y="31"/>
                      <a:pt x="26" y="34"/>
                    </a:cubicBezTo>
                    <a:cubicBezTo>
                      <a:pt x="32" y="38"/>
                      <a:pt x="36" y="41"/>
                      <a:pt x="38" y="45"/>
                    </a:cubicBezTo>
                    <a:cubicBezTo>
                      <a:pt x="41" y="49"/>
                      <a:pt x="42" y="53"/>
                      <a:pt x="42" y="58"/>
                    </a:cubicBezTo>
                    <a:cubicBezTo>
                      <a:pt x="42" y="65"/>
                      <a:pt x="40" y="71"/>
                      <a:pt x="36" y="75"/>
                    </a:cubicBezTo>
                    <a:cubicBezTo>
                      <a:pt x="32" y="79"/>
                      <a:pt x="26" y="82"/>
                      <a:pt x="18" y="82"/>
                    </a:cubicBezTo>
                    <a:cubicBezTo>
                      <a:pt x="15" y="82"/>
                      <a:pt x="12" y="81"/>
                      <a:pt x="8" y="80"/>
                    </a:cubicBezTo>
                    <a:cubicBezTo>
                      <a:pt x="5" y="79"/>
                      <a:pt x="2" y="78"/>
                      <a:pt x="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0" name="Freeform 2206"/>
              <p:cNvSpPr>
                <a:spLocks/>
              </p:cNvSpPr>
              <p:nvPr/>
            </p:nvSpPr>
            <p:spPr bwMode="auto">
              <a:xfrm>
                <a:off x="16195675" y="1990725"/>
                <a:ext cx="142875" cy="296863"/>
              </a:xfrm>
              <a:custGeom>
                <a:avLst/>
                <a:gdLst>
                  <a:gd name="T0" fmla="*/ 0 w 90"/>
                  <a:gd name="T1" fmla="*/ 187 h 187"/>
                  <a:gd name="T2" fmla="*/ 0 w 90"/>
                  <a:gd name="T3" fmla="*/ 0 h 187"/>
                  <a:gd name="T4" fmla="*/ 85 w 90"/>
                  <a:gd name="T5" fmla="*/ 0 h 187"/>
                  <a:gd name="T6" fmla="*/ 85 w 90"/>
                  <a:gd name="T7" fmla="*/ 31 h 187"/>
                  <a:gd name="T8" fmla="*/ 36 w 90"/>
                  <a:gd name="T9" fmla="*/ 31 h 187"/>
                  <a:gd name="T10" fmla="*/ 36 w 90"/>
                  <a:gd name="T11" fmla="*/ 78 h 187"/>
                  <a:gd name="T12" fmla="*/ 83 w 90"/>
                  <a:gd name="T13" fmla="*/ 78 h 187"/>
                  <a:gd name="T14" fmla="*/ 83 w 90"/>
                  <a:gd name="T15" fmla="*/ 109 h 187"/>
                  <a:gd name="T16" fmla="*/ 36 w 90"/>
                  <a:gd name="T17" fmla="*/ 109 h 187"/>
                  <a:gd name="T18" fmla="*/ 36 w 90"/>
                  <a:gd name="T19" fmla="*/ 156 h 187"/>
                  <a:gd name="T20" fmla="*/ 90 w 90"/>
                  <a:gd name="T21" fmla="*/ 156 h 187"/>
                  <a:gd name="T22" fmla="*/ 90 w 90"/>
                  <a:gd name="T23" fmla="*/ 187 h 187"/>
                  <a:gd name="T24" fmla="*/ 0 w 90"/>
                  <a:gd name="T2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187">
                    <a:moveTo>
                      <a:pt x="0" y="187"/>
                    </a:moveTo>
                    <a:lnTo>
                      <a:pt x="0" y="0"/>
                    </a:lnTo>
                    <a:lnTo>
                      <a:pt x="85" y="0"/>
                    </a:lnTo>
                    <a:lnTo>
                      <a:pt x="85" y="31"/>
                    </a:lnTo>
                    <a:lnTo>
                      <a:pt x="36" y="31"/>
                    </a:lnTo>
                    <a:lnTo>
                      <a:pt x="36" y="78"/>
                    </a:lnTo>
                    <a:lnTo>
                      <a:pt x="83" y="78"/>
                    </a:lnTo>
                    <a:lnTo>
                      <a:pt x="83" y="109"/>
                    </a:lnTo>
                    <a:lnTo>
                      <a:pt x="36" y="109"/>
                    </a:lnTo>
                    <a:lnTo>
                      <a:pt x="36" y="156"/>
                    </a:lnTo>
                    <a:lnTo>
                      <a:pt x="90" y="156"/>
                    </a:lnTo>
                    <a:lnTo>
                      <a:pt x="90" y="18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1" name="Freeform 2207"/>
              <p:cNvSpPr>
                <a:spLocks noEditPoints="1"/>
              </p:cNvSpPr>
              <p:nvPr/>
            </p:nvSpPr>
            <p:spPr bwMode="auto">
              <a:xfrm>
                <a:off x="16371888" y="1990725"/>
                <a:ext cx="203200" cy="296863"/>
              </a:xfrm>
              <a:custGeom>
                <a:avLst/>
                <a:gdLst>
                  <a:gd name="T0" fmla="*/ 0 w 54"/>
                  <a:gd name="T1" fmla="*/ 79 h 79"/>
                  <a:gd name="T2" fmla="*/ 0 w 54"/>
                  <a:gd name="T3" fmla="*/ 0 h 79"/>
                  <a:gd name="T4" fmla="*/ 21 w 54"/>
                  <a:gd name="T5" fmla="*/ 0 h 79"/>
                  <a:gd name="T6" fmla="*/ 54 w 54"/>
                  <a:gd name="T7" fmla="*/ 39 h 79"/>
                  <a:gd name="T8" fmla="*/ 46 w 54"/>
                  <a:gd name="T9" fmla="*/ 68 h 79"/>
                  <a:gd name="T10" fmla="*/ 21 w 54"/>
                  <a:gd name="T11" fmla="*/ 79 h 79"/>
                  <a:gd name="T12" fmla="*/ 0 w 54"/>
                  <a:gd name="T13" fmla="*/ 79 h 79"/>
                  <a:gd name="T14" fmla="*/ 15 w 54"/>
                  <a:gd name="T15" fmla="*/ 13 h 79"/>
                  <a:gd name="T16" fmla="*/ 15 w 54"/>
                  <a:gd name="T17" fmla="*/ 66 h 79"/>
                  <a:gd name="T18" fmla="*/ 22 w 54"/>
                  <a:gd name="T19" fmla="*/ 66 h 79"/>
                  <a:gd name="T20" fmla="*/ 34 w 54"/>
                  <a:gd name="T21" fmla="*/ 59 h 79"/>
                  <a:gd name="T22" fmla="*/ 38 w 54"/>
                  <a:gd name="T23" fmla="*/ 39 h 79"/>
                  <a:gd name="T24" fmla="*/ 34 w 54"/>
                  <a:gd name="T25" fmla="*/ 20 h 79"/>
                  <a:gd name="T26" fmla="*/ 21 w 54"/>
                  <a:gd name="T27" fmla="*/ 13 h 79"/>
                  <a:gd name="T28" fmla="*/ 15 w 54"/>
                  <a:gd name="T29"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9">
                    <a:moveTo>
                      <a:pt x="0" y="79"/>
                    </a:moveTo>
                    <a:cubicBezTo>
                      <a:pt x="0" y="0"/>
                      <a:pt x="0" y="0"/>
                      <a:pt x="0" y="0"/>
                    </a:cubicBezTo>
                    <a:cubicBezTo>
                      <a:pt x="21" y="0"/>
                      <a:pt x="21" y="0"/>
                      <a:pt x="21" y="0"/>
                    </a:cubicBezTo>
                    <a:cubicBezTo>
                      <a:pt x="43" y="0"/>
                      <a:pt x="54" y="13"/>
                      <a:pt x="54" y="39"/>
                    </a:cubicBezTo>
                    <a:cubicBezTo>
                      <a:pt x="54" y="51"/>
                      <a:pt x="51" y="61"/>
                      <a:pt x="46" y="68"/>
                    </a:cubicBezTo>
                    <a:cubicBezTo>
                      <a:pt x="40" y="76"/>
                      <a:pt x="32" y="79"/>
                      <a:pt x="21" y="79"/>
                    </a:cubicBezTo>
                    <a:lnTo>
                      <a:pt x="0" y="79"/>
                    </a:lnTo>
                    <a:close/>
                    <a:moveTo>
                      <a:pt x="15" y="13"/>
                    </a:moveTo>
                    <a:cubicBezTo>
                      <a:pt x="15" y="66"/>
                      <a:pt x="15" y="66"/>
                      <a:pt x="15" y="66"/>
                    </a:cubicBezTo>
                    <a:cubicBezTo>
                      <a:pt x="22" y="66"/>
                      <a:pt x="22" y="66"/>
                      <a:pt x="22" y="66"/>
                    </a:cubicBezTo>
                    <a:cubicBezTo>
                      <a:pt x="27" y="66"/>
                      <a:pt x="31" y="64"/>
                      <a:pt x="34" y="59"/>
                    </a:cubicBezTo>
                    <a:cubicBezTo>
                      <a:pt x="37" y="54"/>
                      <a:pt x="38" y="47"/>
                      <a:pt x="38" y="39"/>
                    </a:cubicBezTo>
                    <a:cubicBezTo>
                      <a:pt x="38" y="31"/>
                      <a:pt x="37" y="24"/>
                      <a:pt x="34" y="20"/>
                    </a:cubicBezTo>
                    <a:cubicBezTo>
                      <a:pt x="31" y="15"/>
                      <a:pt x="27" y="13"/>
                      <a:pt x="21" y="13"/>
                    </a:cubicBezTo>
                    <a:lnTo>
                      <a:pt x="1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2" name="Rectangle 2208"/>
              <p:cNvSpPr>
                <a:spLocks noChangeArrowheads="1"/>
              </p:cNvSpPr>
              <p:nvPr/>
            </p:nvSpPr>
            <p:spPr bwMode="auto">
              <a:xfrm>
                <a:off x="16714788" y="1990725"/>
                <a:ext cx="55563" cy="296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3" name="Freeform 2209"/>
              <p:cNvSpPr>
                <a:spLocks/>
              </p:cNvSpPr>
              <p:nvPr/>
            </p:nvSpPr>
            <p:spPr bwMode="auto">
              <a:xfrm>
                <a:off x="16822738" y="1990725"/>
                <a:ext cx="187325" cy="296863"/>
              </a:xfrm>
              <a:custGeom>
                <a:avLst/>
                <a:gdLst>
                  <a:gd name="T0" fmla="*/ 33 w 50"/>
                  <a:gd name="T1" fmla="*/ 79 h 79"/>
                  <a:gd name="T2" fmla="*/ 16 w 50"/>
                  <a:gd name="T3" fmla="*/ 34 h 79"/>
                  <a:gd name="T4" fmla="*/ 13 w 50"/>
                  <a:gd name="T5" fmla="*/ 25 h 79"/>
                  <a:gd name="T6" fmla="*/ 12 w 50"/>
                  <a:gd name="T7" fmla="*/ 22 h 79"/>
                  <a:gd name="T8" fmla="*/ 12 w 50"/>
                  <a:gd name="T9" fmla="*/ 22 h 79"/>
                  <a:gd name="T10" fmla="*/ 12 w 50"/>
                  <a:gd name="T11" fmla="*/ 39 h 79"/>
                  <a:gd name="T12" fmla="*/ 12 w 50"/>
                  <a:gd name="T13" fmla="*/ 79 h 79"/>
                  <a:gd name="T14" fmla="*/ 0 w 50"/>
                  <a:gd name="T15" fmla="*/ 79 h 79"/>
                  <a:gd name="T16" fmla="*/ 0 w 50"/>
                  <a:gd name="T17" fmla="*/ 0 h 79"/>
                  <a:gd name="T18" fmla="*/ 17 w 50"/>
                  <a:gd name="T19" fmla="*/ 0 h 79"/>
                  <a:gd name="T20" fmla="*/ 34 w 50"/>
                  <a:gd name="T21" fmla="*/ 46 h 79"/>
                  <a:gd name="T22" fmla="*/ 38 w 50"/>
                  <a:gd name="T23" fmla="*/ 58 h 79"/>
                  <a:gd name="T24" fmla="*/ 38 w 50"/>
                  <a:gd name="T25" fmla="*/ 58 h 79"/>
                  <a:gd name="T26" fmla="*/ 38 w 50"/>
                  <a:gd name="T27" fmla="*/ 45 h 79"/>
                  <a:gd name="T28" fmla="*/ 38 w 50"/>
                  <a:gd name="T29" fmla="*/ 0 h 79"/>
                  <a:gd name="T30" fmla="*/ 50 w 50"/>
                  <a:gd name="T31" fmla="*/ 0 h 79"/>
                  <a:gd name="T32" fmla="*/ 50 w 50"/>
                  <a:gd name="T33" fmla="*/ 79 h 79"/>
                  <a:gd name="T34" fmla="*/ 33 w 50"/>
                  <a:gd name="T3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9">
                    <a:moveTo>
                      <a:pt x="33" y="79"/>
                    </a:moveTo>
                    <a:cubicBezTo>
                      <a:pt x="16" y="34"/>
                      <a:pt x="16" y="34"/>
                      <a:pt x="16" y="34"/>
                    </a:cubicBezTo>
                    <a:cubicBezTo>
                      <a:pt x="15" y="32"/>
                      <a:pt x="14" y="29"/>
                      <a:pt x="13" y="25"/>
                    </a:cubicBezTo>
                    <a:cubicBezTo>
                      <a:pt x="13" y="24"/>
                      <a:pt x="12" y="23"/>
                      <a:pt x="12" y="22"/>
                    </a:cubicBezTo>
                    <a:cubicBezTo>
                      <a:pt x="12" y="22"/>
                      <a:pt x="12" y="22"/>
                      <a:pt x="12" y="22"/>
                    </a:cubicBezTo>
                    <a:cubicBezTo>
                      <a:pt x="12" y="29"/>
                      <a:pt x="12" y="34"/>
                      <a:pt x="12" y="39"/>
                    </a:cubicBezTo>
                    <a:cubicBezTo>
                      <a:pt x="12" y="79"/>
                      <a:pt x="12" y="79"/>
                      <a:pt x="12" y="79"/>
                    </a:cubicBezTo>
                    <a:cubicBezTo>
                      <a:pt x="0" y="79"/>
                      <a:pt x="0" y="79"/>
                      <a:pt x="0" y="79"/>
                    </a:cubicBezTo>
                    <a:cubicBezTo>
                      <a:pt x="0" y="0"/>
                      <a:pt x="0" y="0"/>
                      <a:pt x="0" y="0"/>
                    </a:cubicBezTo>
                    <a:cubicBezTo>
                      <a:pt x="17" y="0"/>
                      <a:pt x="17" y="0"/>
                      <a:pt x="17" y="0"/>
                    </a:cubicBezTo>
                    <a:cubicBezTo>
                      <a:pt x="34" y="46"/>
                      <a:pt x="34" y="46"/>
                      <a:pt x="34" y="46"/>
                    </a:cubicBezTo>
                    <a:cubicBezTo>
                      <a:pt x="35" y="48"/>
                      <a:pt x="36" y="51"/>
                      <a:pt x="38" y="58"/>
                    </a:cubicBezTo>
                    <a:cubicBezTo>
                      <a:pt x="38" y="58"/>
                      <a:pt x="38" y="58"/>
                      <a:pt x="38" y="58"/>
                    </a:cubicBezTo>
                    <a:cubicBezTo>
                      <a:pt x="38" y="45"/>
                      <a:pt x="38" y="45"/>
                      <a:pt x="38" y="45"/>
                    </a:cubicBezTo>
                    <a:cubicBezTo>
                      <a:pt x="38" y="0"/>
                      <a:pt x="38" y="0"/>
                      <a:pt x="38" y="0"/>
                    </a:cubicBezTo>
                    <a:cubicBezTo>
                      <a:pt x="50" y="0"/>
                      <a:pt x="50" y="0"/>
                      <a:pt x="50" y="0"/>
                    </a:cubicBezTo>
                    <a:cubicBezTo>
                      <a:pt x="50" y="79"/>
                      <a:pt x="50" y="79"/>
                      <a:pt x="50" y="79"/>
                    </a:cubicBezTo>
                    <a:lnTo>
                      <a:pt x="3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4" name="Freeform 2210"/>
              <p:cNvSpPr>
                <a:spLocks/>
              </p:cNvSpPr>
              <p:nvPr/>
            </p:nvSpPr>
            <p:spPr bwMode="auto">
              <a:xfrm>
                <a:off x="17160875" y="1982788"/>
                <a:ext cx="146050" cy="304800"/>
              </a:xfrm>
              <a:custGeom>
                <a:avLst/>
                <a:gdLst>
                  <a:gd name="T0" fmla="*/ 0 w 92"/>
                  <a:gd name="T1" fmla="*/ 192 h 192"/>
                  <a:gd name="T2" fmla="*/ 0 w 92"/>
                  <a:gd name="T3" fmla="*/ 166 h 192"/>
                  <a:gd name="T4" fmla="*/ 31 w 92"/>
                  <a:gd name="T5" fmla="*/ 166 h 192"/>
                  <a:gd name="T6" fmla="*/ 31 w 92"/>
                  <a:gd name="T7" fmla="*/ 36 h 192"/>
                  <a:gd name="T8" fmla="*/ 0 w 92"/>
                  <a:gd name="T9" fmla="*/ 45 h 192"/>
                  <a:gd name="T10" fmla="*/ 0 w 92"/>
                  <a:gd name="T11" fmla="*/ 17 h 192"/>
                  <a:gd name="T12" fmla="*/ 64 w 92"/>
                  <a:gd name="T13" fmla="*/ 0 h 192"/>
                  <a:gd name="T14" fmla="*/ 64 w 92"/>
                  <a:gd name="T15" fmla="*/ 166 h 192"/>
                  <a:gd name="T16" fmla="*/ 92 w 92"/>
                  <a:gd name="T17" fmla="*/ 166 h 192"/>
                  <a:gd name="T18" fmla="*/ 92 w 92"/>
                  <a:gd name="T19" fmla="*/ 192 h 192"/>
                  <a:gd name="T20" fmla="*/ 0 w 92"/>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2">
                    <a:moveTo>
                      <a:pt x="0" y="192"/>
                    </a:moveTo>
                    <a:lnTo>
                      <a:pt x="0" y="166"/>
                    </a:lnTo>
                    <a:lnTo>
                      <a:pt x="31" y="166"/>
                    </a:lnTo>
                    <a:lnTo>
                      <a:pt x="31" y="36"/>
                    </a:lnTo>
                    <a:lnTo>
                      <a:pt x="0" y="45"/>
                    </a:lnTo>
                    <a:lnTo>
                      <a:pt x="0" y="17"/>
                    </a:lnTo>
                    <a:lnTo>
                      <a:pt x="64" y="0"/>
                    </a:lnTo>
                    <a:lnTo>
                      <a:pt x="64" y="166"/>
                    </a:lnTo>
                    <a:lnTo>
                      <a:pt x="92" y="166"/>
                    </a:lnTo>
                    <a:lnTo>
                      <a:pt x="92" y="19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5" name="Freeform 2211"/>
              <p:cNvSpPr>
                <a:spLocks noEditPoints="1"/>
              </p:cNvSpPr>
              <p:nvPr/>
            </p:nvSpPr>
            <p:spPr bwMode="auto">
              <a:xfrm>
                <a:off x="17337088" y="1985963"/>
                <a:ext cx="165100" cy="304800"/>
              </a:xfrm>
              <a:custGeom>
                <a:avLst/>
                <a:gdLst>
                  <a:gd name="T0" fmla="*/ 4 w 44"/>
                  <a:gd name="T1" fmla="*/ 79 h 81"/>
                  <a:gd name="T2" fmla="*/ 4 w 44"/>
                  <a:gd name="T3" fmla="*/ 66 h 81"/>
                  <a:gd name="T4" fmla="*/ 15 w 44"/>
                  <a:gd name="T5" fmla="*/ 70 h 81"/>
                  <a:gd name="T6" fmla="*/ 30 w 44"/>
                  <a:gd name="T7" fmla="*/ 44 h 81"/>
                  <a:gd name="T8" fmla="*/ 30 w 44"/>
                  <a:gd name="T9" fmla="*/ 44 h 81"/>
                  <a:gd name="T10" fmla="*/ 17 w 44"/>
                  <a:gd name="T11" fmla="*/ 52 h 81"/>
                  <a:gd name="T12" fmla="*/ 4 w 44"/>
                  <a:gd name="T13" fmla="*/ 46 h 81"/>
                  <a:gd name="T14" fmla="*/ 0 w 44"/>
                  <a:gd name="T15" fmla="*/ 29 h 81"/>
                  <a:gd name="T16" fmla="*/ 6 w 44"/>
                  <a:gd name="T17" fmla="*/ 8 h 81"/>
                  <a:gd name="T18" fmla="*/ 22 w 44"/>
                  <a:gd name="T19" fmla="*/ 0 h 81"/>
                  <a:gd name="T20" fmla="*/ 38 w 44"/>
                  <a:gd name="T21" fmla="*/ 9 h 81"/>
                  <a:gd name="T22" fmla="*/ 44 w 44"/>
                  <a:gd name="T23" fmla="*/ 37 h 81"/>
                  <a:gd name="T24" fmla="*/ 37 w 44"/>
                  <a:gd name="T25" fmla="*/ 70 h 81"/>
                  <a:gd name="T26" fmla="*/ 17 w 44"/>
                  <a:gd name="T27" fmla="*/ 81 h 81"/>
                  <a:gd name="T28" fmla="*/ 4 w 44"/>
                  <a:gd name="T29" fmla="*/ 79 h 81"/>
                  <a:gd name="T30" fmla="*/ 21 w 44"/>
                  <a:gd name="T31" fmla="*/ 11 h 81"/>
                  <a:gd name="T32" fmla="*/ 16 w 44"/>
                  <a:gd name="T33" fmla="*/ 15 h 81"/>
                  <a:gd name="T34" fmla="*/ 14 w 44"/>
                  <a:gd name="T35" fmla="*/ 26 h 81"/>
                  <a:gd name="T36" fmla="*/ 16 w 44"/>
                  <a:gd name="T37" fmla="*/ 37 h 81"/>
                  <a:gd name="T38" fmla="*/ 21 w 44"/>
                  <a:gd name="T39" fmla="*/ 40 h 81"/>
                  <a:gd name="T40" fmla="*/ 27 w 44"/>
                  <a:gd name="T41" fmla="*/ 37 h 81"/>
                  <a:gd name="T42" fmla="*/ 29 w 44"/>
                  <a:gd name="T43" fmla="*/ 27 h 81"/>
                  <a:gd name="T44" fmla="*/ 27 w 44"/>
                  <a:gd name="T45" fmla="*/ 16 h 81"/>
                  <a:gd name="T46" fmla="*/ 21 w 44"/>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81">
                    <a:moveTo>
                      <a:pt x="4" y="79"/>
                    </a:moveTo>
                    <a:cubicBezTo>
                      <a:pt x="4" y="66"/>
                      <a:pt x="4" y="66"/>
                      <a:pt x="4" y="66"/>
                    </a:cubicBezTo>
                    <a:cubicBezTo>
                      <a:pt x="7" y="68"/>
                      <a:pt x="11" y="70"/>
                      <a:pt x="15" y="70"/>
                    </a:cubicBezTo>
                    <a:cubicBezTo>
                      <a:pt x="25" y="70"/>
                      <a:pt x="30" y="61"/>
                      <a:pt x="30" y="44"/>
                    </a:cubicBezTo>
                    <a:cubicBezTo>
                      <a:pt x="30" y="44"/>
                      <a:pt x="30" y="44"/>
                      <a:pt x="30" y="44"/>
                    </a:cubicBezTo>
                    <a:cubicBezTo>
                      <a:pt x="27" y="50"/>
                      <a:pt x="23" y="52"/>
                      <a:pt x="17" y="52"/>
                    </a:cubicBezTo>
                    <a:cubicBezTo>
                      <a:pt x="12" y="52"/>
                      <a:pt x="8" y="50"/>
                      <a:pt x="4" y="46"/>
                    </a:cubicBezTo>
                    <a:cubicBezTo>
                      <a:pt x="1" y="42"/>
                      <a:pt x="0" y="36"/>
                      <a:pt x="0" y="29"/>
                    </a:cubicBezTo>
                    <a:cubicBezTo>
                      <a:pt x="0" y="20"/>
                      <a:pt x="2" y="13"/>
                      <a:pt x="6" y="8"/>
                    </a:cubicBezTo>
                    <a:cubicBezTo>
                      <a:pt x="10" y="2"/>
                      <a:pt x="15" y="0"/>
                      <a:pt x="22" y="0"/>
                    </a:cubicBezTo>
                    <a:cubicBezTo>
                      <a:pt x="29" y="0"/>
                      <a:pt x="34" y="3"/>
                      <a:pt x="38" y="9"/>
                    </a:cubicBezTo>
                    <a:cubicBezTo>
                      <a:pt x="42" y="15"/>
                      <a:pt x="44" y="24"/>
                      <a:pt x="44" y="37"/>
                    </a:cubicBezTo>
                    <a:cubicBezTo>
                      <a:pt x="44" y="52"/>
                      <a:pt x="42" y="63"/>
                      <a:pt x="37" y="70"/>
                    </a:cubicBezTo>
                    <a:cubicBezTo>
                      <a:pt x="32" y="78"/>
                      <a:pt x="26" y="81"/>
                      <a:pt x="17" y="81"/>
                    </a:cubicBezTo>
                    <a:cubicBezTo>
                      <a:pt x="12" y="81"/>
                      <a:pt x="8" y="81"/>
                      <a:pt x="4" y="79"/>
                    </a:cubicBezTo>
                    <a:close/>
                    <a:moveTo>
                      <a:pt x="21" y="11"/>
                    </a:moveTo>
                    <a:cubicBezTo>
                      <a:pt x="19" y="11"/>
                      <a:pt x="17" y="13"/>
                      <a:pt x="16" y="15"/>
                    </a:cubicBezTo>
                    <a:cubicBezTo>
                      <a:pt x="15" y="18"/>
                      <a:pt x="14" y="21"/>
                      <a:pt x="14" y="26"/>
                    </a:cubicBezTo>
                    <a:cubicBezTo>
                      <a:pt x="14" y="31"/>
                      <a:pt x="15" y="34"/>
                      <a:pt x="16" y="37"/>
                    </a:cubicBezTo>
                    <a:cubicBezTo>
                      <a:pt x="18" y="39"/>
                      <a:pt x="19" y="40"/>
                      <a:pt x="21" y="40"/>
                    </a:cubicBezTo>
                    <a:cubicBezTo>
                      <a:pt x="24" y="40"/>
                      <a:pt x="25" y="39"/>
                      <a:pt x="27" y="37"/>
                    </a:cubicBezTo>
                    <a:cubicBezTo>
                      <a:pt x="28" y="34"/>
                      <a:pt x="29" y="31"/>
                      <a:pt x="29" y="27"/>
                    </a:cubicBezTo>
                    <a:cubicBezTo>
                      <a:pt x="29" y="22"/>
                      <a:pt x="28" y="19"/>
                      <a:pt x="27" y="16"/>
                    </a:cubicBezTo>
                    <a:cubicBezTo>
                      <a:pt x="25" y="13"/>
                      <a:pt x="24" y="11"/>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6" name="Freeform 2212"/>
              <p:cNvSpPr>
                <a:spLocks noEditPoints="1"/>
              </p:cNvSpPr>
              <p:nvPr/>
            </p:nvSpPr>
            <p:spPr bwMode="auto">
              <a:xfrm>
                <a:off x="17524413" y="1985963"/>
                <a:ext cx="169863" cy="304800"/>
              </a:xfrm>
              <a:custGeom>
                <a:avLst/>
                <a:gdLst>
                  <a:gd name="T0" fmla="*/ 4 w 45"/>
                  <a:gd name="T1" fmla="*/ 79 h 81"/>
                  <a:gd name="T2" fmla="*/ 4 w 45"/>
                  <a:gd name="T3" fmla="*/ 66 h 81"/>
                  <a:gd name="T4" fmla="*/ 16 w 45"/>
                  <a:gd name="T5" fmla="*/ 70 h 81"/>
                  <a:gd name="T6" fmla="*/ 31 w 45"/>
                  <a:gd name="T7" fmla="*/ 44 h 81"/>
                  <a:gd name="T8" fmla="*/ 31 w 45"/>
                  <a:gd name="T9" fmla="*/ 44 h 81"/>
                  <a:gd name="T10" fmla="*/ 18 w 45"/>
                  <a:gd name="T11" fmla="*/ 52 h 81"/>
                  <a:gd name="T12" fmla="*/ 5 w 45"/>
                  <a:gd name="T13" fmla="*/ 46 h 81"/>
                  <a:gd name="T14" fmla="*/ 0 w 45"/>
                  <a:gd name="T15" fmla="*/ 29 h 81"/>
                  <a:gd name="T16" fmla="*/ 6 w 45"/>
                  <a:gd name="T17" fmla="*/ 8 h 81"/>
                  <a:gd name="T18" fmla="*/ 23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8 w 45"/>
                  <a:gd name="T41" fmla="*/ 37 h 81"/>
                  <a:gd name="T42" fmla="*/ 30 w 45"/>
                  <a:gd name="T43" fmla="*/ 27 h 81"/>
                  <a:gd name="T44" fmla="*/ 28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8" y="68"/>
                      <a:pt x="11" y="70"/>
                      <a:pt x="16" y="70"/>
                    </a:cubicBezTo>
                    <a:cubicBezTo>
                      <a:pt x="25" y="70"/>
                      <a:pt x="31" y="61"/>
                      <a:pt x="31" y="44"/>
                    </a:cubicBezTo>
                    <a:cubicBezTo>
                      <a:pt x="31" y="44"/>
                      <a:pt x="31" y="44"/>
                      <a:pt x="31" y="44"/>
                    </a:cubicBezTo>
                    <a:cubicBezTo>
                      <a:pt x="28" y="50"/>
                      <a:pt x="23" y="52"/>
                      <a:pt x="18" y="52"/>
                    </a:cubicBezTo>
                    <a:cubicBezTo>
                      <a:pt x="13" y="52"/>
                      <a:pt x="9" y="50"/>
                      <a:pt x="5" y="46"/>
                    </a:cubicBezTo>
                    <a:cubicBezTo>
                      <a:pt x="2" y="42"/>
                      <a:pt x="0" y="36"/>
                      <a:pt x="0" y="29"/>
                    </a:cubicBezTo>
                    <a:cubicBezTo>
                      <a:pt x="0" y="20"/>
                      <a:pt x="2" y="13"/>
                      <a:pt x="6" y="8"/>
                    </a:cubicBezTo>
                    <a:cubicBezTo>
                      <a:pt x="10" y="2"/>
                      <a:pt x="16" y="0"/>
                      <a:pt x="23" y="0"/>
                    </a:cubicBezTo>
                    <a:cubicBezTo>
                      <a:pt x="30" y="0"/>
                      <a:pt x="35" y="3"/>
                      <a:pt x="39" y="9"/>
                    </a:cubicBezTo>
                    <a:cubicBezTo>
                      <a:pt x="43" y="15"/>
                      <a:pt x="45" y="24"/>
                      <a:pt x="45" y="37"/>
                    </a:cubicBezTo>
                    <a:cubicBezTo>
                      <a:pt x="45" y="52"/>
                      <a:pt x="43" y="63"/>
                      <a:pt x="38" y="70"/>
                    </a:cubicBezTo>
                    <a:cubicBezTo>
                      <a:pt x="33" y="78"/>
                      <a:pt x="26" y="81"/>
                      <a:pt x="17" y="81"/>
                    </a:cubicBezTo>
                    <a:cubicBezTo>
                      <a:pt x="13" y="81"/>
                      <a:pt x="8" y="81"/>
                      <a:pt x="4" y="79"/>
                    </a:cubicBezTo>
                    <a:close/>
                    <a:moveTo>
                      <a:pt x="22" y="11"/>
                    </a:moveTo>
                    <a:cubicBezTo>
                      <a:pt x="20" y="11"/>
                      <a:pt x="18" y="13"/>
                      <a:pt x="17" y="15"/>
                    </a:cubicBezTo>
                    <a:cubicBezTo>
                      <a:pt x="16" y="18"/>
                      <a:pt x="15" y="21"/>
                      <a:pt x="15" y="26"/>
                    </a:cubicBezTo>
                    <a:cubicBezTo>
                      <a:pt x="15" y="31"/>
                      <a:pt x="16" y="34"/>
                      <a:pt x="17" y="37"/>
                    </a:cubicBezTo>
                    <a:cubicBezTo>
                      <a:pt x="18" y="39"/>
                      <a:pt x="20" y="40"/>
                      <a:pt x="22" y="40"/>
                    </a:cubicBezTo>
                    <a:cubicBezTo>
                      <a:pt x="24" y="40"/>
                      <a:pt x="26" y="39"/>
                      <a:pt x="28" y="37"/>
                    </a:cubicBezTo>
                    <a:cubicBezTo>
                      <a:pt x="29" y="34"/>
                      <a:pt x="30" y="31"/>
                      <a:pt x="30" y="27"/>
                    </a:cubicBezTo>
                    <a:cubicBezTo>
                      <a:pt x="30" y="22"/>
                      <a:pt x="29" y="19"/>
                      <a:pt x="28"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sp>
            <p:nvSpPr>
              <p:cNvPr id="2357" name="Freeform 2213"/>
              <p:cNvSpPr>
                <a:spLocks noEditPoints="1"/>
              </p:cNvSpPr>
              <p:nvPr/>
            </p:nvSpPr>
            <p:spPr bwMode="auto">
              <a:xfrm>
                <a:off x="17716500" y="1985963"/>
                <a:ext cx="168275" cy="304800"/>
              </a:xfrm>
              <a:custGeom>
                <a:avLst/>
                <a:gdLst>
                  <a:gd name="T0" fmla="*/ 4 w 45"/>
                  <a:gd name="T1" fmla="*/ 79 h 81"/>
                  <a:gd name="T2" fmla="*/ 4 w 45"/>
                  <a:gd name="T3" fmla="*/ 66 h 81"/>
                  <a:gd name="T4" fmla="*/ 15 w 45"/>
                  <a:gd name="T5" fmla="*/ 70 h 81"/>
                  <a:gd name="T6" fmla="*/ 31 w 45"/>
                  <a:gd name="T7" fmla="*/ 44 h 81"/>
                  <a:gd name="T8" fmla="*/ 30 w 45"/>
                  <a:gd name="T9" fmla="*/ 44 h 81"/>
                  <a:gd name="T10" fmla="*/ 17 w 45"/>
                  <a:gd name="T11" fmla="*/ 52 h 81"/>
                  <a:gd name="T12" fmla="*/ 5 w 45"/>
                  <a:gd name="T13" fmla="*/ 46 h 81"/>
                  <a:gd name="T14" fmla="*/ 0 w 45"/>
                  <a:gd name="T15" fmla="*/ 29 h 81"/>
                  <a:gd name="T16" fmla="*/ 6 w 45"/>
                  <a:gd name="T17" fmla="*/ 8 h 81"/>
                  <a:gd name="T18" fmla="*/ 22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7 w 45"/>
                  <a:gd name="T41" fmla="*/ 37 h 81"/>
                  <a:gd name="T42" fmla="*/ 29 w 45"/>
                  <a:gd name="T43" fmla="*/ 27 h 81"/>
                  <a:gd name="T44" fmla="*/ 27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7" y="68"/>
                      <a:pt x="11" y="70"/>
                      <a:pt x="15" y="70"/>
                    </a:cubicBezTo>
                    <a:cubicBezTo>
                      <a:pt x="25" y="70"/>
                      <a:pt x="30" y="61"/>
                      <a:pt x="31" y="44"/>
                    </a:cubicBezTo>
                    <a:cubicBezTo>
                      <a:pt x="30" y="44"/>
                      <a:pt x="30" y="44"/>
                      <a:pt x="30" y="44"/>
                    </a:cubicBezTo>
                    <a:cubicBezTo>
                      <a:pt x="28" y="50"/>
                      <a:pt x="23" y="52"/>
                      <a:pt x="17" y="52"/>
                    </a:cubicBezTo>
                    <a:cubicBezTo>
                      <a:pt x="12" y="52"/>
                      <a:pt x="8" y="50"/>
                      <a:pt x="5" y="46"/>
                    </a:cubicBezTo>
                    <a:cubicBezTo>
                      <a:pt x="2" y="42"/>
                      <a:pt x="0" y="36"/>
                      <a:pt x="0" y="29"/>
                    </a:cubicBezTo>
                    <a:cubicBezTo>
                      <a:pt x="0" y="20"/>
                      <a:pt x="2" y="13"/>
                      <a:pt x="6" y="8"/>
                    </a:cubicBezTo>
                    <a:cubicBezTo>
                      <a:pt x="10" y="2"/>
                      <a:pt x="16" y="0"/>
                      <a:pt x="22" y="0"/>
                    </a:cubicBezTo>
                    <a:cubicBezTo>
                      <a:pt x="29" y="0"/>
                      <a:pt x="35" y="3"/>
                      <a:pt x="39" y="9"/>
                    </a:cubicBezTo>
                    <a:cubicBezTo>
                      <a:pt x="43" y="15"/>
                      <a:pt x="45" y="24"/>
                      <a:pt x="45" y="37"/>
                    </a:cubicBezTo>
                    <a:cubicBezTo>
                      <a:pt x="45" y="52"/>
                      <a:pt x="42" y="63"/>
                      <a:pt x="38" y="70"/>
                    </a:cubicBezTo>
                    <a:cubicBezTo>
                      <a:pt x="33" y="78"/>
                      <a:pt x="26" y="81"/>
                      <a:pt x="17" y="81"/>
                    </a:cubicBezTo>
                    <a:cubicBezTo>
                      <a:pt x="13" y="81"/>
                      <a:pt x="8" y="81"/>
                      <a:pt x="4" y="79"/>
                    </a:cubicBezTo>
                    <a:close/>
                    <a:moveTo>
                      <a:pt x="22" y="11"/>
                    </a:moveTo>
                    <a:cubicBezTo>
                      <a:pt x="20" y="11"/>
                      <a:pt x="18" y="13"/>
                      <a:pt x="17" y="15"/>
                    </a:cubicBezTo>
                    <a:cubicBezTo>
                      <a:pt x="15" y="18"/>
                      <a:pt x="15" y="21"/>
                      <a:pt x="15" y="26"/>
                    </a:cubicBezTo>
                    <a:cubicBezTo>
                      <a:pt x="15" y="31"/>
                      <a:pt x="15" y="34"/>
                      <a:pt x="17" y="37"/>
                    </a:cubicBezTo>
                    <a:cubicBezTo>
                      <a:pt x="18" y="39"/>
                      <a:pt x="20" y="40"/>
                      <a:pt x="22" y="40"/>
                    </a:cubicBezTo>
                    <a:cubicBezTo>
                      <a:pt x="24" y="40"/>
                      <a:pt x="26" y="39"/>
                      <a:pt x="27" y="37"/>
                    </a:cubicBezTo>
                    <a:cubicBezTo>
                      <a:pt x="29" y="34"/>
                      <a:pt x="29" y="31"/>
                      <a:pt x="29" y="27"/>
                    </a:cubicBezTo>
                    <a:cubicBezTo>
                      <a:pt x="29" y="22"/>
                      <a:pt x="29" y="19"/>
                      <a:pt x="27"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endParaRPr lang="en-US" sz="1500">
                  <a:solidFill>
                    <a:srgbClr val="505050"/>
                  </a:solidFill>
                </a:endParaRPr>
              </a:p>
            </p:txBody>
          </p:sp>
        </p:grpSp>
      </p:grpSp>
      <p:sp>
        <p:nvSpPr>
          <p:cNvPr id="2363" name="Rectangle 2362"/>
          <p:cNvSpPr/>
          <p:nvPr/>
        </p:nvSpPr>
        <p:spPr>
          <a:xfrm>
            <a:off x="5770772" y="593586"/>
            <a:ext cx="6018947" cy="174169"/>
          </a:xfrm>
          <a:prstGeom prst="rect">
            <a:avLst/>
          </a:prstGeom>
          <a:pattFill prst="dkUpDiag">
            <a:fgClr>
              <a:srgbClr val="00B0F0"/>
            </a:fgClr>
            <a:bgClr>
              <a:schemeClr val="bg1"/>
            </a:bgClr>
          </a:pattFill>
          <a:ln w="9525" cap="flat" cmpd="sng" algn="ctr">
            <a:noFill/>
            <a:prstDash val="sysDash"/>
          </a:ln>
          <a:effectLst/>
        </p:spPr>
        <p:txBody>
          <a:bodyPr lIns="217598" tIns="76189" rIns="108799" bIns="76189" rtlCol="0" anchor="b" anchorCtr="0"/>
          <a:lstStyle/>
          <a:p>
            <a:pPr algn="r" defTabSz="1450240"/>
            <a:endParaRPr lang="en-US" sz="1500" dirty="0">
              <a:solidFill>
                <a:srgbClr val="505050">
                  <a:alpha val="99000"/>
                </a:srgbClr>
              </a:solidFill>
              <a:ea typeface="Segoe UI" pitchFamily="34" charset="0"/>
              <a:cs typeface="Segoe UI" pitchFamily="34" charset="0"/>
            </a:endParaRPr>
          </a:p>
        </p:txBody>
      </p:sp>
      <p:cxnSp>
        <p:nvCxnSpPr>
          <p:cNvPr id="2364" name="Straight Connector 2363"/>
          <p:cNvCxnSpPr/>
          <p:nvPr/>
        </p:nvCxnSpPr>
        <p:spPr>
          <a:xfrm>
            <a:off x="5770772" y="465065"/>
            <a:ext cx="6018947" cy="0"/>
          </a:xfrm>
          <a:prstGeom prst="line">
            <a:avLst/>
          </a:prstGeom>
          <a:noFill/>
          <a:ln w="9525" cap="flat" cmpd="sng" algn="ctr">
            <a:solidFill>
              <a:schemeClr val="tx1"/>
            </a:solidFill>
            <a:prstDash val="sysDash"/>
          </a:ln>
          <a:effectLst/>
        </p:spPr>
      </p:cxnSp>
      <p:cxnSp>
        <p:nvCxnSpPr>
          <p:cNvPr id="2365" name="Straight Connector 2364"/>
          <p:cNvCxnSpPr/>
          <p:nvPr/>
        </p:nvCxnSpPr>
        <p:spPr>
          <a:xfrm>
            <a:off x="5753119" y="3429585"/>
            <a:ext cx="6095136" cy="0"/>
          </a:xfrm>
          <a:prstGeom prst="line">
            <a:avLst/>
          </a:prstGeom>
          <a:noFill/>
          <a:ln w="9525" cap="flat" cmpd="sng" algn="ctr">
            <a:solidFill>
              <a:schemeClr val="tx1"/>
            </a:solidFill>
            <a:prstDash val="sysDash"/>
          </a:ln>
          <a:effectLst/>
        </p:spPr>
      </p:cxnSp>
      <p:sp>
        <p:nvSpPr>
          <p:cNvPr id="4" name="TextBox 3"/>
          <p:cNvSpPr txBox="1"/>
          <p:nvPr/>
        </p:nvSpPr>
        <p:spPr>
          <a:xfrm>
            <a:off x="1318689" y="4371187"/>
            <a:ext cx="892797" cy="452590"/>
          </a:xfrm>
          <a:prstGeom prst="rect">
            <a:avLst/>
          </a:prstGeom>
          <a:noFill/>
        </p:spPr>
        <p:txBody>
          <a:bodyPr wrap="none" lIns="179285" tIns="143428" rIns="179285" bIns="143428" rtlCol="0">
            <a:spAutoFit/>
          </a:bodyPr>
          <a:lstStyle/>
          <a:p>
            <a:pPr>
              <a:lnSpc>
                <a:spcPct val="90000"/>
              </a:lnSpc>
            </a:pPr>
            <a:r>
              <a:rPr lang="en-US" sz="1176" spc="-49" dirty="0">
                <a:gradFill>
                  <a:gsLst>
                    <a:gs pos="2917">
                      <a:srgbClr val="505050"/>
                    </a:gs>
                    <a:gs pos="30000">
                      <a:srgbClr val="505050"/>
                    </a:gs>
                  </a:gsLst>
                  <a:lin ang="5400000" scaled="0"/>
                </a:gradFill>
              </a:rPr>
              <a:t>Jan 2014</a:t>
            </a:r>
          </a:p>
        </p:txBody>
      </p:sp>
      <p:sp>
        <p:nvSpPr>
          <p:cNvPr id="2091" name="TextBox 2090"/>
          <p:cNvSpPr txBox="1"/>
          <p:nvPr/>
        </p:nvSpPr>
        <p:spPr>
          <a:xfrm>
            <a:off x="4393499" y="4970603"/>
            <a:ext cx="1161961" cy="534056"/>
          </a:xfrm>
          <a:prstGeom prst="rect">
            <a:avLst/>
          </a:prstGeom>
          <a:noFill/>
        </p:spPr>
        <p:txBody>
          <a:bodyPr wrap="none" lIns="179285" tIns="143428" rIns="179285" bIns="143428" rtlCol="0">
            <a:spAutoFit/>
          </a:bodyPr>
          <a:lstStyle/>
          <a:p>
            <a:pPr>
              <a:lnSpc>
                <a:spcPct val="90000"/>
              </a:lnSpc>
            </a:pPr>
            <a:r>
              <a:rPr lang="es-MX" sz="1765" b="1" spc="-49" dirty="0">
                <a:solidFill>
                  <a:srgbClr val="8CC600"/>
                </a:solidFill>
              </a:rPr>
              <a:t>300,000</a:t>
            </a:r>
            <a:endParaRPr lang="en-US" sz="1765" b="1" spc="-49" dirty="0">
              <a:solidFill>
                <a:srgbClr val="8CC600"/>
              </a:solidFill>
            </a:endParaRPr>
          </a:p>
        </p:txBody>
      </p:sp>
      <p:sp>
        <p:nvSpPr>
          <p:cNvPr id="5" name="TextBox 4"/>
          <p:cNvSpPr txBox="1"/>
          <p:nvPr/>
        </p:nvSpPr>
        <p:spPr>
          <a:xfrm>
            <a:off x="473116" y="5993997"/>
            <a:ext cx="5097792" cy="615522"/>
          </a:xfrm>
          <a:prstGeom prst="rect">
            <a:avLst/>
          </a:prstGeom>
          <a:noFill/>
        </p:spPr>
        <p:txBody>
          <a:bodyPr wrap="none" lIns="179285" tIns="143428" rIns="179285" bIns="143428" rtlCol="0">
            <a:spAutoFit/>
          </a:bodyPr>
          <a:lstStyle/>
          <a:p>
            <a:pPr>
              <a:lnSpc>
                <a:spcPct val="90000"/>
              </a:lnSpc>
            </a:pPr>
            <a:r>
              <a:rPr lang="en-US" sz="2353" dirty="0">
                <a:solidFill>
                  <a:srgbClr val="505050"/>
                </a:solidFill>
              </a:rPr>
              <a:t>55% of the Fortune 500 companies </a:t>
            </a:r>
            <a:endParaRPr lang="en-US" sz="2353" spc="-49" dirty="0">
              <a:gradFill>
                <a:gsLst>
                  <a:gs pos="2917">
                    <a:srgbClr val="505050"/>
                  </a:gs>
                  <a:gs pos="30000">
                    <a:srgbClr val="505050"/>
                  </a:gs>
                </a:gsLst>
                <a:lin ang="5400000" scaled="0"/>
              </a:gradFill>
            </a:endParaRPr>
          </a:p>
        </p:txBody>
      </p:sp>
      <p:pic>
        <p:nvPicPr>
          <p:cNvPr id="2095" name="Picture 20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71" y="1030519"/>
            <a:ext cx="5426625" cy="1248344"/>
          </a:xfrm>
          <a:prstGeom prst="rect">
            <a:avLst/>
          </a:prstGeom>
        </p:spPr>
      </p:pic>
    </p:spTree>
    <p:extLst>
      <p:ext uri="{BB962C8B-B14F-4D97-AF65-F5344CB8AC3E}">
        <p14:creationId xmlns:p14="http://schemas.microsoft.com/office/powerpoint/2010/main" val="153598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ppet Node Manager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28127018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ppet Node Manager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1616847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ppet Node Manager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213" y="0"/>
            <a:ext cx="10183573" cy="6858000"/>
          </a:xfrm>
          <a:prstGeom prst="rect">
            <a:avLst/>
          </a:prstGeom>
        </p:spPr>
      </p:pic>
    </p:spTree>
    <p:extLst>
      <p:ext uri="{BB962C8B-B14F-4D97-AF65-F5344CB8AC3E}">
        <p14:creationId xmlns:p14="http://schemas.microsoft.com/office/powerpoint/2010/main" val="5316301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Thomas Conte slides</a:t>
            </a:r>
            <a:br>
              <a:rPr lang="en-US" dirty="0" smtClean="0"/>
            </a:br>
            <a:endParaRPr lang="ru-RU" dirty="0"/>
          </a:p>
        </p:txBody>
      </p:sp>
    </p:spTree>
    <p:extLst>
      <p:ext uri="{BB962C8B-B14F-4D97-AF65-F5344CB8AC3E}">
        <p14:creationId xmlns:p14="http://schemas.microsoft.com/office/powerpoint/2010/main" val="3691717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 with Traffic Manager</a:t>
            </a:r>
            <a:endParaRPr lang="ru-RU" dirty="0"/>
          </a:p>
        </p:txBody>
      </p:sp>
    </p:spTree>
    <p:extLst>
      <p:ext uri="{BB962C8B-B14F-4D97-AF65-F5344CB8AC3E}">
        <p14:creationId xmlns:p14="http://schemas.microsoft.com/office/powerpoint/2010/main" val="24412911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56000" y="189000"/>
            <a:ext cx="10297800" cy="1260000"/>
          </a:xfrm>
        </p:spPr>
        <p:txBody>
          <a:bodyPr>
            <a:normAutofit/>
          </a:bodyPr>
          <a:lstStyle/>
          <a:p>
            <a:r>
              <a:rPr lang="en-US" dirty="0" smtClean="0"/>
              <a:t>Your own </a:t>
            </a:r>
            <a:r>
              <a:rPr lang="en-US" dirty="0" err="1" smtClean="0"/>
              <a:t>linux</a:t>
            </a:r>
            <a:r>
              <a:rPr lang="en-US" dirty="0" smtClean="0"/>
              <a:t> in Azure ?</a:t>
            </a:r>
            <a:endParaRPr lang="ru-RU" dirty="0"/>
          </a:p>
        </p:txBody>
      </p:sp>
      <p:sp>
        <p:nvSpPr>
          <p:cNvPr id="5" name="Объект 4"/>
          <p:cNvSpPr txBox="1">
            <a:spLocks/>
          </p:cNvSpPr>
          <p:nvPr/>
        </p:nvSpPr>
        <p:spPr>
          <a:xfrm>
            <a:off x="-445577" y="1222816"/>
            <a:ext cx="6972187" cy="5400000"/>
          </a:xfrm>
          <a:prstGeom prst="rect">
            <a:avLst/>
          </a:prstGeom>
        </p:spPr>
        <p:txBody>
          <a:bodyPr>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pPr>
            <a:r>
              <a:rPr lang="en-US" sz="2800" dirty="0" err="1" smtClean="0">
                <a:latin typeface="+mj-lt"/>
              </a:rPr>
              <a:t>Yes,if</a:t>
            </a:r>
            <a:r>
              <a:rPr lang="en-US" sz="2800" dirty="0" smtClean="0">
                <a:latin typeface="+mj-lt"/>
              </a:rPr>
              <a:t> </a:t>
            </a:r>
            <a:r>
              <a:rPr lang="en-US" sz="2800" dirty="0" err="1" smtClean="0">
                <a:latin typeface="+mj-lt"/>
              </a:rPr>
              <a:t>HyperV</a:t>
            </a:r>
            <a:r>
              <a:rPr lang="en-US" sz="2800" dirty="0" smtClean="0">
                <a:latin typeface="+mj-lt"/>
              </a:rPr>
              <a:t> supports this</a:t>
            </a:r>
          </a:p>
          <a:p>
            <a:pPr lvl="2">
              <a:lnSpc>
                <a:spcPct val="150000"/>
              </a:lnSpc>
            </a:pPr>
            <a:r>
              <a:rPr lang="en-US" sz="2800" dirty="0" smtClean="0">
                <a:latin typeface="+mj-lt"/>
              </a:rPr>
              <a:t>What you need is to add Linux agent to your </a:t>
            </a:r>
            <a:r>
              <a:rPr lang="en-US" sz="2800" dirty="0" err="1" smtClean="0">
                <a:latin typeface="+mj-lt"/>
              </a:rPr>
              <a:t>disto</a:t>
            </a:r>
            <a:r>
              <a:rPr lang="en-US" sz="2800" dirty="0" smtClean="0">
                <a:latin typeface="+mj-lt"/>
              </a:rPr>
              <a:t>.</a:t>
            </a:r>
          </a:p>
          <a:p>
            <a:pPr lvl="2">
              <a:lnSpc>
                <a:spcPct val="150000"/>
              </a:lnSpc>
            </a:pPr>
            <a:r>
              <a:rPr lang="en-US" sz="2800" dirty="0" smtClean="0">
                <a:latin typeface="+mj-lt"/>
              </a:rPr>
              <a:t>Linux agent responsible for interacting with Windows Azure Fabric Controller</a:t>
            </a:r>
          </a:p>
          <a:p>
            <a:pPr lvl="2">
              <a:lnSpc>
                <a:spcPct val="150000"/>
              </a:lnSpc>
            </a:pPr>
            <a:r>
              <a:rPr lang="en-US" sz="2800" dirty="0" smtClean="0">
                <a:latin typeface="+mj-lt"/>
              </a:rPr>
              <a:t>Manual: </a:t>
            </a:r>
            <a:r>
              <a:rPr lang="en-US" sz="2800" b="1" dirty="0" smtClean="0">
                <a:hlinkClick r:id="rId3"/>
              </a:rPr>
              <a:t>aka.ms/agent</a:t>
            </a:r>
            <a:endParaRPr lang="en-US" sz="2800" dirty="0" smtClean="0">
              <a:latin typeface="+mj-lt"/>
            </a:endParaRPr>
          </a:p>
          <a:p>
            <a:pPr lvl="2">
              <a:lnSpc>
                <a:spcPct val="150000"/>
              </a:lnSpc>
            </a:pPr>
            <a:endParaRPr lang="ru-RU" sz="2800" dirty="0" smtClean="0">
              <a:latin typeface="+mj-l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610" y="189000"/>
            <a:ext cx="5553878" cy="5553878"/>
          </a:xfrm>
          <a:prstGeom prst="rect">
            <a:avLst/>
          </a:prstGeom>
        </p:spPr>
      </p:pic>
    </p:spTree>
    <p:extLst>
      <p:ext uri="{BB962C8B-B14F-4D97-AF65-F5344CB8AC3E}">
        <p14:creationId xmlns:p14="http://schemas.microsoft.com/office/powerpoint/2010/main" val="1120755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Nokia Slides</a:t>
            </a:r>
            <a:br>
              <a:rPr lang="en-US" dirty="0" smtClean="0"/>
            </a:br>
            <a:endParaRPr lang="ru-RU" dirty="0"/>
          </a:p>
        </p:txBody>
      </p:sp>
    </p:spTree>
    <p:extLst>
      <p:ext uri="{BB962C8B-B14F-4D97-AF65-F5344CB8AC3E}">
        <p14:creationId xmlns:p14="http://schemas.microsoft.com/office/powerpoint/2010/main" val="29548375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84598" y="948559"/>
            <a:ext cx="3134943" cy="5088006"/>
            <a:chOff x="503283" y="319130"/>
            <a:chExt cx="2450738" cy="3992308"/>
          </a:xfrm>
        </p:grpSpPr>
        <p:sp>
          <p:nvSpPr>
            <p:cNvPr id="72" name="Rectangle 71"/>
            <p:cNvSpPr/>
            <p:nvPr/>
          </p:nvSpPr>
          <p:spPr>
            <a:xfrm>
              <a:off x="909321" y="3117942"/>
              <a:ext cx="2044700" cy="770278"/>
            </a:xfrm>
            <a:prstGeom prst="rect">
              <a:avLst/>
            </a:prstGeom>
            <a:noFill/>
            <a:ln w="28575"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121920" anchor="b" anchorCtr="0"/>
            <a:lstStyle/>
            <a:p>
              <a:pPr algn="ctr" defTabSz="609585">
                <a:defRPr/>
              </a:pPr>
              <a:r>
                <a:rPr lang="en-US" sz="2133" b="1" dirty="0" smtClean="0">
                  <a:solidFill>
                    <a:schemeClr val="tx1"/>
                  </a:solidFill>
                  <a:latin typeface="Segoe UI Light"/>
                </a:rPr>
                <a:t>4” WVGA</a:t>
              </a:r>
            </a:p>
            <a:p>
              <a:pPr algn="ctr" defTabSz="609585">
                <a:defRPr/>
              </a:pPr>
              <a:r>
                <a:rPr lang="en-US" sz="2133" b="1" dirty="0" smtClean="0">
                  <a:solidFill>
                    <a:schemeClr val="tx1"/>
                  </a:solidFill>
                  <a:latin typeface="Segoe UI Light"/>
                </a:rPr>
                <a:t>Dual Core 1ghz Snapdragon</a:t>
              </a:r>
              <a:endParaRPr lang="en-US" sz="2133" b="1" dirty="0">
                <a:solidFill>
                  <a:schemeClr val="tx1"/>
                </a:solidFill>
                <a:latin typeface="Segoe UI Light"/>
              </a:endParaRPr>
            </a:p>
          </p:txBody>
        </p:sp>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801" y="793317"/>
              <a:ext cx="1362281" cy="2204596"/>
            </a:xfrm>
            <a:prstGeom prst="rect">
              <a:avLst/>
            </a:prstGeom>
          </p:spPr>
        </p:pic>
        <p:sp>
          <p:nvSpPr>
            <p:cNvPr id="89" name="Title 3"/>
            <p:cNvSpPr txBox="1">
              <a:spLocks/>
            </p:cNvSpPr>
            <p:nvPr/>
          </p:nvSpPr>
          <p:spPr>
            <a:xfrm>
              <a:off x="1086942" y="3955838"/>
              <a:ext cx="1524000" cy="355600"/>
            </a:xfrm>
            <a:prstGeom prst="rect">
              <a:avLst/>
            </a:prstGeom>
          </p:spPr>
          <p:txBody>
            <a:bodyPr vert="horz" anchor="t"/>
            <a:lstStyle>
              <a:lvl1pPr algn="l" defTabSz="457200" rtl="0" eaLnBrk="1" latinLnBrk="0" hangingPunct="1">
                <a:lnSpc>
                  <a:spcPct val="75000"/>
                </a:lnSpc>
                <a:spcBef>
                  <a:spcPct val="0"/>
                </a:spcBef>
                <a:buNone/>
                <a:defRPr sz="4800" b="1" i="0" kern="1200" cap="all">
                  <a:solidFill>
                    <a:srgbClr val="FFFFFF"/>
                  </a:solidFill>
                  <a:latin typeface="Nokia Pure Headline Extra Bold"/>
                  <a:ea typeface="+mj-ea"/>
                  <a:cs typeface="Nokia Pure Headline Extra Bold"/>
                </a:defRPr>
              </a:lvl1pPr>
            </a:lstStyle>
            <a:p>
              <a:pPr algn="ctr">
                <a:lnSpc>
                  <a:spcPct val="80000"/>
                </a:lnSpc>
              </a:pPr>
              <a:r>
                <a:rPr lang="en-US" sz="3200" cap="none" dirty="0" err="1">
                  <a:solidFill>
                    <a:schemeClr val="tx1"/>
                  </a:solidFill>
                  <a:latin typeface="Segoe UI" panose="020B0502040204020203" pitchFamily="34" charset="0"/>
                  <a:cs typeface="Segoe UI" panose="020B0502040204020203" pitchFamily="34" charset="0"/>
                </a:rPr>
                <a:t>NokiaX</a:t>
              </a:r>
              <a:endParaRPr lang="en-US" sz="3200" cap="none" dirty="0">
                <a:solidFill>
                  <a:schemeClr val="tx1"/>
                </a:solidFill>
                <a:latin typeface="Segoe UI" panose="020B0502040204020203" pitchFamily="34" charset="0"/>
                <a:cs typeface="Segoe UI" panose="020B0502040204020203" pitchFamily="34" charset="0"/>
              </a:endParaRPr>
            </a:p>
          </p:txBody>
        </p:sp>
        <p:sp>
          <p:nvSpPr>
            <p:cNvPr id="92" name="Rectangle 91"/>
            <p:cNvSpPr/>
            <p:nvPr/>
          </p:nvSpPr>
          <p:spPr>
            <a:xfrm>
              <a:off x="503283" y="319130"/>
              <a:ext cx="880754" cy="880754"/>
            </a:xfrm>
            <a:prstGeom prst="rect">
              <a:avLst/>
            </a:prstGeom>
            <a:solidFill>
              <a:srgbClr val="009E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80000"/>
                </a:lnSpc>
              </a:pPr>
              <a:r>
                <a:rPr lang="pl-PL" sz="3200" b="1" dirty="0" smtClean="0">
                  <a:solidFill>
                    <a:schemeClr val="tx1"/>
                  </a:solidFill>
                  <a:latin typeface="Segoe UI Light" panose="020B0502040204020203" pitchFamily="34" charset="0"/>
                  <a:cs typeface="Segoe UI Light" panose="020B0502040204020203" pitchFamily="34" charset="0"/>
                </a:rPr>
                <a:t>44</a:t>
              </a:r>
              <a:r>
                <a:rPr lang="en-US" sz="3200" b="1" dirty="0" smtClean="0">
                  <a:solidFill>
                    <a:schemeClr val="tx1"/>
                  </a:solidFill>
                  <a:latin typeface="Segoe UI Light" panose="020B0502040204020203" pitchFamily="34" charset="0"/>
                  <a:cs typeface="Segoe UI Light" panose="020B0502040204020203" pitchFamily="34" charset="0"/>
                </a:rPr>
                <a:t>9</a:t>
              </a:r>
            </a:p>
            <a:p>
              <a:pPr algn="ctr" defTabSz="609585">
                <a:lnSpc>
                  <a:spcPct val="80000"/>
                </a:lnSpc>
              </a:pPr>
              <a:r>
                <a:rPr lang="pl-PL" sz="1467" b="1" dirty="0" smtClean="0">
                  <a:solidFill>
                    <a:schemeClr val="tx1"/>
                  </a:solidFill>
                  <a:latin typeface="Segoe UI Light" panose="020B0502040204020203" pitchFamily="34" charset="0"/>
                  <a:cs typeface="Segoe UI Light" panose="020B0502040204020203" pitchFamily="34" charset="0"/>
                </a:rPr>
                <a:t>RON</a:t>
              </a:r>
              <a:endParaRPr lang="en-US" sz="1467" b="1" dirty="0">
                <a:solidFill>
                  <a:schemeClr val="tx1"/>
                </a:solidFill>
                <a:latin typeface="Segoe UI Light" panose="020B0502040204020203" pitchFamily="34" charset="0"/>
                <a:cs typeface="Segoe UI Light" panose="020B0502040204020203" pitchFamily="34" charset="0"/>
              </a:endParaRPr>
            </a:p>
          </p:txBody>
        </p:sp>
      </p:grpSp>
      <p:grpSp>
        <p:nvGrpSpPr>
          <p:cNvPr id="7" name="Group 6"/>
          <p:cNvGrpSpPr/>
          <p:nvPr/>
        </p:nvGrpSpPr>
        <p:grpSpPr>
          <a:xfrm>
            <a:off x="6120413" y="892361"/>
            <a:ext cx="4644231" cy="5144204"/>
            <a:chOff x="5716092" y="452229"/>
            <a:chExt cx="3483175" cy="3858153"/>
          </a:xfrm>
        </p:grpSpPr>
        <p:sp>
          <p:nvSpPr>
            <p:cNvPr id="68" name="Rectangle 67"/>
            <p:cNvSpPr/>
            <p:nvPr/>
          </p:nvSpPr>
          <p:spPr>
            <a:xfrm>
              <a:off x="6242916" y="3117942"/>
              <a:ext cx="1918104" cy="819180"/>
            </a:xfrm>
            <a:prstGeom prst="rect">
              <a:avLst/>
            </a:prstGeom>
            <a:noFill/>
            <a:ln w="28575"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121920" anchor="b" anchorCtr="0"/>
            <a:lstStyle/>
            <a:p>
              <a:pPr algn="ctr" defTabSz="609585">
                <a:defRPr/>
              </a:pPr>
              <a:r>
                <a:rPr lang="en-US" sz="2133" b="1" dirty="0">
                  <a:solidFill>
                    <a:schemeClr val="tx1"/>
                  </a:solidFill>
                  <a:latin typeface="Segoe UI Light" panose="020B0502040204020203" pitchFamily="34" charset="0"/>
                  <a:cs typeface="Segoe UI Light" panose="020B0502040204020203" pitchFamily="34" charset="0"/>
                </a:rPr>
                <a:t>5</a:t>
              </a:r>
              <a:r>
                <a:rPr lang="en-US" sz="2133" b="1">
                  <a:solidFill>
                    <a:schemeClr val="tx1"/>
                  </a:solidFill>
                  <a:latin typeface="Segoe UI Light" panose="020B0502040204020203" pitchFamily="34" charset="0"/>
                  <a:cs typeface="Segoe UI Light" panose="020B0502040204020203" pitchFamily="34" charset="0"/>
                </a:rPr>
                <a:t>” </a:t>
              </a:r>
              <a:r>
                <a:rPr lang="en-US" sz="2133" b="1" smtClean="0">
                  <a:solidFill>
                    <a:schemeClr val="tx1"/>
                  </a:solidFill>
                  <a:latin typeface="Segoe UI Light" panose="020B0502040204020203" pitchFamily="34" charset="0"/>
                  <a:cs typeface="Segoe UI Light" panose="020B0502040204020203" pitchFamily="34" charset="0"/>
                </a:rPr>
                <a:t>WVGA</a:t>
              </a:r>
              <a:endParaRPr lang="en-US" sz="2133" b="1" dirty="0">
                <a:solidFill>
                  <a:schemeClr val="tx1"/>
                </a:solidFill>
                <a:latin typeface="Segoe UI Light" panose="020B0502040204020203" pitchFamily="34" charset="0"/>
                <a:cs typeface="Segoe UI Light" panose="020B0502040204020203" pitchFamily="34" charset="0"/>
              </a:endParaRPr>
            </a:p>
            <a:p>
              <a:pPr algn="ctr" defTabSz="609585">
                <a:defRPr/>
              </a:pPr>
              <a:r>
                <a:rPr lang="en-US" sz="2133" b="1" dirty="0">
                  <a:solidFill>
                    <a:schemeClr val="tx1"/>
                  </a:solidFill>
                  <a:latin typeface="Segoe UI Light" panose="020B0502040204020203" pitchFamily="34" charset="0"/>
                  <a:cs typeface="Segoe UI Light" panose="020B0502040204020203" pitchFamily="34" charset="0"/>
                </a:rPr>
                <a:t>5MP auto focus</a:t>
              </a:r>
            </a:p>
            <a:p>
              <a:pPr algn="ctr" defTabSz="609585">
                <a:defRPr/>
              </a:pPr>
              <a:r>
                <a:rPr lang="en-US" sz="2133" b="1" dirty="0">
                  <a:solidFill>
                    <a:schemeClr val="tx1"/>
                  </a:solidFill>
                  <a:latin typeface="Segoe UI Light" panose="020B0502040204020203" pitchFamily="34" charset="0"/>
                  <a:cs typeface="Segoe UI Light" panose="020B0502040204020203" pitchFamily="34" charset="0"/>
                </a:rPr>
                <a:t>2MP front facing</a:t>
              </a:r>
            </a:p>
          </p:txBody>
        </p:sp>
        <p:pic>
          <p:nvPicPr>
            <p:cNvPr id="77" name="Picture 76" descr="n2.02.png"/>
            <p:cNvPicPr>
              <a:picLocks noChangeAspect="1"/>
            </p:cNvPicPr>
            <p:nvPr/>
          </p:nvPicPr>
          <p:blipFill rotWithShape="1">
            <a:blip r:embed="rId4" cstate="print">
              <a:extLst>
                <a:ext uri="{28A0092B-C50C-407E-A947-70E740481C1C}">
                  <a14:useLocalDpi xmlns:a14="http://schemas.microsoft.com/office/drawing/2010/main" val="0"/>
                </a:ext>
              </a:extLst>
            </a:blip>
            <a:srcRect l="1" r="4223"/>
            <a:stretch/>
          </p:blipFill>
          <p:spPr>
            <a:xfrm>
              <a:off x="6588749" y="528320"/>
              <a:ext cx="2610518" cy="2643718"/>
            </a:xfrm>
            <a:prstGeom prst="rect">
              <a:avLst/>
            </a:prstGeom>
          </p:spPr>
        </p:pic>
        <p:sp>
          <p:nvSpPr>
            <p:cNvPr id="91" name="Title 3"/>
            <p:cNvSpPr txBox="1">
              <a:spLocks/>
            </p:cNvSpPr>
            <p:nvPr/>
          </p:nvSpPr>
          <p:spPr>
            <a:xfrm>
              <a:off x="6312968" y="3954782"/>
              <a:ext cx="1778000" cy="355600"/>
            </a:xfrm>
            <a:prstGeom prst="rect">
              <a:avLst/>
            </a:prstGeom>
            <a:ln>
              <a:noFill/>
            </a:ln>
          </p:spPr>
          <p:txBody>
            <a:bodyPr vert="horz" anchor="t"/>
            <a:lstStyle>
              <a:lvl1pPr algn="l" defTabSz="457200" rtl="0" eaLnBrk="1" latinLnBrk="0" hangingPunct="1">
                <a:lnSpc>
                  <a:spcPct val="75000"/>
                </a:lnSpc>
                <a:spcBef>
                  <a:spcPct val="0"/>
                </a:spcBef>
                <a:buNone/>
                <a:defRPr sz="4800" b="1" i="0" kern="1200" cap="all">
                  <a:solidFill>
                    <a:srgbClr val="FFFFFF"/>
                  </a:solidFill>
                  <a:latin typeface="Nokia Pure Headline Extra Bold"/>
                  <a:ea typeface="+mj-ea"/>
                  <a:cs typeface="Nokia Pure Headline Extra Bold"/>
                </a:defRPr>
              </a:lvl1pPr>
            </a:lstStyle>
            <a:p>
              <a:pPr algn="ctr">
                <a:lnSpc>
                  <a:spcPct val="80000"/>
                </a:lnSpc>
              </a:pPr>
              <a:r>
                <a:rPr lang="en-US" sz="3200" cap="none" dirty="0">
                  <a:solidFill>
                    <a:schemeClr val="tx1"/>
                  </a:solidFill>
                  <a:latin typeface="Segoe UI" panose="020B0502040204020203" pitchFamily="34" charset="0"/>
                  <a:cs typeface="Segoe UI" panose="020B0502040204020203" pitchFamily="34" charset="0"/>
                </a:rPr>
                <a:t>NokiaXL</a:t>
              </a:r>
            </a:p>
          </p:txBody>
        </p:sp>
        <p:sp>
          <p:nvSpPr>
            <p:cNvPr id="94" name="Rectangle 93"/>
            <p:cNvSpPr/>
            <p:nvPr/>
          </p:nvSpPr>
          <p:spPr>
            <a:xfrm>
              <a:off x="5716092" y="452229"/>
              <a:ext cx="872657" cy="87265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48000" rIns="48000" rtlCol="0" anchor="ctr"/>
            <a:lstStyle/>
            <a:p>
              <a:pPr algn="ctr" defTabSz="609585">
                <a:lnSpc>
                  <a:spcPct val="80000"/>
                </a:lnSpc>
              </a:pPr>
              <a:r>
                <a:rPr lang="en-US" sz="2000" b="1" dirty="0" smtClean="0">
                  <a:solidFill>
                    <a:schemeClr val="tx1"/>
                  </a:solidFill>
                  <a:latin typeface="Segoe UI Light" panose="020B0502040204020203" pitchFamily="34" charset="0"/>
                  <a:cs typeface="Segoe UI Light" panose="020B0502040204020203" pitchFamily="34" charset="0"/>
                </a:rPr>
                <a:t>Available soon!!</a:t>
              </a:r>
              <a:endParaRPr lang="pl-PL" sz="2000" b="1" dirty="0" smtClean="0">
                <a:solidFill>
                  <a:schemeClr val="tx1"/>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7323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9375" y="1426851"/>
            <a:ext cx="11133251" cy="6756316"/>
            <a:chOff x="0" y="0"/>
            <a:chExt cx="9269640" cy="5153557"/>
          </a:xfrm>
          <a:scene3d>
            <a:camera prst="perspectiveFront" fov="4200000">
              <a:rot lat="18299988" lon="0" rev="0"/>
            </a:camera>
            <a:lightRig rig="flat" dir="t"/>
          </a:scene3d>
        </p:grpSpPr>
        <p:pic>
          <p:nvPicPr>
            <p:cNvPr id="9" name="Picture 10" descr="http://ww1.prweb.com/prfiles/2013/04/15/10633264/Icon1024_new.png"/>
            <p:cNvPicPr>
              <a:picLocks noChangeAspect="1" noChangeArrowheads="1"/>
            </p:cNvPicPr>
            <p:nvPr/>
          </p:nvPicPr>
          <p:blipFill>
            <a:blip r:embed="rId3" cstate="email"/>
            <a:srcRect/>
            <a:stretch>
              <a:fillRect/>
            </a:stretch>
          </p:blipFill>
          <p:spPr bwMode="auto">
            <a:xfrm>
              <a:off x="1972917" y="490870"/>
              <a:ext cx="407081" cy="391722"/>
            </a:xfrm>
            <a:prstGeom prst="rect">
              <a:avLst/>
            </a:prstGeom>
            <a:noFill/>
            <a:sp3d/>
          </p:spPr>
        </p:pic>
        <p:pic>
          <p:nvPicPr>
            <p:cNvPr id="10" name="Picture 11"/>
            <p:cNvPicPr>
              <a:picLocks noChangeAspect="1" noChangeArrowheads="1"/>
            </p:cNvPicPr>
            <p:nvPr/>
          </p:nvPicPr>
          <p:blipFill>
            <a:blip r:embed="rId4" cstate="email"/>
            <a:srcRect/>
            <a:stretch>
              <a:fillRect/>
            </a:stretch>
          </p:blipFill>
          <p:spPr bwMode="auto">
            <a:xfrm>
              <a:off x="1479694" y="489972"/>
              <a:ext cx="407081" cy="393560"/>
            </a:xfrm>
            <a:prstGeom prst="rect">
              <a:avLst/>
            </a:prstGeom>
            <a:noFill/>
            <a:ln w="9525">
              <a:noFill/>
              <a:miter lim="800000"/>
              <a:headEnd/>
              <a:tailEnd/>
            </a:ln>
            <a:sp3d/>
          </p:spPr>
        </p:pic>
        <p:pic>
          <p:nvPicPr>
            <p:cNvPr id="11" name="Picture 13"/>
            <p:cNvPicPr>
              <a:picLocks noChangeAspect="1" noChangeArrowheads="1"/>
            </p:cNvPicPr>
            <p:nvPr/>
          </p:nvPicPr>
          <p:blipFill>
            <a:blip r:embed="rId5" cstate="email"/>
            <a:srcRect/>
            <a:stretch>
              <a:fillRect/>
            </a:stretch>
          </p:blipFill>
          <p:spPr bwMode="auto">
            <a:xfrm>
              <a:off x="986458" y="966139"/>
              <a:ext cx="407081" cy="395561"/>
            </a:xfrm>
            <a:prstGeom prst="rect">
              <a:avLst/>
            </a:prstGeom>
            <a:noFill/>
            <a:ln w="9525">
              <a:noFill/>
              <a:miter lim="800000"/>
              <a:headEnd/>
              <a:tailEnd/>
            </a:ln>
            <a:sp3d/>
          </p:spPr>
        </p:pic>
        <p:pic>
          <p:nvPicPr>
            <p:cNvPr id="12" name="Picture 7"/>
            <p:cNvPicPr>
              <a:picLocks noChangeAspect="1" noChangeArrowheads="1"/>
            </p:cNvPicPr>
            <p:nvPr/>
          </p:nvPicPr>
          <p:blipFill>
            <a:blip r:embed="rId6" cstate="email"/>
            <a:srcRect/>
            <a:stretch>
              <a:fillRect/>
            </a:stretch>
          </p:blipFill>
          <p:spPr bwMode="auto">
            <a:xfrm>
              <a:off x="1479694" y="25336"/>
              <a:ext cx="407081" cy="397344"/>
            </a:xfrm>
            <a:prstGeom prst="rect">
              <a:avLst/>
            </a:prstGeom>
            <a:noFill/>
            <a:ln w="9525">
              <a:noFill/>
              <a:miter lim="800000"/>
              <a:headEnd/>
              <a:tailEnd/>
            </a:ln>
            <a:sp3d/>
          </p:spPr>
        </p:pic>
        <p:pic>
          <p:nvPicPr>
            <p:cNvPr id="13" name="Picture 15"/>
            <p:cNvPicPr>
              <a:picLocks noChangeAspect="1" noChangeArrowheads="1"/>
            </p:cNvPicPr>
            <p:nvPr/>
          </p:nvPicPr>
          <p:blipFill>
            <a:blip r:embed="rId7" cstate="email"/>
            <a:srcRect/>
            <a:stretch>
              <a:fillRect/>
            </a:stretch>
          </p:blipFill>
          <p:spPr bwMode="auto">
            <a:xfrm>
              <a:off x="493224" y="30959"/>
              <a:ext cx="407081" cy="386097"/>
            </a:xfrm>
            <a:prstGeom prst="rect">
              <a:avLst/>
            </a:prstGeom>
            <a:noFill/>
            <a:ln w="9525">
              <a:noFill/>
              <a:miter lim="800000"/>
              <a:headEnd/>
              <a:tailEnd/>
            </a:ln>
            <a:sp3d/>
          </p:spPr>
        </p:pic>
        <p:pic>
          <p:nvPicPr>
            <p:cNvPr id="14" name="Picture 16"/>
            <p:cNvPicPr>
              <a:picLocks noChangeAspect="1" noChangeArrowheads="1"/>
            </p:cNvPicPr>
            <p:nvPr/>
          </p:nvPicPr>
          <p:blipFill>
            <a:blip r:embed="rId8" cstate="email"/>
            <a:srcRect/>
            <a:stretch>
              <a:fillRect/>
            </a:stretch>
          </p:blipFill>
          <p:spPr bwMode="auto">
            <a:xfrm>
              <a:off x="2959378" y="968036"/>
              <a:ext cx="407081" cy="391722"/>
            </a:xfrm>
            <a:prstGeom prst="rect">
              <a:avLst/>
            </a:prstGeom>
            <a:noFill/>
            <a:ln w="9525">
              <a:noFill/>
              <a:miter lim="800000"/>
              <a:headEnd/>
              <a:tailEnd/>
            </a:ln>
            <a:sp3d/>
          </p:spPr>
        </p:pic>
        <p:pic>
          <p:nvPicPr>
            <p:cNvPr id="15" name="Picture 17"/>
            <p:cNvPicPr>
              <a:picLocks noChangeAspect="1" noChangeArrowheads="1"/>
            </p:cNvPicPr>
            <p:nvPr/>
          </p:nvPicPr>
          <p:blipFill>
            <a:blip r:embed="rId9" cstate="email"/>
            <a:srcRect/>
            <a:stretch>
              <a:fillRect/>
            </a:stretch>
          </p:blipFill>
          <p:spPr bwMode="auto">
            <a:xfrm>
              <a:off x="3945846" y="28147"/>
              <a:ext cx="407081" cy="391722"/>
            </a:xfrm>
            <a:prstGeom prst="rect">
              <a:avLst/>
            </a:prstGeom>
            <a:noFill/>
            <a:ln w="9525">
              <a:noFill/>
              <a:miter lim="800000"/>
              <a:headEnd/>
              <a:tailEnd/>
            </a:ln>
            <a:sp3d/>
          </p:spPr>
        </p:pic>
        <p:pic>
          <p:nvPicPr>
            <p:cNvPr id="16" name="Picture 18"/>
            <p:cNvPicPr>
              <a:picLocks noChangeAspect="1" noChangeArrowheads="1"/>
            </p:cNvPicPr>
            <p:nvPr/>
          </p:nvPicPr>
          <p:blipFill>
            <a:blip r:embed="rId10" cstate="email"/>
            <a:srcRect/>
            <a:stretch>
              <a:fillRect/>
            </a:stretch>
          </p:blipFill>
          <p:spPr bwMode="auto">
            <a:xfrm>
              <a:off x="4439071" y="491835"/>
              <a:ext cx="407081" cy="389792"/>
            </a:xfrm>
            <a:prstGeom prst="rect">
              <a:avLst/>
            </a:prstGeom>
            <a:noFill/>
            <a:ln w="9525">
              <a:noFill/>
              <a:miter lim="800000"/>
              <a:headEnd/>
              <a:tailEnd/>
            </a:ln>
            <a:sp3d/>
          </p:spPr>
        </p:pic>
        <p:pic>
          <p:nvPicPr>
            <p:cNvPr id="17" name="Picture 19"/>
            <p:cNvPicPr>
              <a:picLocks noChangeAspect="1" noChangeArrowheads="1"/>
            </p:cNvPicPr>
            <p:nvPr/>
          </p:nvPicPr>
          <p:blipFill>
            <a:blip r:embed="rId11" cstate="email"/>
            <a:srcRect/>
            <a:stretch>
              <a:fillRect/>
            </a:stretch>
          </p:blipFill>
          <p:spPr bwMode="auto">
            <a:xfrm>
              <a:off x="1479694" y="969033"/>
              <a:ext cx="407081" cy="389773"/>
            </a:xfrm>
            <a:prstGeom prst="rect">
              <a:avLst/>
            </a:prstGeom>
            <a:noFill/>
            <a:ln w="9525">
              <a:noFill/>
              <a:miter lim="800000"/>
              <a:headEnd/>
              <a:tailEnd/>
            </a:ln>
            <a:sp3d/>
          </p:spPr>
        </p:pic>
        <p:pic>
          <p:nvPicPr>
            <p:cNvPr id="18" name="Picture 21"/>
            <p:cNvPicPr>
              <a:picLocks noChangeAspect="1" noChangeArrowheads="1"/>
            </p:cNvPicPr>
            <p:nvPr/>
          </p:nvPicPr>
          <p:blipFill>
            <a:blip r:embed="rId12" cstate="email"/>
            <a:srcRect/>
            <a:stretch>
              <a:fillRect/>
            </a:stretch>
          </p:blipFill>
          <p:spPr bwMode="auto">
            <a:xfrm>
              <a:off x="986458" y="32901"/>
              <a:ext cx="407081" cy="382213"/>
            </a:xfrm>
            <a:prstGeom prst="rect">
              <a:avLst/>
            </a:prstGeom>
            <a:noFill/>
            <a:ln w="9525">
              <a:noFill/>
              <a:miter lim="800000"/>
              <a:headEnd/>
              <a:tailEnd/>
            </a:ln>
            <a:sp3d/>
          </p:spPr>
        </p:pic>
        <p:pic>
          <p:nvPicPr>
            <p:cNvPr id="19" name="Picture 22"/>
            <p:cNvPicPr>
              <a:picLocks noChangeAspect="1" noChangeArrowheads="1"/>
            </p:cNvPicPr>
            <p:nvPr/>
          </p:nvPicPr>
          <p:blipFill>
            <a:blip r:embed="rId13" cstate="email"/>
            <a:srcRect/>
            <a:stretch>
              <a:fillRect/>
            </a:stretch>
          </p:blipFill>
          <p:spPr bwMode="auto">
            <a:xfrm>
              <a:off x="3945846" y="482601"/>
              <a:ext cx="407081" cy="408301"/>
            </a:xfrm>
            <a:prstGeom prst="rect">
              <a:avLst/>
            </a:prstGeom>
            <a:noFill/>
            <a:ln w="9525">
              <a:noFill/>
              <a:miter lim="800000"/>
              <a:headEnd/>
              <a:tailEnd/>
            </a:ln>
            <a:sp3d/>
          </p:spPr>
        </p:pic>
        <p:pic>
          <p:nvPicPr>
            <p:cNvPr id="20" name="Picture 3"/>
            <p:cNvPicPr>
              <a:picLocks noChangeAspect="1" noChangeArrowheads="1"/>
            </p:cNvPicPr>
            <p:nvPr/>
          </p:nvPicPr>
          <p:blipFill>
            <a:blip r:embed="rId14" cstate="email"/>
            <a:srcRect/>
            <a:stretch>
              <a:fillRect/>
            </a:stretch>
          </p:blipFill>
          <p:spPr bwMode="auto">
            <a:xfrm>
              <a:off x="3452609" y="490870"/>
              <a:ext cx="407081" cy="391722"/>
            </a:xfrm>
            <a:prstGeom prst="rect">
              <a:avLst/>
            </a:prstGeom>
            <a:noFill/>
            <a:ln w="9525">
              <a:noFill/>
              <a:miter lim="800000"/>
              <a:headEnd/>
              <a:tailEnd/>
            </a:ln>
            <a:sp3d/>
          </p:spPr>
        </p:pic>
        <p:pic>
          <p:nvPicPr>
            <p:cNvPr id="21" name="Picture 4"/>
            <p:cNvPicPr>
              <a:picLocks noChangeAspect="1" noChangeArrowheads="1"/>
            </p:cNvPicPr>
            <p:nvPr/>
          </p:nvPicPr>
          <p:blipFill>
            <a:blip r:embed="rId15" cstate="email"/>
            <a:srcRect/>
            <a:stretch>
              <a:fillRect/>
            </a:stretch>
          </p:blipFill>
          <p:spPr bwMode="auto">
            <a:xfrm>
              <a:off x="1972917" y="29102"/>
              <a:ext cx="407081" cy="389810"/>
            </a:xfrm>
            <a:prstGeom prst="rect">
              <a:avLst/>
            </a:prstGeom>
            <a:noFill/>
            <a:ln w="9525">
              <a:noFill/>
              <a:miter lim="800000"/>
              <a:headEnd/>
              <a:tailEnd/>
            </a:ln>
            <a:sp3d/>
          </p:spPr>
        </p:pic>
        <p:pic>
          <p:nvPicPr>
            <p:cNvPr id="22" name="Picture 5"/>
            <p:cNvPicPr>
              <a:picLocks noChangeAspect="1" noChangeArrowheads="1"/>
            </p:cNvPicPr>
            <p:nvPr/>
          </p:nvPicPr>
          <p:blipFill>
            <a:blip r:embed="rId16" cstate="email"/>
            <a:srcRect/>
            <a:stretch>
              <a:fillRect/>
            </a:stretch>
          </p:blipFill>
          <p:spPr bwMode="auto">
            <a:xfrm>
              <a:off x="4439071" y="26243"/>
              <a:ext cx="407081" cy="395524"/>
            </a:xfrm>
            <a:prstGeom prst="rect">
              <a:avLst/>
            </a:prstGeom>
            <a:noFill/>
            <a:ln w="9525">
              <a:noFill/>
              <a:miter lim="800000"/>
              <a:headEnd/>
              <a:tailEnd/>
            </a:ln>
            <a:sp3d/>
          </p:spPr>
        </p:pic>
        <p:pic>
          <p:nvPicPr>
            <p:cNvPr id="23" name="Picture 6"/>
            <p:cNvPicPr>
              <a:picLocks noChangeAspect="1" noChangeArrowheads="1"/>
            </p:cNvPicPr>
            <p:nvPr/>
          </p:nvPicPr>
          <p:blipFill>
            <a:blip r:embed="rId17" cstate="email"/>
            <a:srcRect/>
            <a:stretch>
              <a:fillRect/>
            </a:stretch>
          </p:blipFill>
          <p:spPr bwMode="auto">
            <a:xfrm>
              <a:off x="3945846" y="968036"/>
              <a:ext cx="407081" cy="391722"/>
            </a:xfrm>
            <a:prstGeom prst="rect">
              <a:avLst/>
            </a:prstGeom>
            <a:noFill/>
            <a:ln w="9525">
              <a:noFill/>
              <a:miter lim="800000"/>
              <a:headEnd/>
              <a:tailEnd/>
            </a:ln>
            <a:sp3d/>
          </p:spPr>
        </p:pic>
        <p:pic>
          <p:nvPicPr>
            <p:cNvPr id="24" name="Picture 9"/>
            <p:cNvPicPr>
              <a:picLocks noChangeAspect="1" noChangeArrowheads="1"/>
            </p:cNvPicPr>
            <p:nvPr/>
          </p:nvPicPr>
          <p:blipFill>
            <a:blip r:embed="rId18" cstate="email"/>
            <a:srcRect/>
            <a:stretch>
              <a:fillRect/>
            </a:stretch>
          </p:blipFill>
          <p:spPr bwMode="auto">
            <a:xfrm>
              <a:off x="4439071" y="968947"/>
              <a:ext cx="407081" cy="389900"/>
            </a:xfrm>
            <a:prstGeom prst="rect">
              <a:avLst/>
            </a:prstGeom>
            <a:noFill/>
            <a:ln w="9525">
              <a:noFill/>
              <a:miter lim="800000"/>
              <a:headEnd/>
              <a:tailEnd/>
            </a:ln>
            <a:sp3d/>
          </p:spPr>
        </p:pic>
        <p:pic>
          <p:nvPicPr>
            <p:cNvPr id="25" name="Picture 10"/>
            <p:cNvPicPr>
              <a:picLocks noChangeAspect="1" noChangeArrowheads="1"/>
            </p:cNvPicPr>
            <p:nvPr/>
          </p:nvPicPr>
          <p:blipFill>
            <a:blip r:embed="rId19" cstate="email"/>
            <a:srcRect/>
            <a:stretch>
              <a:fillRect/>
            </a:stretch>
          </p:blipFill>
          <p:spPr bwMode="auto">
            <a:xfrm>
              <a:off x="986458" y="495447"/>
              <a:ext cx="407081" cy="382611"/>
            </a:xfrm>
            <a:prstGeom prst="rect">
              <a:avLst/>
            </a:prstGeom>
            <a:noFill/>
            <a:ln w="9525">
              <a:noFill/>
              <a:miter lim="800000"/>
              <a:headEnd/>
              <a:tailEnd/>
            </a:ln>
            <a:sp3d/>
          </p:spPr>
        </p:pic>
        <p:pic>
          <p:nvPicPr>
            <p:cNvPr id="26" name="Picture 12"/>
            <p:cNvPicPr>
              <a:picLocks noChangeAspect="1" noChangeArrowheads="1"/>
            </p:cNvPicPr>
            <p:nvPr/>
          </p:nvPicPr>
          <p:blipFill>
            <a:blip r:embed="rId20" cstate="email"/>
            <a:srcRect/>
            <a:stretch>
              <a:fillRect/>
            </a:stretch>
          </p:blipFill>
          <p:spPr bwMode="auto">
            <a:xfrm>
              <a:off x="493224" y="969919"/>
              <a:ext cx="407081" cy="387954"/>
            </a:xfrm>
            <a:prstGeom prst="rect">
              <a:avLst/>
            </a:prstGeom>
            <a:noFill/>
            <a:ln w="9525">
              <a:noFill/>
              <a:miter lim="800000"/>
              <a:headEnd/>
              <a:tailEnd/>
            </a:ln>
            <a:sp3d/>
          </p:spPr>
        </p:pic>
        <p:pic>
          <p:nvPicPr>
            <p:cNvPr id="27" name="Picture 14"/>
            <p:cNvPicPr>
              <a:picLocks noChangeAspect="1" noChangeArrowheads="1"/>
            </p:cNvPicPr>
            <p:nvPr/>
          </p:nvPicPr>
          <p:blipFill>
            <a:blip r:embed="rId21" cstate="email"/>
            <a:srcRect/>
            <a:stretch>
              <a:fillRect/>
            </a:stretch>
          </p:blipFill>
          <p:spPr bwMode="auto">
            <a:xfrm>
              <a:off x="3452609" y="966176"/>
              <a:ext cx="407081" cy="395486"/>
            </a:xfrm>
            <a:prstGeom prst="rect">
              <a:avLst/>
            </a:prstGeom>
            <a:noFill/>
            <a:ln w="9525">
              <a:noFill/>
              <a:miter lim="800000"/>
              <a:headEnd/>
              <a:tailEnd/>
            </a:ln>
            <a:sp3d/>
          </p:spPr>
        </p:pic>
        <p:pic>
          <p:nvPicPr>
            <p:cNvPr id="28" name="Picture 15"/>
            <p:cNvPicPr>
              <a:picLocks noChangeAspect="1" noChangeArrowheads="1"/>
            </p:cNvPicPr>
            <p:nvPr/>
          </p:nvPicPr>
          <p:blipFill>
            <a:blip r:embed="rId22" cstate="email"/>
            <a:srcRect/>
            <a:stretch>
              <a:fillRect/>
            </a:stretch>
          </p:blipFill>
          <p:spPr bwMode="auto">
            <a:xfrm>
              <a:off x="2959378" y="26291"/>
              <a:ext cx="407081" cy="395433"/>
            </a:xfrm>
            <a:prstGeom prst="rect">
              <a:avLst/>
            </a:prstGeom>
            <a:noFill/>
            <a:ln w="9525">
              <a:noFill/>
              <a:miter lim="800000"/>
              <a:headEnd/>
              <a:tailEnd/>
            </a:ln>
            <a:sp3d/>
          </p:spPr>
        </p:pic>
        <p:pic>
          <p:nvPicPr>
            <p:cNvPr id="29" name="Picture 16"/>
            <p:cNvPicPr>
              <a:picLocks noChangeAspect="1" noChangeArrowheads="1"/>
            </p:cNvPicPr>
            <p:nvPr/>
          </p:nvPicPr>
          <p:blipFill>
            <a:blip r:embed="rId23" cstate="email"/>
            <a:srcRect/>
            <a:stretch>
              <a:fillRect/>
            </a:stretch>
          </p:blipFill>
          <p:spPr bwMode="auto">
            <a:xfrm>
              <a:off x="2466152" y="28147"/>
              <a:ext cx="407081" cy="391722"/>
            </a:xfrm>
            <a:prstGeom prst="rect">
              <a:avLst/>
            </a:prstGeom>
            <a:noFill/>
            <a:ln w="9525">
              <a:noFill/>
              <a:miter lim="800000"/>
              <a:headEnd/>
              <a:tailEnd/>
            </a:ln>
            <a:sp3d/>
          </p:spPr>
        </p:pic>
        <p:pic>
          <p:nvPicPr>
            <p:cNvPr id="30" name="Picture 17"/>
            <p:cNvPicPr>
              <a:picLocks noChangeAspect="1" noChangeArrowheads="1"/>
            </p:cNvPicPr>
            <p:nvPr/>
          </p:nvPicPr>
          <p:blipFill>
            <a:blip r:embed="rId24" cstate="email"/>
            <a:srcRect/>
            <a:stretch>
              <a:fillRect/>
            </a:stretch>
          </p:blipFill>
          <p:spPr bwMode="auto">
            <a:xfrm>
              <a:off x="1972917" y="968036"/>
              <a:ext cx="407081" cy="391722"/>
            </a:xfrm>
            <a:prstGeom prst="rect">
              <a:avLst/>
            </a:prstGeom>
            <a:noFill/>
            <a:ln w="9525">
              <a:noFill/>
              <a:miter lim="800000"/>
              <a:headEnd/>
              <a:tailEnd/>
            </a:ln>
            <a:sp3d/>
          </p:spPr>
        </p:pic>
        <p:pic>
          <p:nvPicPr>
            <p:cNvPr id="31" name="Picture 19"/>
            <p:cNvPicPr>
              <a:picLocks noChangeAspect="1" noChangeArrowheads="1"/>
            </p:cNvPicPr>
            <p:nvPr/>
          </p:nvPicPr>
          <p:blipFill>
            <a:blip r:embed="rId25" cstate="email"/>
            <a:srcRect/>
            <a:stretch>
              <a:fillRect/>
            </a:stretch>
          </p:blipFill>
          <p:spPr bwMode="auto">
            <a:xfrm>
              <a:off x="493224" y="490870"/>
              <a:ext cx="407081" cy="391722"/>
            </a:xfrm>
            <a:prstGeom prst="rect">
              <a:avLst/>
            </a:prstGeom>
            <a:noFill/>
            <a:ln w="9525">
              <a:noFill/>
              <a:miter lim="800000"/>
              <a:headEnd/>
              <a:tailEnd/>
            </a:ln>
            <a:sp3d/>
          </p:spPr>
        </p:pic>
        <p:pic>
          <p:nvPicPr>
            <p:cNvPr id="32" name="Picture 20"/>
            <p:cNvPicPr>
              <a:picLocks noChangeAspect="1" noChangeArrowheads="1"/>
            </p:cNvPicPr>
            <p:nvPr/>
          </p:nvPicPr>
          <p:blipFill>
            <a:blip r:embed="rId26" cstate="email"/>
            <a:srcRect/>
            <a:stretch>
              <a:fillRect/>
            </a:stretch>
          </p:blipFill>
          <p:spPr bwMode="auto">
            <a:xfrm>
              <a:off x="2466152" y="966142"/>
              <a:ext cx="407081" cy="395505"/>
            </a:xfrm>
            <a:prstGeom prst="rect">
              <a:avLst/>
            </a:prstGeom>
            <a:noFill/>
            <a:ln w="9525">
              <a:noFill/>
              <a:miter lim="800000"/>
              <a:headEnd/>
              <a:tailEnd/>
            </a:ln>
            <a:sp3d/>
          </p:spPr>
        </p:pic>
        <p:pic>
          <p:nvPicPr>
            <p:cNvPr id="33" name="Picture 21"/>
            <p:cNvPicPr>
              <a:picLocks noChangeAspect="1" noChangeArrowheads="1"/>
            </p:cNvPicPr>
            <p:nvPr/>
          </p:nvPicPr>
          <p:blipFill>
            <a:blip r:embed="rId27" cstate="email"/>
            <a:srcRect/>
            <a:stretch>
              <a:fillRect/>
            </a:stretch>
          </p:blipFill>
          <p:spPr bwMode="auto">
            <a:xfrm>
              <a:off x="2466152" y="493668"/>
              <a:ext cx="407081" cy="386125"/>
            </a:xfrm>
            <a:prstGeom prst="rect">
              <a:avLst/>
            </a:prstGeom>
            <a:noFill/>
            <a:ln w="9525">
              <a:noFill/>
              <a:miter lim="800000"/>
              <a:headEnd/>
              <a:tailEnd/>
            </a:ln>
            <a:sp3d/>
          </p:spPr>
        </p:pic>
        <p:pic>
          <p:nvPicPr>
            <p:cNvPr id="34" name="Picture 5"/>
            <p:cNvPicPr>
              <a:picLocks noChangeAspect="1" noChangeArrowheads="1"/>
            </p:cNvPicPr>
            <p:nvPr/>
          </p:nvPicPr>
          <p:blipFill>
            <a:blip r:embed="rId28" cstate="email"/>
            <a:srcRect/>
            <a:stretch>
              <a:fillRect/>
            </a:stretch>
          </p:blipFill>
          <p:spPr bwMode="auto">
            <a:xfrm>
              <a:off x="3452609" y="29132"/>
              <a:ext cx="407081" cy="389752"/>
            </a:xfrm>
            <a:prstGeom prst="rect">
              <a:avLst/>
            </a:prstGeom>
            <a:noFill/>
            <a:ln w="9525">
              <a:noFill/>
              <a:miter lim="800000"/>
              <a:headEnd/>
              <a:tailEnd/>
            </a:ln>
            <a:sp3d/>
          </p:spPr>
        </p:pic>
        <p:pic>
          <p:nvPicPr>
            <p:cNvPr id="35" name="Picture 8" descr="http://www.apkdad.com/wp-content/uploads/2013/02/Advanced-Task-Killer-Icon1.png"/>
            <p:cNvPicPr>
              <a:picLocks noChangeAspect="1" noChangeArrowheads="1"/>
            </p:cNvPicPr>
            <p:nvPr/>
          </p:nvPicPr>
          <p:blipFill>
            <a:blip r:embed="rId29" cstate="email"/>
            <a:srcRect/>
            <a:stretch>
              <a:fillRect/>
            </a:stretch>
          </p:blipFill>
          <p:spPr bwMode="auto">
            <a:xfrm>
              <a:off x="1481645" y="1937715"/>
              <a:ext cx="407081" cy="391722"/>
            </a:xfrm>
            <a:prstGeom prst="rect">
              <a:avLst/>
            </a:prstGeom>
            <a:noFill/>
            <a:sp3d/>
          </p:spPr>
        </p:pic>
        <p:pic>
          <p:nvPicPr>
            <p:cNvPr id="36" name="Picture 5"/>
            <p:cNvPicPr>
              <a:picLocks noChangeAspect="1" noChangeArrowheads="1"/>
            </p:cNvPicPr>
            <p:nvPr/>
          </p:nvPicPr>
          <p:blipFill>
            <a:blip r:embed="rId30" cstate="email"/>
            <a:srcRect/>
            <a:stretch>
              <a:fillRect/>
            </a:stretch>
          </p:blipFill>
          <p:spPr bwMode="auto">
            <a:xfrm>
              <a:off x="495176" y="1957723"/>
              <a:ext cx="407081" cy="351705"/>
            </a:xfrm>
            <a:prstGeom prst="rect">
              <a:avLst/>
            </a:prstGeom>
            <a:noFill/>
            <a:ln w="9525">
              <a:noFill/>
              <a:miter lim="800000"/>
              <a:headEnd/>
              <a:tailEnd/>
            </a:ln>
            <a:sp3d/>
          </p:spPr>
        </p:pic>
        <p:pic>
          <p:nvPicPr>
            <p:cNvPr id="37" name="Picture 6"/>
            <p:cNvPicPr>
              <a:picLocks noChangeAspect="1" noChangeArrowheads="1"/>
            </p:cNvPicPr>
            <p:nvPr/>
          </p:nvPicPr>
          <p:blipFill>
            <a:blip r:embed="rId31" cstate="email"/>
            <a:srcRect/>
            <a:stretch>
              <a:fillRect/>
            </a:stretch>
          </p:blipFill>
          <p:spPr bwMode="auto">
            <a:xfrm>
              <a:off x="1952" y="1941594"/>
              <a:ext cx="407081" cy="383963"/>
            </a:xfrm>
            <a:prstGeom prst="rect">
              <a:avLst/>
            </a:prstGeom>
            <a:noFill/>
            <a:ln w="9525">
              <a:noFill/>
              <a:miter lim="800000"/>
              <a:headEnd/>
              <a:tailEnd/>
            </a:ln>
            <a:sp3d/>
          </p:spPr>
        </p:pic>
        <p:pic>
          <p:nvPicPr>
            <p:cNvPr id="38" name="Picture 9"/>
            <p:cNvPicPr>
              <a:picLocks noChangeAspect="1" noChangeArrowheads="1"/>
            </p:cNvPicPr>
            <p:nvPr/>
          </p:nvPicPr>
          <p:blipFill>
            <a:blip r:embed="rId32" cstate="email"/>
            <a:srcRect/>
            <a:stretch>
              <a:fillRect/>
            </a:stretch>
          </p:blipFill>
          <p:spPr bwMode="auto">
            <a:xfrm>
              <a:off x="3946380" y="1965024"/>
              <a:ext cx="407081" cy="337153"/>
            </a:xfrm>
            <a:prstGeom prst="rect">
              <a:avLst/>
            </a:prstGeom>
            <a:noFill/>
            <a:ln w="9525">
              <a:noFill/>
              <a:miter lim="800000"/>
              <a:headEnd/>
              <a:tailEnd/>
            </a:ln>
            <a:sp3d/>
          </p:spPr>
        </p:pic>
        <p:pic>
          <p:nvPicPr>
            <p:cNvPr id="39" name="Picture 4"/>
            <p:cNvPicPr>
              <a:picLocks noChangeAspect="1" noChangeArrowheads="1"/>
            </p:cNvPicPr>
            <p:nvPr/>
          </p:nvPicPr>
          <p:blipFill>
            <a:blip r:embed="rId33" cstate="email"/>
            <a:srcRect/>
            <a:stretch>
              <a:fillRect/>
            </a:stretch>
          </p:blipFill>
          <p:spPr bwMode="auto">
            <a:xfrm>
              <a:off x="4932304" y="0"/>
              <a:ext cx="407081" cy="448016"/>
            </a:xfrm>
            <a:prstGeom prst="rect">
              <a:avLst/>
            </a:prstGeom>
            <a:noFill/>
            <a:ln w="9525">
              <a:noFill/>
              <a:miter lim="800000"/>
              <a:headEnd/>
              <a:tailEnd/>
            </a:ln>
            <a:sp3d/>
          </p:spPr>
        </p:pic>
        <p:pic>
          <p:nvPicPr>
            <p:cNvPr id="40" name="Picture 10"/>
            <p:cNvPicPr>
              <a:picLocks noChangeAspect="1" noChangeArrowheads="1"/>
            </p:cNvPicPr>
            <p:nvPr/>
          </p:nvPicPr>
          <p:blipFill>
            <a:blip r:embed="rId34" cstate="email"/>
            <a:srcRect/>
            <a:stretch>
              <a:fillRect/>
            </a:stretch>
          </p:blipFill>
          <p:spPr bwMode="auto">
            <a:xfrm>
              <a:off x="4932304" y="491906"/>
              <a:ext cx="407081" cy="389648"/>
            </a:xfrm>
            <a:prstGeom prst="rect">
              <a:avLst/>
            </a:prstGeom>
            <a:noFill/>
            <a:ln w="9525">
              <a:noFill/>
              <a:miter lim="800000"/>
              <a:headEnd/>
              <a:tailEnd/>
            </a:ln>
            <a:sp3d/>
          </p:spPr>
        </p:pic>
        <p:pic>
          <p:nvPicPr>
            <p:cNvPr id="41" name="Picture 11"/>
            <p:cNvPicPr>
              <a:picLocks noChangeAspect="1" noChangeArrowheads="1"/>
            </p:cNvPicPr>
            <p:nvPr/>
          </p:nvPicPr>
          <p:blipFill>
            <a:blip r:embed="rId35" cstate="email"/>
            <a:srcRect/>
            <a:stretch>
              <a:fillRect/>
            </a:stretch>
          </p:blipFill>
          <p:spPr bwMode="auto">
            <a:xfrm>
              <a:off x="988410" y="1935618"/>
              <a:ext cx="407081" cy="395910"/>
            </a:xfrm>
            <a:prstGeom prst="rect">
              <a:avLst/>
            </a:prstGeom>
            <a:noFill/>
            <a:ln w="9525">
              <a:noFill/>
              <a:miter lim="800000"/>
              <a:headEnd/>
              <a:tailEnd/>
            </a:ln>
            <a:sp3d/>
          </p:spPr>
        </p:pic>
        <p:pic>
          <p:nvPicPr>
            <p:cNvPr id="42" name="Picture 12"/>
            <p:cNvPicPr>
              <a:picLocks noChangeAspect="1" noChangeArrowheads="1"/>
            </p:cNvPicPr>
            <p:nvPr/>
          </p:nvPicPr>
          <p:blipFill>
            <a:blip r:embed="rId36" cstate="email"/>
            <a:srcRect/>
            <a:stretch>
              <a:fillRect/>
            </a:stretch>
          </p:blipFill>
          <p:spPr bwMode="auto">
            <a:xfrm>
              <a:off x="4439603" y="1935850"/>
              <a:ext cx="407081" cy="395452"/>
            </a:xfrm>
            <a:prstGeom prst="rect">
              <a:avLst/>
            </a:prstGeom>
            <a:noFill/>
            <a:ln w="9525">
              <a:noFill/>
              <a:miter lim="800000"/>
              <a:headEnd/>
              <a:tailEnd/>
            </a:ln>
            <a:sp3d/>
          </p:spPr>
        </p:pic>
        <p:pic>
          <p:nvPicPr>
            <p:cNvPr id="43" name="Picture 2"/>
            <p:cNvPicPr>
              <a:picLocks noChangeAspect="1" noChangeArrowheads="1"/>
            </p:cNvPicPr>
            <p:nvPr/>
          </p:nvPicPr>
          <p:blipFill>
            <a:blip r:embed="rId37" cstate="email"/>
            <a:srcRect/>
            <a:stretch>
              <a:fillRect/>
            </a:stretch>
          </p:blipFill>
          <p:spPr bwMode="auto">
            <a:xfrm>
              <a:off x="2959378" y="489036"/>
              <a:ext cx="407081" cy="395433"/>
            </a:xfrm>
            <a:prstGeom prst="rect">
              <a:avLst/>
            </a:prstGeom>
            <a:noFill/>
            <a:ln w="9525">
              <a:noFill/>
              <a:miter lim="800000"/>
              <a:headEnd/>
              <a:tailEnd/>
            </a:ln>
            <a:sp3d/>
          </p:spPr>
        </p:pic>
        <p:pic>
          <p:nvPicPr>
            <p:cNvPr id="44" name="Picture 2"/>
            <p:cNvPicPr>
              <a:picLocks noChangeAspect="1" noChangeArrowheads="1"/>
            </p:cNvPicPr>
            <p:nvPr/>
          </p:nvPicPr>
          <p:blipFill>
            <a:blip r:embed="rId38" cstate="email"/>
            <a:srcRect/>
            <a:stretch>
              <a:fillRect/>
            </a:stretch>
          </p:blipFill>
          <p:spPr bwMode="auto">
            <a:xfrm>
              <a:off x="2468104" y="1925048"/>
              <a:ext cx="407081" cy="417056"/>
            </a:xfrm>
            <a:prstGeom prst="rect">
              <a:avLst/>
            </a:prstGeom>
            <a:noFill/>
            <a:ln w="9525">
              <a:noFill/>
              <a:miter lim="800000"/>
              <a:headEnd/>
              <a:tailEnd/>
            </a:ln>
            <a:sp3d/>
          </p:spPr>
        </p:pic>
        <p:pic>
          <p:nvPicPr>
            <p:cNvPr id="45" name="Picture 3"/>
            <p:cNvPicPr>
              <a:picLocks noChangeAspect="1" noChangeArrowheads="1"/>
            </p:cNvPicPr>
            <p:nvPr/>
          </p:nvPicPr>
          <p:blipFill>
            <a:blip r:embed="rId39" cstate="email"/>
            <a:srcRect/>
            <a:stretch>
              <a:fillRect/>
            </a:stretch>
          </p:blipFill>
          <p:spPr bwMode="auto">
            <a:xfrm>
              <a:off x="1974869" y="1919161"/>
              <a:ext cx="407081" cy="428830"/>
            </a:xfrm>
            <a:prstGeom prst="rect">
              <a:avLst/>
            </a:prstGeom>
            <a:noFill/>
            <a:ln w="9525">
              <a:noFill/>
              <a:miter lim="800000"/>
              <a:headEnd/>
              <a:tailEnd/>
            </a:ln>
            <a:sp3d/>
          </p:spPr>
        </p:pic>
        <p:pic>
          <p:nvPicPr>
            <p:cNvPr id="46" name="Picture 3"/>
            <p:cNvPicPr>
              <a:picLocks noChangeAspect="1" noChangeArrowheads="1"/>
            </p:cNvPicPr>
            <p:nvPr/>
          </p:nvPicPr>
          <p:blipFill>
            <a:blip r:embed="rId40" cstate="email"/>
            <a:srcRect/>
            <a:stretch>
              <a:fillRect/>
            </a:stretch>
          </p:blipFill>
          <p:spPr bwMode="auto">
            <a:xfrm>
              <a:off x="3453677" y="2410220"/>
              <a:ext cx="407081" cy="393973"/>
            </a:xfrm>
            <a:prstGeom prst="rect">
              <a:avLst/>
            </a:prstGeom>
            <a:noFill/>
            <a:ln w="9525">
              <a:noFill/>
              <a:miter lim="800000"/>
              <a:headEnd/>
              <a:tailEnd/>
            </a:ln>
            <a:sp3d/>
          </p:spPr>
        </p:pic>
        <p:pic>
          <p:nvPicPr>
            <p:cNvPr id="47" name="Picture 5"/>
            <p:cNvPicPr>
              <a:picLocks noChangeAspect="1" noChangeArrowheads="1"/>
            </p:cNvPicPr>
            <p:nvPr/>
          </p:nvPicPr>
          <p:blipFill>
            <a:blip r:embed="rId41" cstate="email"/>
            <a:srcRect/>
            <a:stretch>
              <a:fillRect/>
            </a:stretch>
          </p:blipFill>
          <p:spPr bwMode="auto">
            <a:xfrm>
              <a:off x="3946912" y="2404867"/>
              <a:ext cx="407081" cy="404636"/>
            </a:xfrm>
            <a:prstGeom prst="rect">
              <a:avLst/>
            </a:prstGeom>
            <a:noFill/>
            <a:ln w="9525">
              <a:noFill/>
              <a:miter lim="800000"/>
              <a:headEnd/>
              <a:tailEnd/>
            </a:ln>
            <a:sp3d/>
          </p:spPr>
        </p:pic>
        <p:pic>
          <p:nvPicPr>
            <p:cNvPr id="48" name="Picture 12"/>
            <p:cNvPicPr>
              <a:picLocks noChangeAspect="1" noChangeArrowheads="1"/>
            </p:cNvPicPr>
            <p:nvPr/>
          </p:nvPicPr>
          <p:blipFill>
            <a:blip r:embed="rId42" cstate="email"/>
            <a:srcRect/>
            <a:stretch>
              <a:fillRect/>
            </a:stretch>
          </p:blipFill>
          <p:spPr bwMode="auto">
            <a:xfrm>
              <a:off x="2467219" y="2411324"/>
              <a:ext cx="407081" cy="391722"/>
            </a:xfrm>
            <a:prstGeom prst="rect">
              <a:avLst/>
            </a:prstGeom>
            <a:noFill/>
            <a:ln w="9525">
              <a:noFill/>
              <a:miter lim="800000"/>
              <a:headEnd/>
              <a:tailEnd/>
            </a:ln>
            <a:sp3d/>
          </p:spPr>
        </p:pic>
        <p:pic>
          <p:nvPicPr>
            <p:cNvPr id="49" name="Picture 4"/>
            <p:cNvPicPr>
              <a:picLocks noChangeAspect="1" noChangeArrowheads="1"/>
            </p:cNvPicPr>
            <p:nvPr/>
          </p:nvPicPr>
          <p:blipFill>
            <a:blip r:embed="rId43" cstate="email"/>
            <a:srcRect/>
            <a:stretch>
              <a:fillRect/>
            </a:stretch>
          </p:blipFill>
          <p:spPr bwMode="auto">
            <a:xfrm>
              <a:off x="2960443" y="2409387"/>
              <a:ext cx="407081" cy="395639"/>
            </a:xfrm>
            <a:prstGeom prst="rect">
              <a:avLst/>
            </a:prstGeom>
            <a:noFill/>
            <a:ln w="9525">
              <a:noFill/>
              <a:miter lim="800000"/>
              <a:headEnd/>
              <a:tailEnd/>
            </a:ln>
            <a:sp3d/>
          </p:spPr>
        </p:pic>
        <p:pic>
          <p:nvPicPr>
            <p:cNvPr id="50" name="Picture 5"/>
            <p:cNvPicPr>
              <a:picLocks noChangeAspect="1" noChangeArrowheads="1"/>
            </p:cNvPicPr>
            <p:nvPr/>
          </p:nvPicPr>
          <p:blipFill>
            <a:blip r:embed="rId44" cstate="email"/>
            <a:srcRect/>
            <a:stretch>
              <a:fillRect/>
            </a:stretch>
          </p:blipFill>
          <p:spPr bwMode="auto">
            <a:xfrm>
              <a:off x="4932304" y="969245"/>
              <a:ext cx="407081" cy="389348"/>
            </a:xfrm>
            <a:prstGeom prst="rect">
              <a:avLst/>
            </a:prstGeom>
            <a:noFill/>
            <a:ln w="9525">
              <a:noFill/>
              <a:miter lim="800000"/>
              <a:headEnd/>
              <a:tailEnd/>
            </a:ln>
            <a:sp3d/>
          </p:spPr>
        </p:pic>
        <p:pic>
          <p:nvPicPr>
            <p:cNvPr id="51" name="Picture 6"/>
            <p:cNvPicPr>
              <a:picLocks noChangeAspect="1" noChangeArrowheads="1"/>
            </p:cNvPicPr>
            <p:nvPr/>
          </p:nvPicPr>
          <p:blipFill>
            <a:blip r:embed="rId45" cstate="email"/>
            <a:srcRect/>
            <a:stretch>
              <a:fillRect/>
            </a:stretch>
          </p:blipFill>
          <p:spPr bwMode="auto">
            <a:xfrm>
              <a:off x="4933371" y="2410404"/>
              <a:ext cx="407081" cy="393605"/>
            </a:xfrm>
            <a:prstGeom prst="rect">
              <a:avLst/>
            </a:prstGeom>
            <a:noFill/>
            <a:ln w="9525">
              <a:noFill/>
              <a:miter lim="800000"/>
              <a:headEnd/>
              <a:tailEnd/>
            </a:ln>
            <a:sp3d/>
          </p:spPr>
        </p:pic>
        <p:pic>
          <p:nvPicPr>
            <p:cNvPr id="52" name="Picture 2" descr="http://voktell.com/wp-content/uploads/2013/04/Calorie-Counter-Diet-Tracker-by-MyFitnessPal.png"/>
            <p:cNvPicPr>
              <a:picLocks noChangeAspect="1" noChangeArrowheads="1"/>
            </p:cNvPicPr>
            <p:nvPr/>
          </p:nvPicPr>
          <p:blipFill>
            <a:blip r:embed="rId46" cstate="email"/>
            <a:srcRect/>
            <a:stretch>
              <a:fillRect/>
            </a:stretch>
          </p:blipFill>
          <p:spPr bwMode="auto">
            <a:xfrm>
              <a:off x="988944" y="2411345"/>
              <a:ext cx="407081" cy="391722"/>
            </a:xfrm>
            <a:prstGeom prst="rect">
              <a:avLst/>
            </a:prstGeom>
            <a:noFill/>
            <a:sp3d/>
          </p:spPr>
        </p:pic>
        <p:pic>
          <p:nvPicPr>
            <p:cNvPr id="54" name="Picture 12"/>
            <p:cNvPicPr>
              <a:picLocks noChangeAspect="1" noChangeArrowheads="1"/>
            </p:cNvPicPr>
            <p:nvPr/>
          </p:nvPicPr>
          <p:blipFill>
            <a:blip r:embed="rId47" cstate="email"/>
            <a:srcRect/>
            <a:stretch>
              <a:fillRect/>
            </a:stretch>
          </p:blipFill>
          <p:spPr bwMode="auto">
            <a:xfrm>
              <a:off x="0" y="970943"/>
              <a:ext cx="407081" cy="385903"/>
            </a:xfrm>
            <a:prstGeom prst="rect">
              <a:avLst/>
            </a:prstGeom>
            <a:noFill/>
            <a:ln w="9525">
              <a:noFill/>
              <a:miter lim="800000"/>
              <a:headEnd/>
              <a:tailEnd/>
            </a:ln>
            <a:sp3d/>
          </p:spPr>
        </p:pic>
        <p:pic>
          <p:nvPicPr>
            <p:cNvPr id="55" name="Picture 14"/>
            <p:cNvPicPr>
              <a:picLocks noChangeAspect="1" noChangeArrowheads="1"/>
            </p:cNvPicPr>
            <p:nvPr/>
          </p:nvPicPr>
          <p:blipFill>
            <a:blip r:embed="rId48" cstate="email"/>
            <a:srcRect/>
            <a:stretch>
              <a:fillRect/>
            </a:stretch>
          </p:blipFill>
          <p:spPr bwMode="auto">
            <a:xfrm>
              <a:off x="3945846" y="1436865"/>
              <a:ext cx="407081" cy="389924"/>
            </a:xfrm>
            <a:prstGeom prst="rect">
              <a:avLst/>
            </a:prstGeom>
            <a:noFill/>
            <a:ln w="9525">
              <a:noFill/>
              <a:miter lim="800000"/>
              <a:headEnd/>
              <a:tailEnd/>
            </a:ln>
            <a:sp3d/>
          </p:spPr>
        </p:pic>
        <p:pic>
          <p:nvPicPr>
            <p:cNvPr id="56" name="Picture 20"/>
            <p:cNvPicPr>
              <a:picLocks noChangeAspect="1" noChangeArrowheads="1"/>
            </p:cNvPicPr>
            <p:nvPr/>
          </p:nvPicPr>
          <p:blipFill>
            <a:blip r:embed="rId49" cstate="email"/>
            <a:srcRect/>
            <a:stretch>
              <a:fillRect/>
            </a:stretch>
          </p:blipFill>
          <p:spPr bwMode="auto">
            <a:xfrm>
              <a:off x="2466152" y="1437869"/>
              <a:ext cx="407081" cy="387918"/>
            </a:xfrm>
            <a:prstGeom prst="rect">
              <a:avLst/>
            </a:prstGeom>
            <a:noFill/>
            <a:ln w="9525">
              <a:noFill/>
              <a:miter lim="800000"/>
              <a:headEnd/>
              <a:tailEnd/>
            </a:ln>
            <a:sp3d/>
          </p:spPr>
        </p:pic>
        <p:pic>
          <p:nvPicPr>
            <p:cNvPr id="57" name="Picture 2"/>
            <p:cNvPicPr>
              <a:picLocks noChangeAspect="1" noChangeArrowheads="1"/>
            </p:cNvPicPr>
            <p:nvPr/>
          </p:nvPicPr>
          <p:blipFill>
            <a:blip r:embed="rId50" cstate="email"/>
            <a:srcRect/>
            <a:stretch>
              <a:fillRect/>
            </a:stretch>
          </p:blipFill>
          <p:spPr bwMode="auto">
            <a:xfrm>
              <a:off x="4440684" y="2894492"/>
              <a:ext cx="407081" cy="393585"/>
            </a:xfrm>
            <a:prstGeom prst="rect">
              <a:avLst/>
            </a:prstGeom>
            <a:noFill/>
            <a:ln w="9525">
              <a:noFill/>
              <a:miter lim="800000"/>
              <a:headEnd/>
              <a:tailEnd/>
            </a:ln>
            <a:sp3d/>
          </p:spPr>
        </p:pic>
        <p:pic>
          <p:nvPicPr>
            <p:cNvPr id="58" name="Picture 7"/>
            <p:cNvPicPr>
              <a:picLocks noChangeAspect="1" noChangeArrowheads="1"/>
            </p:cNvPicPr>
            <p:nvPr/>
          </p:nvPicPr>
          <p:blipFill>
            <a:blip r:embed="rId51" cstate="email"/>
            <a:srcRect/>
            <a:stretch>
              <a:fillRect/>
            </a:stretch>
          </p:blipFill>
          <p:spPr bwMode="auto">
            <a:xfrm>
              <a:off x="3454577" y="2895585"/>
              <a:ext cx="407081" cy="385987"/>
            </a:xfrm>
            <a:prstGeom prst="rect">
              <a:avLst/>
            </a:prstGeom>
            <a:noFill/>
            <a:ln w="9525">
              <a:noFill/>
              <a:miter lim="800000"/>
              <a:headEnd/>
              <a:tailEnd/>
            </a:ln>
            <a:sp3d/>
          </p:spPr>
        </p:pic>
        <p:pic>
          <p:nvPicPr>
            <p:cNvPr id="59" name="Picture 8"/>
            <p:cNvPicPr>
              <a:picLocks noChangeAspect="1" noChangeArrowheads="1"/>
            </p:cNvPicPr>
            <p:nvPr/>
          </p:nvPicPr>
          <p:blipFill>
            <a:blip r:embed="rId52" cstate="email"/>
            <a:srcRect/>
            <a:stretch>
              <a:fillRect/>
            </a:stretch>
          </p:blipFill>
          <p:spPr bwMode="auto">
            <a:xfrm>
              <a:off x="1972917" y="1437860"/>
              <a:ext cx="407081" cy="387935"/>
            </a:xfrm>
            <a:prstGeom prst="rect">
              <a:avLst/>
            </a:prstGeom>
            <a:noFill/>
            <a:ln w="9525">
              <a:noFill/>
              <a:miter lim="800000"/>
              <a:headEnd/>
              <a:tailEnd/>
            </a:ln>
            <a:sp3d/>
          </p:spPr>
        </p:pic>
        <p:pic>
          <p:nvPicPr>
            <p:cNvPr id="60" name="Picture 11"/>
            <p:cNvPicPr>
              <a:picLocks noChangeAspect="1" noChangeArrowheads="1"/>
            </p:cNvPicPr>
            <p:nvPr/>
          </p:nvPicPr>
          <p:blipFill>
            <a:blip r:embed="rId53" cstate="email"/>
            <a:srcRect/>
            <a:stretch>
              <a:fillRect/>
            </a:stretch>
          </p:blipFill>
          <p:spPr bwMode="auto">
            <a:xfrm>
              <a:off x="0" y="1435969"/>
              <a:ext cx="407081" cy="391722"/>
            </a:xfrm>
            <a:prstGeom prst="rect">
              <a:avLst/>
            </a:prstGeom>
            <a:noFill/>
            <a:ln w="9525">
              <a:noFill/>
              <a:miter lim="800000"/>
              <a:headEnd/>
              <a:tailEnd/>
            </a:ln>
            <a:sp3d/>
          </p:spPr>
        </p:pic>
        <p:pic>
          <p:nvPicPr>
            <p:cNvPr id="61" name="Picture 13"/>
            <p:cNvPicPr>
              <a:picLocks noChangeAspect="1" noChangeArrowheads="1"/>
            </p:cNvPicPr>
            <p:nvPr/>
          </p:nvPicPr>
          <p:blipFill>
            <a:blip r:embed="rId54" cstate="email"/>
            <a:srcRect/>
            <a:stretch>
              <a:fillRect/>
            </a:stretch>
          </p:blipFill>
          <p:spPr bwMode="auto">
            <a:xfrm>
              <a:off x="1479694" y="1435030"/>
              <a:ext cx="407081" cy="393594"/>
            </a:xfrm>
            <a:prstGeom prst="rect">
              <a:avLst/>
            </a:prstGeom>
            <a:noFill/>
            <a:ln w="9525">
              <a:noFill/>
              <a:miter lim="800000"/>
              <a:headEnd/>
              <a:tailEnd/>
            </a:ln>
            <a:sp3d/>
          </p:spPr>
        </p:pic>
        <p:pic>
          <p:nvPicPr>
            <p:cNvPr id="62" name="Picture 18"/>
            <p:cNvPicPr>
              <a:picLocks noChangeAspect="1" noChangeArrowheads="1"/>
            </p:cNvPicPr>
            <p:nvPr/>
          </p:nvPicPr>
          <p:blipFill>
            <a:blip r:embed="rId55" cstate="email"/>
            <a:srcRect/>
            <a:stretch>
              <a:fillRect/>
            </a:stretch>
          </p:blipFill>
          <p:spPr bwMode="auto">
            <a:xfrm>
              <a:off x="493224" y="1435030"/>
              <a:ext cx="407081" cy="393594"/>
            </a:xfrm>
            <a:prstGeom prst="rect">
              <a:avLst/>
            </a:prstGeom>
            <a:noFill/>
            <a:ln w="9525">
              <a:noFill/>
              <a:miter lim="800000"/>
              <a:headEnd/>
              <a:tailEnd/>
            </a:ln>
            <a:sp3d/>
          </p:spPr>
        </p:pic>
        <p:pic>
          <p:nvPicPr>
            <p:cNvPr id="63" name="Picture 22"/>
            <p:cNvPicPr>
              <a:picLocks noChangeAspect="1" noChangeArrowheads="1"/>
            </p:cNvPicPr>
            <p:nvPr/>
          </p:nvPicPr>
          <p:blipFill>
            <a:blip r:embed="rId56" cstate="email"/>
            <a:srcRect/>
            <a:stretch>
              <a:fillRect/>
            </a:stretch>
          </p:blipFill>
          <p:spPr bwMode="auto">
            <a:xfrm>
              <a:off x="3454577" y="1933875"/>
              <a:ext cx="407081" cy="399402"/>
            </a:xfrm>
            <a:prstGeom prst="rect">
              <a:avLst/>
            </a:prstGeom>
            <a:noFill/>
            <a:ln w="9525">
              <a:noFill/>
              <a:miter lim="800000"/>
              <a:headEnd/>
              <a:tailEnd/>
            </a:ln>
            <a:sp3d/>
          </p:spPr>
        </p:pic>
        <p:pic>
          <p:nvPicPr>
            <p:cNvPr id="64" name="Picture 8"/>
            <p:cNvPicPr>
              <a:picLocks noChangeAspect="1" noChangeArrowheads="1"/>
            </p:cNvPicPr>
            <p:nvPr/>
          </p:nvPicPr>
          <p:blipFill>
            <a:blip r:embed="rId57" cstate="email"/>
            <a:srcRect/>
            <a:stretch>
              <a:fillRect/>
            </a:stretch>
          </p:blipFill>
          <p:spPr bwMode="auto">
            <a:xfrm>
              <a:off x="2468104" y="2897737"/>
              <a:ext cx="407081" cy="381677"/>
            </a:xfrm>
            <a:prstGeom prst="rect">
              <a:avLst/>
            </a:prstGeom>
            <a:noFill/>
            <a:ln w="9525">
              <a:noFill/>
              <a:miter lim="800000"/>
              <a:headEnd/>
              <a:tailEnd/>
            </a:ln>
            <a:sp3d/>
          </p:spPr>
        </p:pic>
        <p:pic>
          <p:nvPicPr>
            <p:cNvPr id="65" name="Picture 3"/>
            <p:cNvPicPr>
              <a:picLocks noChangeAspect="1" noChangeArrowheads="1"/>
            </p:cNvPicPr>
            <p:nvPr/>
          </p:nvPicPr>
          <p:blipFill>
            <a:blip r:embed="rId58" cstate="email"/>
            <a:srcRect/>
            <a:stretch>
              <a:fillRect/>
            </a:stretch>
          </p:blipFill>
          <p:spPr bwMode="auto">
            <a:xfrm>
              <a:off x="2959378" y="1436934"/>
              <a:ext cx="407081" cy="389792"/>
            </a:xfrm>
            <a:prstGeom prst="rect">
              <a:avLst/>
            </a:prstGeom>
            <a:noFill/>
            <a:ln w="9525">
              <a:noFill/>
              <a:miter lim="800000"/>
              <a:headEnd/>
              <a:tailEnd/>
            </a:ln>
            <a:sp3d/>
          </p:spPr>
        </p:pic>
        <p:pic>
          <p:nvPicPr>
            <p:cNvPr id="66" name="Picture 4"/>
            <p:cNvPicPr>
              <a:picLocks noChangeAspect="1" noChangeArrowheads="1"/>
            </p:cNvPicPr>
            <p:nvPr/>
          </p:nvPicPr>
          <p:blipFill>
            <a:blip r:embed="rId59" cstate="email"/>
            <a:srcRect/>
            <a:stretch>
              <a:fillRect/>
            </a:stretch>
          </p:blipFill>
          <p:spPr bwMode="auto">
            <a:xfrm>
              <a:off x="986458" y="1439704"/>
              <a:ext cx="407081" cy="384295"/>
            </a:xfrm>
            <a:prstGeom prst="rect">
              <a:avLst/>
            </a:prstGeom>
            <a:noFill/>
            <a:ln w="9525">
              <a:noFill/>
              <a:miter lim="800000"/>
              <a:headEnd/>
              <a:tailEnd/>
            </a:ln>
            <a:sp3d/>
          </p:spPr>
        </p:pic>
        <p:pic>
          <p:nvPicPr>
            <p:cNvPr id="67" name="Picture 5"/>
            <p:cNvPicPr>
              <a:picLocks noChangeAspect="1" noChangeArrowheads="1"/>
            </p:cNvPicPr>
            <p:nvPr/>
          </p:nvPicPr>
          <p:blipFill>
            <a:blip r:embed="rId60" cstate="email"/>
            <a:srcRect/>
            <a:stretch>
              <a:fillRect/>
            </a:stretch>
          </p:blipFill>
          <p:spPr bwMode="auto">
            <a:xfrm>
              <a:off x="3452609" y="1440677"/>
              <a:ext cx="407081" cy="382351"/>
            </a:xfrm>
            <a:prstGeom prst="rect">
              <a:avLst/>
            </a:prstGeom>
            <a:noFill/>
            <a:ln w="9525">
              <a:noFill/>
              <a:miter lim="800000"/>
              <a:headEnd/>
              <a:tailEnd/>
            </a:ln>
            <a:sp3d/>
          </p:spPr>
        </p:pic>
        <p:pic>
          <p:nvPicPr>
            <p:cNvPr id="68" name="Picture 4"/>
            <p:cNvPicPr>
              <a:picLocks noChangeAspect="1" noChangeArrowheads="1"/>
            </p:cNvPicPr>
            <p:nvPr/>
          </p:nvPicPr>
          <p:blipFill>
            <a:blip r:embed="rId61" cstate="email"/>
            <a:srcRect/>
            <a:stretch>
              <a:fillRect/>
            </a:stretch>
          </p:blipFill>
          <p:spPr bwMode="auto">
            <a:xfrm>
              <a:off x="1481645" y="2884306"/>
              <a:ext cx="407081" cy="408588"/>
            </a:xfrm>
            <a:prstGeom prst="rect">
              <a:avLst/>
            </a:prstGeom>
            <a:noFill/>
            <a:ln w="9525">
              <a:noFill/>
              <a:miter lim="800000"/>
              <a:headEnd/>
              <a:tailEnd/>
            </a:ln>
            <a:sp3d/>
          </p:spPr>
        </p:pic>
        <p:pic>
          <p:nvPicPr>
            <p:cNvPr id="69" name="Picture 4"/>
            <p:cNvPicPr>
              <a:picLocks noChangeAspect="1" noChangeArrowheads="1"/>
            </p:cNvPicPr>
            <p:nvPr/>
          </p:nvPicPr>
          <p:blipFill>
            <a:blip r:embed="rId62" cstate="email"/>
            <a:srcRect/>
            <a:stretch>
              <a:fillRect/>
            </a:stretch>
          </p:blipFill>
          <p:spPr bwMode="auto">
            <a:xfrm>
              <a:off x="0" y="11475"/>
              <a:ext cx="407081" cy="425058"/>
            </a:xfrm>
            <a:prstGeom prst="rect">
              <a:avLst/>
            </a:prstGeom>
            <a:noFill/>
            <a:ln w="9525">
              <a:noFill/>
              <a:miter lim="800000"/>
              <a:headEnd/>
              <a:tailEnd/>
            </a:ln>
            <a:sp3d/>
          </p:spPr>
        </p:pic>
        <p:pic>
          <p:nvPicPr>
            <p:cNvPr id="70" name="Picture 6"/>
            <p:cNvPicPr>
              <a:picLocks noChangeAspect="1" noChangeArrowheads="1"/>
            </p:cNvPicPr>
            <p:nvPr/>
          </p:nvPicPr>
          <p:blipFill>
            <a:blip r:embed="rId63" cstate="email"/>
            <a:srcRect/>
            <a:stretch>
              <a:fillRect/>
            </a:stretch>
          </p:blipFill>
          <p:spPr bwMode="auto">
            <a:xfrm>
              <a:off x="4932304" y="1452860"/>
              <a:ext cx="407081" cy="357983"/>
            </a:xfrm>
            <a:prstGeom prst="rect">
              <a:avLst/>
            </a:prstGeom>
            <a:noFill/>
            <a:ln w="9525">
              <a:noFill/>
              <a:miter lim="800000"/>
              <a:headEnd/>
              <a:tailEnd/>
            </a:ln>
            <a:sp3d/>
          </p:spPr>
        </p:pic>
        <p:pic>
          <p:nvPicPr>
            <p:cNvPr id="71" name="Picture 8"/>
            <p:cNvPicPr>
              <a:picLocks noChangeAspect="1" noChangeArrowheads="1"/>
            </p:cNvPicPr>
            <p:nvPr/>
          </p:nvPicPr>
          <p:blipFill>
            <a:blip r:embed="rId64" cstate="email"/>
            <a:srcRect/>
            <a:stretch>
              <a:fillRect/>
            </a:stretch>
          </p:blipFill>
          <p:spPr bwMode="auto">
            <a:xfrm>
              <a:off x="0" y="490870"/>
              <a:ext cx="407081" cy="391722"/>
            </a:xfrm>
            <a:prstGeom prst="rect">
              <a:avLst/>
            </a:prstGeom>
            <a:noFill/>
            <a:ln w="9525">
              <a:noFill/>
              <a:miter lim="800000"/>
              <a:headEnd/>
              <a:tailEnd/>
            </a:ln>
            <a:sp3d/>
          </p:spPr>
        </p:pic>
        <p:pic>
          <p:nvPicPr>
            <p:cNvPr id="72" name="Picture 9"/>
            <p:cNvPicPr>
              <a:picLocks noChangeAspect="1" noChangeArrowheads="1"/>
            </p:cNvPicPr>
            <p:nvPr/>
          </p:nvPicPr>
          <p:blipFill>
            <a:blip r:embed="rId65" cstate="email"/>
            <a:srcRect/>
            <a:stretch>
              <a:fillRect/>
            </a:stretch>
          </p:blipFill>
          <p:spPr bwMode="auto">
            <a:xfrm>
              <a:off x="1952" y="2906659"/>
              <a:ext cx="407081" cy="363882"/>
            </a:xfrm>
            <a:prstGeom prst="rect">
              <a:avLst/>
            </a:prstGeom>
            <a:noFill/>
            <a:ln w="9525">
              <a:noFill/>
              <a:miter lim="800000"/>
              <a:headEnd/>
              <a:tailEnd/>
            </a:ln>
            <a:sp3d/>
          </p:spPr>
        </p:pic>
        <p:pic>
          <p:nvPicPr>
            <p:cNvPr id="73" name="Picture 10"/>
            <p:cNvPicPr>
              <a:picLocks noChangeAspect="1" noChangeArrowheads="1"/>
            </p:cNvPicPr>
            <p:nvPr/>
          </p:nvPicPr>
          <p:blipFill>
            <a:blip r:embed="rId66" cstate="email"/>
            <a:srcRect/>
            <a:stretch>
              <a:fillRect/>
            </a:stretch>
          </p:blipFill>
          <p:spPr bwMode="auto">
            <a:xfrm>
              <a:off x="988410" y="2875199"/>
              <a:ext cx="407081" cy="426801"/>
            </a:xfrm>
            <a:prstGeom prst="rect">
              <a:avLst/>
            </a:prstGeom>
            <a:noFill/>
            <a:ln w="9525">
              <a:noFill/>
              <a:miter lim="800000"/>
              <a:headEnd/>
              <a:tailEnd/>
            </a:ln>
            <a:sp3d/>
          </p:spPr>
        </p:pic>
        <p:pic>
          <p:nvPicPr>
            <p:cNvPr id="74" name="Picture 11"/>
            <p:cNvPicPr>
              <a:picLocks noChangeAspect="1" noChangeArrowheads="1"/>
            </p:cNvPicPr>
            <p:nvPr/>
          </p:nvPicPr>
          <p:blipFill>
            <a:blip r:embed="rId67" cstate="email"/>
            <a:srcRect/>
            <a:stretch>
              <a:fillRect/>
            </a:stretch>
          </p:blipFill>
          <p:spPr bwMode="auto">
            <a:xfrm>
              <a:off x="4439071" y="1409523"/>
              <a:ext cx="407081" cy="444657"/>
            </a:xfrm>
            <a:prstGeom prst="rect">
              <a:avLst/>
            </a:prstGeom>
            <a:noFill/>
            <a:ln w="9525">
              <a:noFill/>
              <a:miter lim="800000"/>
              <a:headEnd/>
              <a:tailEnd/>
            </a:ln>
            <a:sp3d/>
          </p:spPr>
        </p:pic>
        <p:pic>
          <p:nvPicPr>
            <p:cNvPr id="75" name="Picture 13"/>
            <p:cNvPicPr>
              <a:picLocks noChangeAspect="1" noChangeArrowheads="1"/>
            </p:cNvPicPr>
            <p:nvPr/>
          </p:nvPicPr>
          <p:blipFill>
            <a:blip r:embed="rId68" cstate="email"/>
            <a:srcRect/>
            <a:stretch>
              <a:fillRect/>
            </a:stretch>
          </p:blipFill>
          <p:spPr bwMode="auto">
            <a:xfrm>
              <a:off x="1975417" y="2411345"/>
              <a:ext cx="407081" cy="391722"/>
            </a:xfrm>
            <a:prstGeom prst="rect">
              <a:avLst/>
            </a:prstGeom>
            <a:noFill/>
            <a:ln w="9525">
              <a:noFill/>
              <a:miter lim="800000"/>
              <a:headEnd/>
              <a:tailEnd/>
            </a:ln>
            <a:sp3d/>
          </p:spPr>
        </p:pic>
        <p:pic>
          <p:nvPicPr>
            <p:cNvPr id="76" name="Picture 14"/>
            <p:cNvPicPr>
              <a:picLocks noChangeAspect="1" noChangeArrowheads="1"/>
            </p:cNvPicPr>
            <p:nvPr/>
          </p:nvPicPr>
          <p:blipFill>
            <a:blip r:embed="rId69" cstate="email"/>
            <a:srcRect/>
            <a:stretch>
              <a:fillRect/>
            </a:stretch>
          </p:blipFill>
          <p:spPr bwMode="auto">
            <a:xfrm>
              <a:off x="2961340" y="1948303"/>
              <a:ext cx="407081" cy="370546"/>
            </a:xfrm>
            <a:prstGeom prst="rect">
              <a:avLst/>
            </a:prstGeom>
            <a:noFill/>
            <a:ln w="9525">
              <a:noFill/>
              <a:miter lim="800000"/>
              <a:headEnd/>
              <a:tailEnd/>
            </a:ln>
            <a:sp3d/>
          </p:spPr>
        </p:pic>
        <p:pic>
          <p:nvPicPr>
            <p:cNvPr id="77" name="Picture 15"/>
            <p:cNvPicPr>
              <a:picLocks noChangeAspect="1" noChangeArrowheads="1"/>
            </p:cNvPicPr>
            <p:nvPr/>
          </p:nvPicPr>
          <p:blipFill>
            <a:blip r:embed="rId70" cstate="email"/>
            <a:srcRect/>
            <a:stretch>
              <a:fillRect/>
            </a:stretch>
          </p:blipFill>
          <p:spPr bwMode="auto">
            <a:xfrm>
              <a:off x="495176" y="2898004"/>
              <a:ext cx="407081" cy="381190"/>
            </a:xfrm>
            <a:prstGeom prst="rect">
              <a:avLst/>
            </a:prstGeom>
            <a:noFill/>
            <a:ln w="9525">
              <a:noFill/>
              <a:miter lim="800000"/>
              <a:headEnd/>
              <a:tailEnd/>
            </a:ln>
            <a:sp3d/>
          </p:spPr>
        </p:pic>
        <p:pic>
          <p:nvPicPr>
            <p:cNvPr id="78" name="Picture 2"/>
            <p:cNvPicPr>
              <a:picLocks noChangeAspect="1" noChangeArrowheads="1"/>
            </p:cNvPicPr>
            <p:nvPr/>
          </p:nvPicPr>
          <p:blipFill>
            <a:blip r:embed="rId71" cstate="email"/>
            <a:srcRect/>
            <a:stretch>
              <a:fillRect/>
            </a:stretch>
          </p:blipFill>
          <p:spPr bwMode="auto">
            <a:xfrm>
              <a:off x="2961340" y="2891787"/>
              <a:ext cx="407081" cy="393576"/>
            </a:xfrm>
            <a:prstGeom prst="rect">
              <a:avLst/>
            </a:prstGeom>
            <a:noFill/>
            <a:ln w="9525">
              <a:noFill/>
              <a:miter lim="800000"/>
              <a:headEnd/>
              <a:tailEnd/>
            </a:ln>
            <a:sp3d/>
          </p:spPr>
        </p:pic>
        <p:pic>
          <p:nvPicPr>
            <p:cNvPr id="79" name="Picture 5"/>
            <p:cNvPicPr>
              <a:picLocks noChangeAspect="1" noChangeArrowheads="1"/>
            </p:cNvPicPr>
            <p:nvPr/>
          </p:nvPicPr>
          <p:blipFill>
            <a:blip r:embed="rId72" cstate="email"/>
            <a:srcRect/>
            <a:stretch>
              <a:fillRect/>
            </a:stretch>
          </p:blipFill>
          <p:spPr bwMode="auto">
            <a:xfrm>
              <a:off x="3947447" y="2895427"/>
              <a:ext cx="407081" cy="391722"/>
            </a:xfrm>
            <a:prstGeom prst="rect">
              <a:avLst/>
            </a:prstGeom>
            <a:noFill/>
            <a:ln w="9525">
              <a:noFill/>
              <a:miter lim="800000"/>
              <a:headEnd/>
              <a:tailEnd/>
            </a:ln>
            <a:sp3d/>
          </p:spPr>
        </p:pic>
        <p:pic>
          <p:nvPicPr>
            <p:cNvPr id="80" name="Picture 7"/>
            <p:cNvPicPr>
              <a:picLocks noChangeAspect="1" noChangeArrowheads="1"/>
            </p:cNvPicPr>
            <p:nvPr/>
          </p:nvPicPr>
          <p:blipFill>
            <a:blip r:embed="rId73" cstate="email"/>
            <a:srcRect/>
            <a:stretch>
              <a:fillRect/>
            </a:stretch>
          </p:blipFill>
          <p:spPr bwMode="auto">
            <a:xfrm>
              <a:off x="1974869" y="2897448"/>
              <a:ext cx="407081" cy="382303"/>
            </a:xfrm>
            <a:prstGeom prst="rect">
              <a:avLst/>
            </a:prstGeom>
            <a:noFill/>
            <a:ln w="9525">
              <a:noFill/>
              <a:miter lim="800000"/>
              <a:headEnd/>
              <a:tailEnd/>
            </a:ln>
            <a:sp3d/>
          </p:spPr>
        </p:pic>
        <p:pic>
          <p:nvPicPr>
            <p:cNvPr id="81" name="Picture 2"/>
            <p:cNvPicPr>
              <a:picLocks noChangeAspect="1" noChangeArrowheads="1"/>
            </p:cNvPicPr>
            <p:nvPr/>
          </p:nvPicPr>
          <p:blipFill>
            <a:blip r:embed="rId74" cstate="email"/>
            <a:srcRect/>
            <a:stretch>
              <a:fillRect/>
            </a:stretch>
          </p:blipFill>
          <p:spPr bwMode="auto">
            <a:xfrm>
              <a:off x="1482180" y="2412341"/>
              <a:ext cx="407081" cy="389773"/>
            </a:xfrm>
            <a:prstGeom prst="rect">
              <a:avLst/>
            </a:prstGeom>
            <a:noFill/>
            <a:ln w="9525">
              <a:noFill/>
              <a:miter lim="800000"/>
              <a:headEnd/>
              <a:tailEnd/>
            </a:ln>
            <a:sp3d/>
          </p:spPr>
        </p:pic>
        <p:pic>
          <p:nvPicPr>
            <p:cNvPr id="82" name="Picture 3"/>
            <p:cNvPicPr>
              <a:picLocks noChangeAspect="1" noChangeArrowheads="1"/>
            </p:cNvPicPr>
            <p:nvPr/>
          </p:nvPicPr>
          <p:blipFill>
            <a:blip r:embed="rId75" cstate="email"/>
            <a:srcRect/>
            <a:stretch>
              <a:fillRect/>
            </a:stretch>
          </p:blipFill>
          <p:spPr bwMode="auto">
            <a:xfrm>
              <a:off x="4440136" y="2412434"/>
              <a:ext cx="407081" cy="389545"/>
            </a:xfrm>
            <a:prstGeom prst="rect">
              <a:avLst/>
            </a:prstGeom>
            <a:noFill/>
            <a:ln w="9525">
              <a:noFill/>
              <a:miter lim="800000"/>
              <a:headEnd/>
              <a:tailEnd/>
            </a:ln>
            <a:sp3d/>
          </p:spPr>
        </p:pic>
        <p:pic>
          <p:nvPicPr>
            <p:cNvPr id="83" name="Picture 3"/>
            <p:cNvPicPr>
              <a:picLocks noChangeAspect="1" noChangeArrowheads="1"/>
            </p:cNvPicPr>
            <p:nvPr/>
          </p:nvPicPr>
          <p:blipFill>
            <a:blip r:embed="rId76" cstate="email"/>
            <a:srcRect/>
            <a:stretch>
              <a:fillRect/>
            </a:stretch>
          </p:blipFill>
          <p:spPr bwMode="auto">
            <a:xfrm>
              <a:off x="495708" y="2408450"/>
              <a:ext cx="407081" cy="397510"/>
            </a:xfrm>
            <a:prstGeom prst="rect">
              <a:avLst/>
            </a:prstGeom>
            <a:noFill/>
            <a:ln w="9525">
              <a:noFill/>
              <a:miter lim="800000"/>
              <a:headEnd/>
              <a:tailEnd/>
            </a:ln>
            <a:sp3d/>
          </p:spPr>
        </p:pic>
        <p:pic>
          <p:nvPicPr>
            <p:cNvPr id="84" name="Picture 4"/>
            <p:cNvPicPr>
              <a:picLocks noChangeAspect="1" noChangeArrowheads="1"/>
            </p:cNvPicPr>
            <p:nvPr/>
          </p:nvPicPr>
          <p:blipFill>
            <a:blip r:embed="rId77" cstate="email"/>
            <a:srcRect/>
            <a:stretch>
              <a:fillRect/>
            </a:stretch>
          </p:blipFill>
          <p:spPr bwMode="auto">
            <a:xfrm>
              <a:off x="4932838" y="1936684"/>
              <a:ext cx="407081" cy="393783"/>
            </a:xfrm>
            <a:prstGeom prst="rect">
              <a:avLst/>
            </a:prstGeom>
            <a:noFill/>
            <a:ln w="9525">
              <a:noFill/>
              <a:miter lim="800000"/>
              <a:headEnd/>
              <a:tailEnd/>
            </a:ln>
            <a:sp3d/>
          </p:spPr>
        </p:pic>
        <p:pic>
          <p:nvPicPr>
            <p:cNvPr id="85" name="Picture 5"/>
            <p:cNvPicPr>
              <a:picLocks noChangeAspect="1" noChangeArrowheads="1"/>
            </p:cNvPicPr>
            <p:nvPr/>
          </p:nvPicPr>
          <p:blipFill>
            <a:blip r:embed="rId78" cstate="email"/>
            <a:srcRect/>
            <a:stretch>
              <a:fillRect/>
            </a:stretch>
          </p:blipFill>
          <p:spPr bwMode="auto">
            <a:xfrm>
              <a:off x="2485" y="2405287"/>
              <a:ext cx="407081" cy="403836"/>
            </a:xfrm>
            <a:prstGeom prst="rect">
              <a:avLst/>
            </a:prstGeom>
            <a:noFill/>
            <a:ln w="9525">
              <a:noFill/>
              <a:miter lim="800000"/>
              <a:headEnd/>
              <a:tailEnd/>
            </a:ln>
            <a:sp3d/>
          </p:spPr>
        </p:pic>
        <p:pic>
          <p:nvPicPr>
            <p:cNvPr id="88" name="Picture 10" descr="http://ww1.prweb.com/prfiles/2013/04/15/10633264/Icon1024_new.png"/>
            <p:cNvPicPr>
              <a:picLocks noChangeAspect="1" noChangeArrowheads="1"/>
            </p:cNvPicPr>
            <p:nvPr/>
          </p:nvPicPr>
          <p:blipFill>
            <a:blip r:embed="rId3" cstate="email"/>
            <a:srcRect/>
            <a:stretch>
              <a:fillRect/>
            </a:stretch>
          </p:blipFill>
          <p:spPr bwMode="auto">
            <a:xfrm>
              <a:off x="7379488" y="490870"/>
              <a:ext cx="407081" cy="391722"/>
            </a:xfrm>
            <a:prstGeom prst="rect">
              <a:avLst/>
            </a:prstGeom>
            <a:noFill/>
            <a:sp3d/>
          </p:spPr>
        </p:pic>
        <p:pic>
          <p:nvPicPr>
            <p:cNvPr id="89" name="Picture 11"/>
            <p:cNvPicPr>
              <a:picLocks noChangeAspect="1" noChangeArrowheads="1"/>
            </p:cNvPicPr>
            <p:nvPr/>
          </p:nvPicPr>
          <p:blipFill>
            <a:blip r:embed="rId4" cstate="email"/>
            <a:srcRect/>
            <a:stretch>
              <a:fillRect/>
            </a:stretch>
          </p:blipFill>
          <p:spPr bwMode="auto">
            <a:xfrm>
              <a:off x="6886265" y="489972"/>
              <a:ext cx="407081" cy="393560"/>
            </a:xfrm>
            <a:prstGeom prst="rect">
              <a:avLst/>
            </a:prstGeom>
            <a:noFill/>
            <a:ln w="9525">
              <a:noFill/>
              <a:miter lim="800000"/>
              <a:headEnd/>
              <a:tailEnd/>
            </a:ln>
            <a:sp3d/>
          </p:spPr>
        </p:pic>
        <p:pic>
          <p:nvPicPr>
            <p:cNvPr id="90" name="Picture 13"/>
            <p:cNvPicPr>
              <a:picLocks noChangeAspect="1" noChangeArrowheads="1"/>
            </p:cNvPicPr>
            <p:nvPr/>
          </p:nvPicPr>
          <p:blipFill>
            <a:blip r:embed="rId5" cstate="email"/>
            <a:srcRect/>
            <a:stretch>
              <a:fillRect/>
            </a:stretch>
          </p:blipFill>
          <p:spPr bwMode="auto">
            <a:xfrm>
              <a:off x="6393029" y="966139"/>
              <a:ext cx="407081" cy="395561"/>
            </a:xfrm>
            <a:prstGeom prst="rect">
              <a:avLst/>
            </a:prstGeom>
            <a:noFill/>
            <a:ln w="9525">
              <a:noFill/>
              <a:miter lim="800000"/>
              <a:headEnd/>
              <a:tailEnd/>
            </a:ln>
            <a:sp3d/>
          </p:spPr>
        </p:pic>
        <p:pic>
          <p:nvPicPr>
            <p:cNvPr id="91" name="Picture 7"/>
            <p:cNvPicPr>
              <a:picLocks noChangeAspect="1" noChangeArrowheads="1"/>
            </p:cNvPicPr>
            <p:nvPr/>
          </p:nvPicPr>
          <p:blipFill>
            <a:blip r:embed="rId6" cstate="email"/>
            <a:srcRect/>
            <a:stretch>
              <a:fillRect/>
            </a:stretch>
          </p:blipFill>
          <p:spPr bwMode="auto">
            <a:xfrm>
              <a:off x="6886265" y="25336"/>
              <a:ext cx="407081" cy="397344"/>
            </a:xfrm>
            <a:prstGeom prst="rect">
              <a:avLst/>
            </a:prstGeom>
            <a:noFill/>
            <a:ln w="9525">
              <a:noFill/>
              <a:miter lim="800000"/>
              <a:headEnd/>
              <a:tailEnd/>
            </a:ln>
            <a:sp3d/>
          </p:spPr>
        </p:pic>
        <p:pic>
          <p:nvPicPr>
            <p:cNvPr id="92" name="Picture 15"/>
            <p:cNvPicPr>
              <a:picLocks noChangeAspect="1" noChangeArrowheads="1"/>
            </p:cNvPicPr>
            <p:nvPr/>
          </p:nvPicPr>
          <p:blipFill>
            <a:blip r:embed="rId7" cstate="email"/>
            <a:srcRect/>
            <a:stretch>
              <a:fillRect/>
            </a:stretch>
          </p:blipFill>
          <p:spPr bwMode="auto">
            <a:xfrm>
              <a:off x="5899795" y="30959"/>
              <a:ext cx="407081" cy="386097"/>
            </a:xfrm>
            <a:prstGeom prst="rect">
              <a:avLst/>
            </a:prstGeom>
            <a:noFill/>
            <a:ln w="9525">
              <a:noFill/>
              <a:miter lim="800000"/>
              <a:headEnd/>
              <a:tailEnd/>
            </a:ln>
            <a:sp3d/>
          </p:spPr>
        </p:pic>
        <p:pic>
          <p:nvPicPr>
            <p:cNvPr id="93" name="Picture 16"/>
            <p:cNvPicPr>
              <a:picLocks noChangeAspect="1" noChangeArrowheads="1"/>
            </p:cNvPicPr>
            <p:nvPr/>
          </p:nvPicPr>
          <p:blipFill>
            <a:blip r:embed="rId8" cstate="email"/>
            <a:srcRect/>
            <a:stretch>
              <a:fillRect/>
            </a:stretch>
          </p:blipFill>
          <p:spPr bwMode="auto">
            <a:xfrm>
              <a:off x="8365949" y="968036"/>
              <a:ext cx="407081" cy="391722"/>
            </a:xfrm>
            <a:prstGeom prst="rect">
              <a:avLst/>
            </a:prstGeom>
            <a:noFill/>
            <a:ln w="9525">
              <a:noFill/>
              <a:miter lim="800000"/>
              <a:headEnd/>
              <a:tailEnd/>
            </a:ln>
            <a:sp3d/>
          </p:spPr>
        </p:pic>
        <p:pic>
          <p:nvPicPr>
            <p:cNvPr id="96" name="Picture 19"/>
            <p:cNvPicPr>
              <a:picLocks noChangeAspect="1" noChangeArrowheads="1"/>
            </p:cNvPicPr>
            <p:nvPr/>
          </p:nvPicPr>
          <p:blipFill>
            <a:blip r:embed="rId11" cstate="email"/>
            <a:srcRect/>
            <a:stretch>
              <a:fillRect/>
            </a:stretch>
          </p:blipFill>
          <p:spPr bwMode="auto">
            <a:xfrm>
              <a:off x="6886265" y="969033"/>
              <a:ext cx="407081" cy="389773"/>
            </a:xfrm>
            <a:prstGeom prst="rect">
              <a:avLst/>
            </a:prstGeom>
            <a:noFill/>
            <a:ln w="9525">
              <a:noFill/>
              <a:miter lim="800000"/>
              <a:headEnd/>
              <a:tailEnd/>
            </a:ln>
            <a:sp3d/>
          </p:spPr>
        </p:pic>
        <p:pic>
          <p:nvPicPr>
            <p:cNvPr id="97" name="Picture 21"/>
            <p:cNvPicPr>
              <a:picLocks noChangeAspect="1" noChangeArrowheads="1"/>
            </p:cNvPicPr>
            <p:nvPr/>
          </p:nvPicPr>
          <p:blipFill>
            <a:blip r:embed="rId12" cstate="email"/>
            <a:srcRect/>
            <a:stretch>
              <a:fillRect/>
            </a:stretch>
          </p:blipFill>
          <p:spPr bwMode="auto">
            <a:xfrm>
              <a:off x="6393029" y="32901"/>
              <a:ext cx="407081" cy="382213"/>
            </a:xfrm>
            <a:prstGeom prst="rect">
              <a:avLst/>
            </a:prstGeom>
            <a:noFill/>
            <a:ln w="9525">
              <a:noFill/>
              <a:miter lim="800000"/>
              <a:headEnd/>
              <a:tailEnd/>
            </a:ln>
            <a:sp3d/>
          </p:spPr>
        </p:pic>
        <p:pic>
          <p:nvPicPr>
            <p:cNvPr id="99" name="Picture 3"/>
            <p:cNvPicPr>
              <a:picLocks noChangeAspect="1" noChangeArrowheads="1"/>
            </p:cNvPicPr>
            <p:nvPr/>
          </p:nvPicPr>
          <p:blipFill>
            <a:blip r:embed="rId14" cstate="email"/>
            <a:srcRect/>
            <a:stretch>
              <a:fillRect/>
            </a:stretch>
          </p:blipFill>
          <p:spPr bwMode="auto">
            <a:xfrm>
              <a:off x="8859180" y="490870"/>
              <a:ext cx="407081" cy="391722"/>
            </a:xfrm>
            <a:prstGeom prst="rect">
              <a:avLst/>
            </a:prstGeom>
            <a:noFill/>
            <a:ln w="9525">
              <a:noFill/>
              <a:miter lim="800000"/>
              <a:headEnd/>
              <a:tailEnd/>
            </a:ln>
            <a:sp3d/>
          </p:spPr>
        </p:pic>
        <p:pic>
          <p:nvPicPr>
            <p:cNvPr id="100" name="Picture 4"/>
            <p:cNvPicPr>
              <a:picLocks noChangeAspect="1" noChangeArrowheads="1"/>
            </p:cNvPicPr>
            <p:nvPr/>
          </p:nvPicPr>
          <p:blipFill>
            <a:blip r:embed="rId15" cstate="email"/>
            <a:srcRect/>
            <a:stretch>
              <a:fillRect/>
            </a:stretch>
          </p:blipFill>
          <p:spPr bwMode="auto">
            <a:xfrm>
              <a:off x="7379488" y="29102"/>
              <a:ext cx="407081" cy="389810"/>
            </a:xfrm>
            <a:prstGeom prst="rect">
              <a:avLst/>
            </a:prstGeom>
            <a:noFill/>
            <a:ln w="9525">
              <a:noFill/>
              <a:miter lim="800000"/>
              <a:headEnd/>
              <a:tailEnd/>
            </a:ln>
            <a:sp3d/>
          </p:spPr>
        </p:pic>
        <p:pic>
          <p:nvPicPr>
            <p:cNvPr id="104" name="Picture 10"/>
            <p:cNvPicPr>
              <a:picLocks noChangeAspect="1" noChangeArrowheads="1"/>
            </p:cNvPicPr>
            <p:nvPr/>
          </p:nvPicPr>
          <p:blipFill>
            <a:blip r:embed="rId19" cstate="email"/>
            <a:srcRect/>
            <a:stretch>
              <a:fillRect/>
            </a:stretch>
          </p:blipFill>
          <p:spPr bwMode="auto">
            <a:xfrm>
              <a:off x="6393029" y="495447"/>
              <a:ext cx="407081" cy="382611"/>
            </a:xfrm>
            <a:prstGeom prst="rect">
              <a:avLst/>
            </a:prstGeom>
            <a:noFill/>
            <a:ln w="9525">
              <a:noFill/>
              <a:miter lim="800000"/>
              <a:headEnd/>
              <a:tailEnd/>
            </a:ln>
            <a:sp3d/>
          </p:spPr>
        </p:pic>
        <p:pic>
          <p:nvPicPr>
            <p:cNvPr id="105" name="Picture 12"/>
            <p:cNvPicPr>
              <a:picLocks noChangeAspect="1" noChangeArrowheads="1"/>
            </p:cNvPicPr>
            <p:nvPr/>
          </p:nvPicPr>
          <p:blipFill>
            <a:blip r:embed="rId20" cstate="email"/>
            <a:srcRect/>
            <a:stretch>
              <a:fillRect/>
            </a:stretch>
          </p:blipFill>
          <p:spPr bwMode="auto">
            <a:xfrm>
              <a:off x="5899795" y="969919"/>
              <a:ext cx="407081" cy="387954"/>
            </a:xfrm>
            <a:prstGeom prst="rect">
              <a:avLst/>
            </a:prstGeom>
            <a:noFill/>
            <a:ln w="9525">
              <a:noFill/>
              <a:miter lim="800000"/>
              <a:headEnd/>
              <a:tailEnd/>
            </a:ln>
            <a:sp3d/>
          </p:spPr>
        </p:pic>
        <p:pic>
          <p:nvPicPr>
            <p:cNvPr id="106" name="Picture 14"/>
            <p:cNvPicPr>
              <a:picLocks noChangeAspect="1" noChangeArrowheads="1"/>
            </p:cNvPicPr>
            <p:nvPr/>
          </p:nvPicPr>
          <p:blipFill>
            <a:blip r:embed="rId21" cstate="email"/>
            <a:srcRect/>
            <a:stretch>
              <a:fillRect/>
            </a:stretch>
          </p:blipFill>
          <p:spPr bwMode="auto">
            <a:xfrm>
              <a:off x="8859180" y="966176"/>
              <a:ext cx="407081" cy="395486"/>
            </a:xfrm>
            <a:prstGeom prst="rect">
              <a:avLst/>
            </a:prstGeom>
            <a:noFill/>
            <a:ln w="9525">
              <a:noFill/>
              <a:miter lim="800000"/>
              <a:headEnd/>
              <a:tailEnd/>
            </a:ln>
            <a:sp3d/>
          </p:spPr>
        </p:pic>
        <p:pic>
          <p:nvPicPr>
            <p:cNvPr id="107" name="Picture 15"/>
            <p:cNvPicPr>
              <a:picLocks noChangeAspect="1" noChangeArrowheads="1"/>
            </p:cNvPicPr>
            <p:nvPr/>
          </p:nvPicPr>
          <p:blipFill>
            <a:blip r:embed="rId22" cstate="email"/>
            <a:srcRect/>
            <a:stretch>
              <a:fillRect/>
            </a:stretch>
          </p:blipFill>
          <p:spPr bwMode="auto">
            <a:xfrm>
              <a:off x="4936949" y="2892863"/>
              <a:ext cx="407081" cy="395433"/>
            </a:xfrm>
            <a:prstGeom prst="rect">
              <a:avLst/>
            </a:prstGeom>
            <a:noFill/>
            <a:ln w="9525">
              <a:noFill/>
              <a:miter lim="800000"/>
              <a:headEnd/>
              <a:tailEnd/>
            </a:ln>
            <a:sp3d/>
          </p:spPr>
        </p:pic>
        <p:pic>
          <p:nvPicPr>
            <p:cNvPr id="108" name="Picture 16"/>
            <p:cNvPicPr>
              <a:picLocks noChangeAspect="1" noChangeArrowheads="1"/>
            </p:cNvPicPr>
            <p:nvPr/>
          </p:nvPicPr>
          <p:blipFill>
            <a:blip r:embed="rId23" cstate="email"/>
            <a:srcRect/>
            <a:stretch>
              <a:fillRect/>
            </a:stretch>
          </p:blipFill>
          <p:spPr bwMode="auto">
            <a:xfrm>
              <a:off x="7872723" y="28147"/>
              <a:ext cx="407081" cy="391722"/>
            </a:xfrm>
            <a:prstGeom prst="rect">
              <a:avLst/>
            </a:prstGeom>
            <a:noFill/>
            <a:ln w="9525">
              <a:noFill/>
              <a:miter lim="800000"/>
              <a:headEnd/>
              <a:tailEnd/>
            </a:ln>
            <a:sp3d/>
          </p:spPr>
        </p:pic>
        <p:pic>
          <p:nvPicPr>
            <p:cNvPr id="109" name="Picture 17"/>
            <p:cNvPicPr>
              <a:picLocks noChangeAspect="1" noChangeArrowheads="1"/>
            </p:cNvPicPr>
            <p:nvPr/>
          </p:nvPicPr>
          <p:blipFill>
            <a:blip r:embed="rId24" cstate="email"/>
            <a:srcRect/>
            <a:stretch>
              <a:fillRect/>
            </a:stretch>
          </p:blipFill>
          <p:spPr bwMode="auto">
            <a:xfrm>
              <a:off x="7379488" y="968036"/>
              <a:ext cx="407081" cy="391722"/>
            </a:xfrm>
            <a:prstGeom prst="rect">
              <a:avLst/>
            </a:prstGeom>
            <a:noFill/>
            <a:ln w="9525">
              <a:noFill/>
              <a:miter lim="800000"/>
              <a:headEnd/>
              <a:tailEnd/>
            </a:ln>
            <a:sp3d/>
          </p:spPr>
        </p:pic>
        <p:pic>
          <p:nvPicPr>
            <p:cNvPr id="110" name="Picture 19"/>
            <p:cNvPicPr>
              <a:picLocks noChangeAspect="1" noChangeArrowheads="1"/>
            </p:cNvPicPr>
            <p:nvPr/>
          </p:nvPicPr>
          <p:blipFill>
            <a:blip r:embed="rId25" cstate="email"/>
            <a:srcRect/>
            <a:stretch>
              <a:fillRect/>
            </a:stretch>
          </p:blipFill>
          <p:spPr bwMode="auto">
            <a:xfrm>
              <a:off x="5899795" y="490870"/>
              <a:ext cx="407081" cy="391722"/>
            </a:xfrm>
            <a:prstGeom prst="rect">
              <a:avLst/>
            </a:prstGeom>
            <a:noFill/>
            <a:ln w="9525">
              <a:noFill/>
              <a:miter lim="800000"/>
              <a:headEnd/>
              <a:tailEnd/>
            </a:ln>
            <a:sp3d/>
          </p:spPr>
        </p:pic>
        <p:pic>
          <p:nvPicPr>
            <p:cNvPr id="111" name="Picture 20"/>
            <p:cNvPicPr>
              <a:picLocks noChangeAspect="1" noChangeArrowheads="1"/>
            </p:cNvPicPr>
            <p:nvPr/>
          </p:nvPicPr>
          <p:blipFill>
            <a:blip r:embed="rId26" cstate="email"/>
            <a:srcRect/>
            <a:stretch>
              <a:fillRect/>
            </a:stretch>
          </p:blipFill>
          <p:spPr bwMode="auto">
            <a:xfrm>
              <a:off x="7872723" y="966142"/>
              <a:ext cx="407081" cy="395505"/>
            </a:xfrm>
            <a:prstGeom prst="rect">
              <a:avLst/>
            </a:prstGeom>
            <a:noFill/>
            <a:ln w="9525">
              <a:noFill/>
              <a:miter lim="800000"/>
              <a:headEnd/>
              <a:tailEnd/>
            </a:ln>
            <a:sp3d/>
          </p:spPr>
        </p:pic>
        <p:pic>
          <p:nvPicPr>
            <p:cNvPr id="112" name="Picture 21"/>
            <p:cNvPicPr>
              <a:picLocks noChangeAspect="1" noChangeArrowheads="1"/>
            </p:cNvPicPr>
            <p:nvPr/>
          </p:nvPicPr>
          <p:blipFill>
            <a:blip r:embed="rId27" cstate="email"/>
            <a:srcRect/>
            <a:stretch>
              <a:fillRect/>
            </a:stretch>
          </p:blipFill>
          <p:spPr bwMode="auto">
            <a:xfrm>
              <a:off x="7872723" y="493668"/>
              <a:ext cx="407081" cy="386125"/>
            </a:xfrm>
            <a:prstGeom prst="rect">
              <a:avLst/>
            </a:prstGeom>
            <a:noFill/>
            <a:ln w="9525">
              <a:noFill/>
              <a:miter lim="800000"/>
              <a:headEnd/>
              <a:tailEnd/>
            </a:ln>
            <a:sp3d/>
          </p:spPr>
        </p:pic>
        <p:pic>
          <p:nvPicPr>
            <p:cNvPr id="113" name="Picture 5"/>
            <p:cNvPicPr>
              <a:picLocks noChangeAspect="1" noChangeArrowheads="1"/>
            </p:cNvPicPr>
            <p:nvPr/>
          </p:nvPicPr>
          <p:blipFill>
            <a:blip r:embed="rId28" cstate="email"/>
            <a:srcRect/>
            <a:stretch>
              <a:fillRect/>
            </a:stretch>
          </p:blipFill>
          <p:spPr bwMode="auto">
            <a:xfrm>
              <a:off x="8859180" y="29132"/>
              <a:ext cx="407081" cy="389752"/>
            </a:xfrm>
            <a:prstGeom prst="rect">
              <a:avLst/>
            </a:prstGeom>
            <a:noFill/>
            <a:ln w="9525">
              <a:noFill/>
              <a:miter lim="800000"/>
              <a:headEnd/>
              <a:tailEnd/>
            </a:ln>
            <a:sp3d/>
          </p:spPr>
        </p:pic>
        <p:pic>
          <p:nvPicPr>
            <p:cNvPr id="114" name="Picture 8" descr="http://www.apkdad.com/wp-content/uploads/2013/02/Advanced-Task-Killer-Icon1.png"/>
            <p:cNvPicPr>
              <a:picLocks noChangeAspect="1" noChangeArrowheads="1"/>
            </p:cNvPicPr>
            <p:nvPr/>
          </p:nvPicPr>
          <p:blipFill>
            <a:blip r:embed="rId29" cstate="email"/>
            <a:srcRect/>
            <a:stretch>
              <a:fillRect/>
            </a:stretch>
          </p:blipFill>
          <p:spPr bwMode="auto">
            <a:xfrm>
              <a:off x="6888216" y="1937715"/>
              <a:ext cx="407081" cy="391722"/>
            </a:xfrm>
            <a:prstGeom prst="rect">
              <a:avLst/>
            </a:prstGeom>
            <a:noFill/>
            <a:sp3d/>
          </p:spPr>
        </p:pic>
        <p:pic>
          <p:nvPicPr>
            <p:cNvPr id="115" name="Picture 5"/>
            <p:cNvPicPr>
              <a:picLocks noChangeAspect="1" noChangeArrowheads="1"/>
            </p:cNvPicPr>
            <p:nvPr/>
          </p:nvPicPr>
          <p:blipFill>
            <a:blip r:embed="rId30" cstate="email"/>
            <a:srcRect/>
            <a:stretch>
              <a:fillRect/>
            </a:stretch>
          </p:blipFill>
          <p:spPr bwMode="auto">
            <a:xfrm>
              <a:off x="5901747" y="1957723"/>
              <a:ext cx="407081" cy="351705"/>
            </a:xfrm>
            <a:prstGeom prst="rect">
              <a:avLst/>
            </a:prstGeom>
            <a:noFill/>
            <a:ln w="9525">
              <a:noFill/>
              <a:miter lim="800000"/>
              <a:headEnd/>
              <a:tailEnd/>
            </a:ln>
            <a:sp3d/>
          </p:spPr>
        </p:pic>
        <p:pic>
          <p:nvPicPr>
            <p:cNvPr id="116" name="Picture 6"/>
            <p:cNvPicPr>
              <a:picLocks noChangeAspect="1" noChangeArrowheads="1"/>
            </p:cNvPicPr>
            <p:nvPr/>
          </p:nvPicPr>
          <p:blipFill>
            <a:blip r:embed="rId31" cstate="email"/>
            <a:srcRect/>
            <a:stretch>
              <a:fillRect/>
            </a:stretch>
          </p:blipFill>
          <p:spPr bwMode="auto">
            <a:xfrm>
              <a:off x="5408523" y="1941594"/>
              <a:ext cx="407081" cy="383963"/>
            </a:xfrm>
            <a:prstGeom prst="rect">
              <a:avLst/>
            </a:prstGeom>
            <a:noFill/>
            <a:ln w="9525">
              <a:noFill/>
              <a:miter lim="800000"/>
              <a:headEnd/>
              <a:tailEnd/>
            </a:ln>
            <a:sp3d/>
          </p:spPr>
        </p:pic>
        <p:pic>
          <p:nvPicPr>
            <p:cNvPr id="120" name="Picture 11"/>
            <p:cNvPicPr>
              <a:picLocks noChangeAspect="1" noChangeArrowheads="1"/>
            </p:cNvPicPr>
            <p:nvPr/>
          </p:nvPicPr>
          <p:blipFill>
            <a:blip r:embed="rId35" cstate="email"/>
            <a:srcRect/>
            <a:stretch>
              <a:fillRect/>
            </a:stretch>
          </p:blipFill>
          <p:spPr bwMode="auto">
            <a:xfrm>
              <a:off x="6394981" y="1935618"/>
              <a:ext cx="407081" cy="395910"/>
            </a:xfrm>
            <a:prstGeom prst="rect">
              <a:avLst/>
            </a:prstGeom>
            <a:noFill/>
            <a:ln w="9525">
              <a:noFill/>
              <a:miter lim="800000"/>
              <a:headEnd/>
              <a:tailEnd/>
            </a:ln>
            <a:sp3d/>
          </p:spPr>
        </p:pic>
        <p:pic>
          <p:nvPicPr>
            <p:cNvPr id="122" name="Picture 2"/>
            <p:cNvPicPr>
              <a:picLocks noChangeAspect="1" noChangeArrowheads="1"/>
            </p:cNvPicPr>
            <p:nvPr/>
          </p:nvPicPr>
          <p:blipFill>
            <a:blip r:embed="rId37" cstate="email"/>
            <a:srcRect/>
            <a:stretch>
              <a:fillRect/>
            </a:stretch>
          </p:blipFill>
          <p:spPr bwMode="auto">
            <a:xfrm>
              <a:off x="8365949" y="489036"/>
              <a:ext cx="407081" cy="395433"/>
            </a:xfrm>
            <a:prstGeom prst="rect">
              <a:avLst/>
            </a:prstGeom>
            <a:noFill/>
            <a:ln w="9525">
              <a:noFill/>
              <a:miter lim="800000"/>
              <a:headEnd/>
              <a:tailEnd/>
            </a:ln>
            <a:sp3d/>
          </p:spPr>
        </p:pic>
        <p:pic>
          <p:nvPicPr>
            <p:cNvPr id="123" name="Picture 2"/>
            <p:cNvPicPr>
              <a:picLocks noChangeAspect="1" noChangeArrowheads="1"/>
            </p:cNvPicPr>
            <p:nvPr/>
          </p:nvPicPr>
          <p:blipFill>
            <a:blip r:embed="rId38" cstate="email"/>
            <a:srcRect/>
            <a:stretch>
              <a:fillRect/>
            </a:stretch>
          </p:blipFill>
          <p:spPr bwMode="auto">
            <a:xfrm>
              <a:off x="7874675" y="1925048"/>
              <a:ext cx="407081" cy="417056"/>
            </a:xfrm>
            <a:prstGeom prst="rect">
              <a:avLst/>
            </a:prstGeom>
            <a:noFill/>
            <a:ln w="9525">
              <a:noFill/>
              <a:miter lim="800000"/>
              <a:headEnd/>
              <a:tailEnd/>
            </a:ln>
            <a:sp3d/>
          </p:spPr>
        </p:pic>
        <p:pic>
          <p:nvPicPr>
            <p:cNvPr id="124" name="Picture 3"/>
            <p:cNvPicPr>
              <a:picLocks noChangeAspect="1" noChangeArrowheads="1"/>
            </p:cNvPicPr>
            <p:nvPr/>
          </p:nvPicPr>
          <p:blipFill>
            <a:blip r:embed="rId39" cstate="email"/>
            <a:srcRect/>
            <a:stretch>
              <a:fillRect/>
            </a:stretch>
          </p:blipFill>
          <p:spPr bwMode="auto">
            <a:xfrm>
              <a:off x="7381440" y="1919161"/>
              <a:ext cx="407081" cy="428830"/>
            </a:xfrm>
            <a:prstGeom prst="rect">
              <a:avLst/>
            </a:prstGeom>
            <a:noFill/>
            <a:ln w="9525">
              <a:noFill/>
              <a:miter lim="800000"/>
              <a:headEnd/>
              <a:tailEnd/>
            </a:ln>
            <a:sp3d/>
          </p:spPr>
        </p:pic>
        <p:pic>
          <p:nvPicPr>
            <p:cNvPr id="125" name="Picture 3"/>
            <p:cNvPicPr>
              <a:picLocks noChangeAspect="1" noChangeArrowheads="1"/>
            </p:cNvPicPr>
            <p:nvPr/>
          </p:nvPicPr>
          <p:blipFill>
            <a:blip r:embed="rId40" cstate="email"/>
            <a:srcRect/>
            <a:stretch>
              <a:fillRect/>
            </a:stretch>
          </p:blipFill>
          <p:spPr bwMode="auto">
            <a:xfrm>
              <a:off x="8860248" y="2410220"/>
              <a:ext cx="407081" cy="393973"/>
            </a:xfrm>
            <a:prstGeom prst="rect">
              <a:avLst/>
            </a:prstGeom>
            <a:noFill/>
            <a:ln w="9525">
              <a:noFill/>
              <a:miter lim="800000"/>
              <a:headEnd/>
              <a:tailEnd/>
            </a:ln>
            <a:sp3d/>
          </p:spPr>
        </p:pic>
        <p:pic>
          <p:nvPicPr>
            <p:cNvPr id="127" name="Picture 12"/>
            <p:cNvPicPr>
              <a:picLocks noChangeAspect="1" noChangeArrowheads="1"/>
            </p:cNvPicPr>
            <p:nvPr/>
          </p:nvPicPr>
          <p:blipFill>
            <a:blip r:embed="rId42" cstate="email"/>
            <a:srcRect/>
            <a:stretch>
              <a:fillRect/>
            </a:stretch>
          </p:blipFill>
          <p:spPr bwMode="auto">
            <a:xfrm>
              <a:off x="7873790" y="2411324"/>
              <a:ext cx="407081" cy="391722"/>
            </a:xfrm>
            <a:prstGeom prst="rect">
              <a:avLst/>
            </a:prstGeom>
            <a:noFill/>
            <a:ln w="9525">
              <a:noFill/>
              <a:miter lim="800000"/>
              <a:headEnd/>
              <a:tailEnd/>
            </a:ln>
            <a:sp3d/>
          </p:spPr>
        </p:pic>
        <p:pic>
          <p:nvPicPr>
            <p:cNvPr id="128" name="Picture 4"/>
            <p:cNvPicPr>
              <a:picLocks noChangeAspect="1" noChangeArrowheads="1"/>
            </p:cNvPicPr>
            <p:nvPr/>
          </p:nvPicPr>
          <p:blipFill>
            <a:blip r:embed="rId43" cstate="email"/>
            <a:srcRect/>
            <a:stretch>
              <a:fillRect/>
            </a:stretch>
          </p:blipFill>
          <p:spPr bwMode="auto">
            <a:xfrm>
              <a:off x="8367014" y="2409387"/>
              <a:ext cx="407081" cy="395639"/>
            </a:xfrm>
            <a:prstGeom prst="rect">
              <a:avLst/>
            </a:prstGeom>
            <a:noFill/>
            <a:ln w="9525">
              <a:noFill/>
              <a:miter lim="800000"/>
              <a:headEnd/>
              <a:tailEnd/>
            </a:ln>
            <a:sp3d/>
          </p:spPr>
        </p:pic>
        <p:pic>
          <p:nvPicPr>
            <p:cNvPr id="130" name="Picture 6"/>
            <p:cNvPicPr>
              <a:picLocks noChangeAspect="1" noChangeArrowheads="1"/>
            </p:cNvPicPr>
            <p:nvPr/>
          </p:nvPicPr>
          <p:blipFill>
            <a:blip r:embed="rId45" cstate="email"/>
            <a:srcRect/>
            <a:stretch>
              <a:fillRect/>
            </a:stretch>
          </p:blipFill>
          <p:spPr bwMode="auto">
            <a:xfrm>
              <a:off x="8362371" y="0"/>
              <a:ext cx="407081" cy="393605"/>
            </a:xfrm>
            <a:prstGeom prst="rect">
              <a:avLst/>
            </a:prstGeom>
            <a:noFill/>
            <a:ln w="9525">
              <a:noFill/>
              <a:miter lim="800000"/>
              <a:headEnd/>
              <a:tailEnd/>
            </a:ln>
            <a:sp3d/>
          </p:spPr>
        </p:pic>
        <p:pic>
          <p:nvPicPr>
            <p:cNvPr id="131" name="Picture 2" descr="http://voktell.com/wp-content/uploads/2013/04/Calorie-Counter-Diet-Tracker-by-MyFitnessPal.png"/>
            <p:cNvPicPr>
              <a:picLocks noChangeAspect="1" noChangeArrowheads="1"/>
            </p:cNvPicPr>
            <p:nvPr/>
          </p:nvPicPr>
          <p:blipFill>
            <a:blip r:embed="rId46" cstate="email"/>
            <a:srcRect/>
            <a:stretch>
              <a:fillRect/>
            </a:stretch>
          </p:blipFill>
          <p:spPr bwMode="auto">
            <a:xfrm>
              <a:off x="6395515" y="2411345"/>
              <a:ext cx="407081" cy="391722"/>
            </a:xfrm>
            <a:prstGeom prst="rect">
              <a:avLst/>
            </a:prstGeom>
            <a:noFill/>
            <a:sp3d/>
          </p:spPr>
        </p:pic>
        <p:pic>
          <p:nvPicPr>
            <p:cNvPr id="132" name="Picture 12"/>
            <p:cNvPicPr>
              <a:picLocks noChangeAspect="1" noChangeArrowheads="1"/>
            </p:cNvPicPr>
            <p:nvPr/>
          </p:nvPicPr>
          <p:blipFill>
            <a:blip r:embed="rId47" cstate="email"/>
            <a:srcRect/>
            <a:stretch>
              <a:fillRect/>
            </a:stretch>
          </p:blipFill>
          <p:spPr bwMode="auto">
            <a:xfrm>
              <a:off x="5406571" y="970943"/>
              <a:ext cx="407081" cy="385903"/>
            </a:xfrm>
            <a:prstGeom prst="rect">
              <a:avLst/>
            </a:prstGeom>
            <a:noFill/>
            <a:ln w="9525">
              <a:noFill/>
              <a:miter lim="800000"/>
              <a:headEnd/>
              <a:tailEnd/>
            </a:ln>
            <a:sp3d/>
          </p:spPr>
        </p:pic>
        <p:pic>
          <p:nvPicPr>
            <p:cNvPr id="134" name="Picture 20"/>
            <p:cNvPicPr>
              <a:picLocks noChangeAspect="1" noChangeArrowheads="1"/>
            </p:cNvPicPr>
            <p:nvPr/>
          </p:nvPicPr>
          <p:blipFill>
            <a:blip r:embed="rId49" cstate="email"/>
            <a:srcRect/>
            <a:stretch>
              <a:fillRect/>
            </a:stretch>
          </p:blipFill>
          <p:spPr bwMode="auto">
            <a:xfrm>
              <a:off x="7872723" y="1437869"/>
              <a:ext cx="407081" cy="387918"/>
            </a:xfrm>
            <a:prstGeom prst="rect">
              <a:avLst/>
            </a:prstGeom>
            <a:noFill/>
            <a:ln w="9525">
              <a:noFill/>
              <a:miter lim="800000"/>
              <a:headEnd/>
              <a:tailEnd/>
            </a:ln>
            <a:sp3d/>
          </p:spPr>
        </p:pic>
        <p:pic>
          <p:nvPicPr>
            <p:cNvPr id="136" name="Picture 7"/>
            <p:cNvPicPr>
              <a:picLocks noChangeAspect="1" noChangeArrowheads="1"/>
            </p:cNvPicPr>
            <p:nvPr/>
          </p:nvPicPr>
          <p:blipFill>
            <a:blip r:embed="rId51" cstate="email"/>
            <a:srcRect/>
            <a:stretch>
              <a:fillRect/>
            </a:stretch>
          </p:blipFill>
          <p:spPr bwMode="auto">
            <a:xfrm>
              <a:off x="8861148" y="2895585"/>
              <a:ext cx="407081" cy="385987"/>
            </a:xfrm>
            <a:prstGeom prst="rect">
              <a:avLst/>
            </a:prstGeom>
            <a:noFill/>
            <a:ln w="9525">
              <a:noFill/>
              <a:miter lim="800000"/>
              <a:headEnd/>
              <a:tailEnd/>
            </a:ln>
            <a:sp3d/>
          </p:spPr>
        </p:pic>
        <p:pic>
          <p:nvPicPr>
            <p:cNvPr id="137" name="Picture 8"/>
            <p:cNvPicPr>
              <a:picLocks noChangeAspect="1" noChangeArrowheads="1"/>
            </p:cNvPicPr>
            <p:nvPr/>
          </p:nvPicPr>
          <p:blipFill>
            <a:blip r:embed="rId52" cstate="email"/>
            <a:srcRect/>
            <a:stretch>
              <a:fillRect/>
            </a:stretch>
          </p:blipFill>
          <p:spPr bwMode="auto">
            <a:xfrm>
              <a:off x="7379488" y="1437860"/>
              <a:ext cx="407081" cy="387935"/>
            </a:xfrm>
            <a:prstGeom prst="rect">
              <a:avLst/>
            </a:prstGeom>
            <a:noFill/>
            <a:ln w="9525">
              <a:noFill/>
              <a:miter lim="800000"/>
              <a:headEnd/>
              <a:tailEnd/>
            </a:ln>
            <a:sp3d/>
          </p:spPr>
        </p:pic>
        <p:pic>
          <p:nvPicPr>
            <p:cNvPr id="138" name="Picture 11"/>
            <p:cNvPicPr>
              <a:picLocks noChangeAspect="1" noChangeArrowheads="1"/>
            </p:cNvPicPr>
            <p:nvPr/>
          </p:nvPicPr>
          <p:blipFill>
            <a:blip r:embed="rId53" cstate="email"/>
            <a:srcRect/>
            <a:stretch>
              <a:fillRect/>
            </a:stretch>
          </p:blipFill>
          <p:spPr bwMode="auto">
            <a:xfrm>
              <a:off x="5406571" y="1435969"/>
              <a:ext cx="407081" cy="391722"/>
            </a:xfrm>
            <a:prstGeom prst="rect">
              <a:avLst/>
            </a:prstGeom>
            <a:noFill/>
            <a:ln w="9525">
              <a:noFill/>
              <a:miter lim="800000"/>
              <a:headEnd/>
              <a:tailEnd/>
            </a:ln>
            <a:sp3d/>
          </p:spPr>
        </p:pic>
        <p:pic>
          <p:nvPicPr>
            <p:cNvPr id="139" name="Picture 13"/>
            <p:cNvPicPr>
              <a:picLocks noChangeAspect="1" noChangeArrowheads="1"/>
            </p:cNvPicPr>
            <p:nvPr/>
          </p:nvPicPr>
          <p:blipFill>
            <a:blip r:embed="rId54" cstate="email"/>
            <a:srcRect/>
            <a:stretch>
              <a:fillRect/>
            </a:stretch>
          </p:blipFill>
          <p:spPr bwMode="auto">
            <a:xfrm>
              <a:off x="6886265" y="1435030"/>
              <a:ext cx="407081" cy="393594"/>
            </a:xfrm>
            <a:prstGeom prst="rect">
              <a:avLst/>
            </a:prstGeom>
            <a:noFill/>
            <a:ln w="9525">
              <a:noFill/>
              <a:miter lim="800000"/>
              <a:headEnd/>
              <a:tailEnd/>
            </a:ln>
            <a:sp3d/>
          </p:spPr>
        </p:pic>
        <p:pic>
          <p:nvPicPr>
            <p:cNvPr id="140" name="Picture 18"/>
            <p:cNvPicPr>
              <a:picLocks noChangeAspect="1" noChangeArrowheads="1"/>
            </p:cNvPicPr>
            <p:nvPr/>
          </p:nvPicPr>
          <p:blipFill>
            <a:blip r:embed="rId55" cstate="email"/>
            <a:srcRect/>
            <a:stretch>
              <a:fillRect/>
            </a:stretch>
          </p:blipFill>
          <p:spPr bwMode="auto">
            <a:xfrm>
              <a:off x="5899795" y="1435030"/>
              <a:ext cx="407081" cy="393594"/>
            </a:xfrm>
            <a:prstGeom prst="rect">
              <a:avLst/>
            </a:prstGeom>
            <a:noFill/>
            <a:ln w="9525">
              <a:noFill/>
              <a:miter lim="800000"/>
              <a:headEnd/>
              <a:tailEnd/>
            </a:ln>
            <a:sp3d/>
          </p:spPr>
        </p:pic>
        <p:pic>
          <p:nvPicPr>
            <p:cNvPr id="141" name="Picture 22"/>
            <p:cNvPicPr>
              <a:picLocks noChangeAspect="1" noChangeArrowheads="1"/>
            </p:cNvPicPr>
            <p:nvPr/>
          </p:nvPicPr>
          <p:blipFill>
            <a:blip r:embed="rId56" cstate="email"/>
            <a:srcRect/>
            <a:stretch>
              <a:fillRect/>
            </a:stretch>
          </p:blipFill>
          <p:spPr bwMode="auto">
            <a:xfrm>
              <a:off x="8861148" y="1933875"/>
              <a:ext cx="407081" cy="399402"/>
            </a:xfrm>
            <a:prstGeom prst="rect">
              <a:avLst/>
            </a:prstGeom>
            <a:noFill/>
            <a:ln w="9525">
              <a:noFill/>
              <a:miter lim="800000"/>
              <a:headEnd/>
              <a:tailEnd/>
            </a:ln>
            <a:sp3d/>
          </p:spPr>
        </p:pic>
        <p:pic>
          <p:nvPicPr>
            <p:cNvPr id="142" name="Picture 8"/>
            <p:cNvPicPr>
              <a:picLocks noChangeAspect="1" noChangeArrowheads="1"/>
            </p:cNvPicPr>
            <p:nvPr/>
          </p:nvPicPr>
          <p:blipFill>
            <a:blip r:embed="rId57" cstate="email"/>
            <a:srcRect/>
            <a:stretch>
              <a:fillRect/>
            </a:stretch>
          </p:blipFill>
          <p:spPr bwMode="auto">
            <a:xfrm>
              <a:off x="7874675" y="2897737"/>
              <a:ext cx="407081" cy="381677"/>
            </a:xfrm>
            <a:prstGeom prst="rect">
              <a:avLst/>
            </a:prstGeom>
            <a:noFill/>
            <a:ln w="9525">
              <a:noFill/>
              <a:miter lim="800000"/>
              <a:headEnd/>
              <a:tailEnd/>
            </a:ln>
            <a:sp3d/>
          </p:spPr>
        </p:pic>
        <p:pic>
          <p:nvPicPr>
            <p:cNvPr id="143" name="Picture 3"/>
            <p:cNvPicPr>
              <a:picLocks noChangeAspect="1" noChangeArrowheads="1"/>
            </p:cNvPicPr>
            <p:nvPr/>
          </p:nvPicPr>
          <p:blipFill>
            <a:blip r:embed="rId58" cstate="email"/>
            <a:srcRect/>
            <a:stretch>
              <a:fillRect/>
            </a:stretch>
          </p:blipFill>
          <p:spPr bwMode="auto">
            <a:xfrm>
              <a:off x="8365949" y="1436934"/>
              <a:ext cx="407081" cy="389792"/>
            </a:xfrm>
            <a:prstGeom prst="rect">
              <a:avLst/>
            </a:prstGeom>
            <a:noFill/>
            <a:ln w="9525">
              <a:noFill/>
              <a:miter lim="800000"/>
              <a:headEnd/>
              <a:tailEnd/>
            </a:ln>
            <a:sp3d/>
          </p:spPr>
        </p:pic>
        <p:pic>
          <p:nvPicPr>
            <p:cNvPr id="144" name="Picture 4"/>
            <p:cNvPicPr>
              <a:picLocks noChangeAspect="1" noChangeArrowheads="1"/>
            </p:cNvPicPr>
            <p:nvPr/>
          </p:nvPicPr>
          <p:blipFill>
            <a:blip r:embed="rId59" cstate="email"/>
            <a:srcRect/>
            <a:stretch>
              <a:fillRect/>
            </a:stretch>
          </p:blipFill>
          <p:spPr bwMode="auto">
            <a:xfrm>
              <a:off x="6393029" y="1439704"/>
              <a:ext cx="407081" cy="384295"/>
            </a:xfrm>
            <a:prstGeom prst="rect">
              <a:avLst/>
            </a:prstGeom>
            <a:noFill/>
            <a:ln w="9525">
              <a:noFill/>
              <a:miter lim="800000"/>
              <a:headEnd/>
              <a:tailEnd/>
            </a:ln>
            <a:sp3d/>
          </p:spPr>
        </p:pic>
        <p:pic>
          <p:nvPicPr>
            <p:cNvPr id="145" name="Picture 5"/>
            <p:cNvPicPr>
              <a:picLocks noChangeAspect="1" noChangeArrowheads="1"/>
            </p:cNvPicPr>
            <p:nvPr/>
          </p:nvPicPr>
          <p:blipFill>
            <a:blip r:embed="rId60" cstate="email"/>
            <a:srcRect/>
            <a:stretch>
              <a:fillRect/>
            </a:stretch>
          </p:blipFill>
          <p:spPr bwMode="auto">
            <a:xfrm>
              <a:off x="8859180" y="1440677"/>
              <a:ext cx="407081" cy="382351"/>
            </a:xfrm>
            <a:prstGeom prst="rect">
              <a:avLst/>
            </a:prstGeom>
            <a:noFill/>
            <a:ln w="9525">
              <a:noFill/>
              <a:miter lim="800000"/>
              <a:headEnd/>
              <a:tailEnd/>
            </a:ln>
            <a:sp3d/>
          </p:spPr>
        </p:pic>
        <p:pic>
          <p:nvPicPr>
            <p:cNvPr id="146" name="Picture 4"/>
            <p:cNvPicPr>
              <a:picLocks noChangeAspect="1" noChangeArrowheads="1"/>
            </p:cNvPicPr>
            <p:nvPr/>
          </p:nvPicPr>
          <p:blipFill>
            <a:blip r:embed="rId61" cstate="email"/>
            <a:srcRect/>
            <a:stretch>
              <a:fillRect/>
            </a:stretch>
          </p:blipFill>
          <p:spPr bwMode="auto">
            <a:xfrm>
              <a:off x="6888216" y="2884306"/>
              <a:ext cx="407081" cy="408588"/>
            </a:xfrm>
            <a:prstGeom prst="rect">
              <a:avLst/>
            </a:prstGeom>
            <a:noFill/>
            <a:ln w="9525">
              <a:noFill/>
              <a:miter lim="800000"/>
              <a:headEnd/>
              <a:tailEnd/>
            </a:ln>
            <a:sp3d/>
          </p:spPr>
        </p:pic>
        <p:pic>
          <p:nvPicPr>
            <p:cNvPr id="147" name="Picture 4"/>
            <p:cNvPicPr>
              <a:picLocks noChangeAspect="1" noChangeArrowheads="1"/>
            </p:cNvPicPr>
            <p:nvPr/>
          </p:nvPicPr>
          <p:blipFill>
            <a:blip r:embed="rId62" cstate="email"/>
            <a:srcRect/>
            <a:stretch>
              <a:fillRect/>
            </a:stretch>
          </p:blipFill>
          <p:spPr bwMode="auto">
            <a:xfrm>
              <a:off x="5406571" y="11475"/>
              <a:ext cx="407081" cy="425058"/>
            </a:xfrm>
            <a:prstGeom prst="rect">
              <a:avLst/>
            </a:prstGeom>
            <a:noFill/>
            <a:ln w="9525">
              <a:noFill/>
              <a:miter lim="800000"/>
              <a:headEnd/>
              <a:tailEnd/>
            </a:ln>
            <a:sp3d/>
          </p:spPr>
        </p:pic>
        <p:pic>
          <p:nvPicPr>
            <p:cNvPr id="149" name="Picture 8"/>
            <p:cNvPicPr>
              <a:picLocks noChangeAspect="1" noChangeArrowheads="1"/>
            </p:cNvPicPr>
            <p:nvPr/>
          </p:nvPicPr>
          <p:blipFill>
            <a:blip r:embed="rId64" cstate="email"/>
            <a:srcRect/>
            <a:stretch>
              <a:fillRect/>
            </a:stretch>
          </p:blipFill>
          <p:spPr bwMode="auto">
            <a:xfrm>
              <a:off x="5406571" y="490870"/>
              <a:ext cx="407081" cy="391722"/>
            </a:xfrm>
            <a:prstGeom prst="rect">
              <a:avLst/>
            </a:prstGeom>
            <a:noFill/>
            <a:ln w="9525">
              <a:noFill/>
              <a:miter lim="800000"/>
              <a:headEnd/>
              <a:tailEnd/>
            </a:ln>
            <a:sp3d/>
          </p:spPr>
        </p:pic>
        <p:pic>
          <p:nvPicPr>
            <p:cNvPr id="150" name="Picture 9"/>
            <p:cNvPicPr>
              <a:picLocks noChangeAspect="1" noChangeArrowheads="1"/>
            </p:cNvPicPr>
            <p:nvPr/>
          </p:nvPicPr>
          <p:blipFill>
            <a:blip r:embed="rId65" cstate="email"/>
            <a:srcRect/>
            <a:stretch>
              <a:fillRect/>
            </a:stretch>
          </p:blipFill>
          <p:spPr bwMode="auto">
            <a:xfrm>
              <a:off x="5408523" y="2906659"/>
              <a:ext cx="407081" cy="363882"/>
            </a:xfrm>
            <a:prstGeom prst="rect">
              <a:avLst/>
            </a:prstGeom>
            <a:noFill/>
            <a:ln w="9525">
              <a:noFill/>
              <a:miter lim="800000"/>
              <a:headEnd/>
              <a:tailEnd/>
            </a:ln>
            <a:sp3d/>
          </p:spPr>
        </p:pic>
        <p:pic>
          <p:nvPicPr>
            <p:cNvPr id="151" name="Picture 10"/>
            <p:cNvPicPr>
              <a:picLocks noChangeAspect="1" noChangeArrowheads="1"/>
            </p:cNvPicPr>
            <p:nvPr/>
          </p:nvPicPr>
          <p:blipFill>
            <a:blip r:embed="rId66" cstate="email"/>
            <a:srcRect/>
            <a:stretch>
              <a:fillRect/>
            </a:stretch>
          </p:blipFill>
          <p:spPr bwMode="auto">
            <a:xfrm>
              <a:off x="6394981" y="2875199"/>
              <a:ext cx="407081" cy="426801"/>
            </a:xfrm>
            <a:prstGeom prst="rect">
              <a:avLst/>
            </a:prstGeom>
            <a:noFill/>
            <a:ln w="9525">
              <a:noFill/>
              <a:miter lim="800000"/>
              <a:headEnd/>
              <a:tailEnd/>
            </a:ln>
            <a:sp3d/>
          </p:spPr>
        </p:pic>
        <p:pic>
          <p:nvPicPr>
            <p:cNvPr id="153" name="Picture 13"/>
            <p:cNvPicPr>
              <a:picLocks noChangeAspect="1" noChangeArrowheads="1"/>
            </p:cNvPicPr>
            <p:nvPr/>
          </p:nvPicPr>
          <p:blipFill>
            <a:blip r:embed="rId68" cstate="email"/>
            <a:srcRect/>
            <a:stretch>
              <a:fillRect/>
            </a:stretch>
          </p:blipFill>
          <p:spPr bwMode="auto">
            <a:xfrm>
              <a:off x="7381988" y="2411345"/>
              <a:ext cx="407081" cy="391722"/>
            </a:xfrm>
            <a:prstGeom prst="rect">
              <a:avLst/>
            </a:prstGeom>
            <a:noFill/>
            <a:ln w="9525">
              <a:noFill/>
              <a:miter lim="800000"/>
              <a:headEnd/>
              <a:tailEnd/>
            </a:ln>
            <a:sp3d/>
          </p:spPr>
        </p:pic>
        <p:pic>
          <p:nvPicPr>
            <p:cNvPr id="154" name="Picture 14"/>
            <p:cNvPicPr>
              <a:picLocks noChangeAspect="1" noChangeArrowheads="1"/>
            </p:cNvPicPr>
            <p:nvPr/>
          </p:nvPicPr>
          <p:blipFill>
            <a:blip r:embed="rId69" cstate="email"/>
            <a:srcRect/>
            <a:stretch>
              <a:fillRect/>
            </a:stretch>
          </p:blipFill>
          <p:spPr bwMode="auto">
            <a:xfrm>
              <a:off x="8367911" y="1948303"/>
              <a:ext cx="407081" cy="370546"/>
            </a:xfrm>
            <a:prstGeom prst="rect">
              <a:avLst/>
            </a:prstGeom>
            <a:noFill/>
            <a:ln w="9525">
              <a:noFill/>
              <a:miter lim="800000"/>
              <a:headEnd/>
              <a:tailEnd/>
            </a:ln>
            <a:sp3d/>
          </p:spPr>
        </p:pic>
        <p:pic>
          <p:nvPicPr>
            <p:cNvPr id="155" name="Picture 15"/>
            <p:cNvPicPr>
              <a:picLocks noChangeAspect="1" noChangeArrowheads="1"/>
            </p:cNvPicPr>
            <p:nvPr/>
          </p:nvPicPr>
          <p:blipFill>
            <a:blip r:embed="rId70" cstate="email"/>
            <a:srcRect/>
            <a:stretch>
              <a:fillRect/>
            </a:stretch>
          </p:blipFill>
          <p:spPr bwMode="auto">
            <a:xfrm>
              <a:off x="5901747" y="2898004"/>
              <a:ext cx="407081" cy="381190"/>
            </a:xfrm>
            <a:prstGeom prst="rect">
              <a:avLst/>
            </a:prstGeom>
            <a:noFill/>
            <a:ln w="9525">
              <a:noFill/>
              <a:miter lim="800000"/>
              <a:headEnd/>
              <a:tailEnd/>
            </a:ln>
            <a:sp3d/>
          </p:spPr>
        </p:pic>
        <p:pic>
          <p:nvPicPr>
            <p:cNvPr id="156" name="Picture 2"/>
            <p:cNvPicPr>
              <a:picLocks noChangeAspect="1" noChangeArrowheads="1"/>
            </p:cNvPicPr>
            <p:nvPr/>
          </p:nvPicPr>
          <p:blipFill>
            <a:blip r:embed="rId71" cstate="email"/>
            <a:srcRect/>
            <a:stretch>
              <a:fillRect/>
            </a:stretch>
          </p:blipFill>
          <p:spPr bwMode="auto">
            <a:xfrm>
              <a:off x="8367911" y="2891787"/>
              <a:ext cx="407081" cy="393576"/>
            </a:xfrm>
            <a:prstGeom prst="rect">
              <a:avLst/>
            </a:prstGeom>
            <a:noFill/>
            <a:ln w="9525">
              <a:noFill/>
              <a:miter lim="800000"/>
              <a:headEnd/>
              <a:tailEnd/>
            </a:ln>
            <a:sp3d/>
          </p:spPr>
        </p:pic>
        <p:pic>
          <p:nvPicPr>
            <p:cNvPr id="158" name="Picture 7"/>
            <p:cNvPicPr>
              <a:picLocks noChangeAspect="1" noChangeArrowheads="1"/>
            </p:cNvPicPr>
            <p:nvPr/>
          </p:nvPicPr>
          <p:blipFill>
            <a:blip r:embed="rId73" cstate="email"/>
            <a:srcRect/>
            <a:stretch>
              <a:fillRect/>
            </a:stretch>
          </p:blipFill>
          <p:spPr bwMode="auto">
            <a:xfrm>
              <a:off x="7381440" y="2897448"/>
              <a:ext cx="407081" cy="382303"/>
            </a:xfrm>
            <a:prstGeom prst="rect">
              <a:avLst/>
            </a:prstGeom>
            <a:noFill/>
            <a:ln w="9525">
              <a:noFill/>
              <a:miter lim="800000"/>
              <a:headEnd/>
              <a:tailEnd/>
            </a:ln>
            <a:sp3d/>
          </p:spPr>
        </p:pic>
        <p:pic>
          <p:nvPicPr>
            <p:cNvPr id="159" name="Picture 2"/>
            <p:cNvPicPr>
              <a:picLocks noChangeAspect="1" noChangeArrowheads="1"/>
            </p:cNvPicPr>
            <p:nvPr/>
          </p:nvPicPr>
          <p:blipFill>
            <a:blip r:embed="rId74" cstate="email"/>
            <a:srcRect/>
            <a:stretch>
              <a:fillRect/>
            </a:stretch>
          </p:blipFill>
          <p:spPr bwMode="auto">
            <a:xfrm>
              <a:off x="6888751" y="2412341"/>
              <a:ext cx="407081" cy="389773"/>
            </a:xfrm>
            <a:prstGeom prst="rect">
              <a:avLst/>
            </a:prstGeom>
            <a:noFill/>
            <a:ln w="9525">
              <a:noFill/>
              <a:miter lim="800000"/>
              <a:headEnd/>
              <a:tailEnd/>
            </a:ln>
            <a:sp3d/>
          </p:spPr>
        </p:pic>
        <p:pic>
          <p:nvPicPr>
            <p:cNvPr id="161" name="Picture 3"/>
            <p:cNvPicPr>
              <a:picLocks noChangeAspect="1" noChangeArrowheads="1"/>
            </p:cNvPicPr>
            <p:nvPr/>
          </p:nvPicPr>
          <p:blipFill>
            <a:blip r:embed="rId76" cstate="email"/>
            <a:srcRect/>
            <a:stretch>
              <a:fillRect/>
            </a:stretch>
          </p:blipFill>
          <p:spPr bwMode="auto">
            <a:xfrm>
              <a:off x="5902280" y="2408450"/>
              <a:ext cx="407081" cy="397510"/>
            </a:xfrm>
            <a:prstGeom prst="rect">
              <a:avLst/>
            </a:prstGeom>
            <a:noFill/>
            <a:ln w="9525">
              <a:noFill/>
              <a:miter lim="800000"/>
              <a:headEnd/>
              <a:tailEnd/>
            </a:ln>
            <a:sp3d/>
          </p:spPr>
        </p:pic>
        <p:pic>
          <p:nvPicPr>
            <p:cNvPr id="163" name="Picture 5"/>
            <p:cNvPicPr>
              <a:picLocks noChangeAspect="1" noChangeArrowheads="1"/>
            </p:cNvPicPr>
            <p:nvPr/>
          </p:nvPicPr>
          <p:blipFill>
            <a:blip r:embed="rId78" cstate="email"/>
            <a:srcRect/>
            <a:stretch>
              <a:fillRect/>
            </a:stretch>
          </p:blipFill>
          <p:spPr bwMode="auto">
            <a:xfrm>
              <a:off x="5409056" y="2405287"/>
              <a:ext cx="407081" cy="403836"/>
            </a:xfrm>
            <a:prstGeom prst="rect">
              <a:avLst/>
            </a:prstGeom>
            <a:noFill/>
            <a:ln w="9525">
              <a:noFill/>
              <a:miter lim="800000"/>
              <a:headEnd/>
              <a:tailEnd/>
            </a:ln>
            <a:sp3d/>
          </p:spPr>
        </p:pic>
        <p:pic>
          <p:nvPicPr>
            <p:cNvPr id="164" name="Picture 13"/>
            <p:cNvPicPr>
              <a:picLocks noChangeAspect="1" noChangeArrowheads="1"/>
            </p:cNvPicPr>
            <p:nvPr/>
          </p:nvPicPr>
          <p:blipFill>
            <a:blip r:embed="rId5" cstate="email"/>
            <a:srcRect/>
            <a:stretch>
              <a:fillRect/>
            </a:stretch>
          </p:blipFill>
          <p:spPr bwMode="auto">
            <a:xfrm>
              <a:off x="493234" y="3333225"/>
              <a:ext cx="407081" cy="395561"/>
            </a:xfrm>
            <a:prstGeom prst="rect">
              <a:avLst/>
            </a:prstGeom>
            <a:noFill/>
            <a:ln w="9525">
              <a:noFill/>
              <a:miter lim="800000"/>
              <a:headEnd/>
              <a:tailEnd/>
            </a:ln>
            <a:sp3d/>
          </p:spPr>
        </p:pic>
        <p:pic>
          <p:nvPicPr>
            <p:cNvPr id="165" name="Picture 16"/>
            <p:cNvPicPr>
              <a:picLocks noChangeAspect="1" noChangeArrowheads="1"/>
            </p:cNvPicPr>
            <p:nvPr/>
          </p:nvPicPr>
          <p:blipFill>
            <a:blip r:embed="rId8" cstate="email"/>
            <a:srcRect/>
            <a:stretch>
              <a:fillRect/>
            </a:stretch>
          </p:blipFill>
          <p:spPr bwMode="auto">
            <a:xfrm>
              <a:off x="2466154" y="3335122"/>
              <a:ext cx="407081" cy="391722"/>
            </a:xfrm>
            <a:prstGeom prst="rect">
              <a:avLst/>
            </a:prstGeom>
            <a:noFill/>
            <a:ln w="9525">
              <a:noFill/>
              <a:miter lim="800000"/>
              <a:headEnd/>
              <a:tailEnd/>
            </a:ln>
            <a:sp3d/>
          </p:spPr>
        </p:pic>
        <p:pic>
          <p:nvPicPr>
            <p:cNvPr id="166" name="Picture 19"/>
            <p:cNvPicPr>
              <a:picLocks noChangeAspect="1" noChangeArrowheads="1"/>
            </p:cNvPicPr>
            <p:nvPr/>
          </p:nvPicPr>
          <p:blipFill>
            <a:blip r:embed="rId11" cstate="email"/>
            <a:srcRect/>
            <a:stretch>
              <a:fillRect/>
            </a:stretch>
          </p:blipFill>
          <p:spPr bwMode="auto">
            <a:xfrm>
              <a:off x="986470" y="3336119"/>
              <a:ext cx="407081" cy="389773"/>
            </a:xfrm>
            <a:prstGeom prst="rect">
              <a:avLst/>
            </a:prstGeom>
            <a:noFill/>
            <a:ln w="9525">
              <a:noFill/>
              <a:miter lim="800000"/>
              <a:headEnd/>
              <a:tailEnd/>
            </a:ln>
            <a:sp3d/>
          </p:spPr>
        </p:pic>
        <p:pic>
          <p:nvPicPr>
            <p:cNvPr id="167" name="Picture 6"/>
            <p:cNvPicPr>
              <a:picLocks noChangeAspect="1" noChangeArrowheads="1"/>
            </p:cNvPicPr>
            <p:nvPr/>
          </p:nvPicPr>
          <p:blipFill>
            <a:blip r:embed="rId17" cstate="email"/>
            <a:srcRect/>
            <a:stretch>
              <a:fillRect/>
            </a:stretch>
          </p:blipFill>
          <p:spPr bwMode="auto">
            <a:xfrm>
              <a:off x="3452622" y="3335122"/>
              <a:ext cx="407081" cy="391722"/>
            </a:xfrm>
            <a:prstGeom prst="rect">
              <a:avLst/>
            </a:prstGeom>
            <a:noFill/>
            <a:ln w="9525">
              <a:noFill/>
              <a:miter lim="800000"/>
              <a:headEnd/>
              <a:tailEnd/>
            </a:ln>
            <a:sp3d/>
          </p:spPr>
        </p:pic>
        <p:pic>
          <p:nvPicPr>
            <p:cNvPr id="168" name="Picture 9"/>
            <p:cNvPicPr>
              <a:picLocks noChangeAspect="1" noChangeArrowheads="1"/>
            </p:cNvPicPr>
            <p:nvPr/>
          </p:nvPicPr>
          <p:blipFill>
            <a:blip r:embed="rId18" cstate="email"/>
            <a:srcRect/>
            <a:stretch>
              <a:fillRect/>
            </a:stretch>
          </p:blipFill>
          <p:spPr bwMode="auto">
            <a:xfrm>
              <a:off x="3945846" y="3336033"/>
              <a:ext cx="407081" cy="389900"/>
            </a:xfrm>
            <a:prstGeom prst="rect">
              <a:avLst/>
            </a:prstGeom>
            <a:noFill/>
            <a:ln w="9525">
              <a:noFill/>
              <a:miter lim="800000"/>
              <a:headEnd/>
              <a:tailEnd/>
            </a:ln>
            <a:sp3d/>
          </p:spPr>
        </p:pic>
        <p:pic>
          <p:nvPicPr>
            <p:cNvPr id="169" name="Picture 12"/>
            <p:cNvPicPr>
              <a:picLocks noChangeAspect="1" noChangeArrowheads="1"/>
            </p:cNvPicPr>
            <p:nvPr/>
          </p:nvPicPr>
          <p:blipFill>
            <a:blip r:embed="rId20" cstate="email"/>
            <a:srcRect/>
            <a:stretch>
              <a:fillRect/>
            </a:stretch>
          </p:blipFill>
          <p:spPr bwMode="auto">
            <a:xfrm>
              <a:off x="0" y="3337005"/>
              <a:ext cx="407081" cy="387954"/>
            </a:xfrm>
            <a:prstGeom prst="rect">
              <a:avLst/>
            </a:prstGeom>
            <a:noFill/>
            <a:ln w="9525">
              <a:noFill/>
              <a:miter lim="800000"/>
              <a:headEnd/>
              <a:tailEnd/>
            </a:ln>
            <a:sp3d/>
          </p:spPr>
        </p:pic>
        <p:pic>
          <p:nvPicPr>
            <p:cNvPr id="170" name="Picture 14"/>
            <p:cNvPicPr>
              <a:picLocks noChangeAspect="1" noChangeArrowheads="1"/>
            </p:cNvPicPr>
            <p:nvPr/>
          </p:nvPicPr>
          <p:blipFill>
            <a:blip r:embed="rId21" cstate="email"/>
            <a:srcRect/>
            <a:stretch>
              <a:fillRect/>
            </a:stretch>
          </p:blipFill>
          <p:spPr bwMode="auto">
            <a:xfrm>
              <a:off x="2959385" y="3333262"/>
              <a:ext cx="407081" cy="395486"/>
            </a:xfrm>
            <a:prstGeom prst="rect">
              <a:avLst/>
            </a:prstGeom>
            <a:noFill/>
            <a:ln w="9525">
              <a:noFill/>
              <a:miter lim="800000"/>
              <a:headEnd/>
              <a:tailEnd/>
            </a:ln>
            <a:sp3d/>
          </p:spPr>
        </p:pic>
        <p:pic>
          <p:nvPicPr>
            <p:cNvPr id="171" name="Picture 17"/>
            <p:cNvPicPr>
              <a:picLocks noChangeAspect="1" noChangeArrowheads="1"/>
            </p:cNvPicPr>
            <p:nvPr/>
          </p:nvPicPr>
          <p:blipFill>
            <a:blip r:embed="rId24" cstate="email"/>
            <a:srcRect/>
            <a:stretch>
              <a:fillRect/>
            </a:stretch>
          </p:blipFill>
          <p:spPr bwMode="auto">
            <a:xfrm>
              <a:off x="1479693" y="3335122"/>
              <a:ext cx="407081" cy="391722"/>
            </a:xfrm>
            <a:prstGeom prst="rect">
              <a:avLst/>
            </a:prstGeom>
            <a:noFill/>
            <a:ln w="9525">
              <a:noFill/>
              <a:miter lim="800000"/>
              <a:headEnd/>
              <a:tailEnd/>
            </a:ln>
            <a:sp3d/>
          </p:spPr>
        </p:pic>
        <p:pic>
          <p:nvPicPr>
            <p:cNvPr id="172" name="Picture 20"/>
            <p:cNvPicPr>
              <a:picLocks noChangeAspect="1" noChangeArrowheads="1"/>
            </p:cNvPicPr>
            <p:nvPr/>
          </p:nvPicPr>
          <p:blipFill>
            <a:blip r:embed="rId26" cstate="email"/>
            <a:srcRect/>
            <a:stretch>
              <a:fillRect/>
            </a:stretch>
          </p:blipFill>
          <p:spPr bwMode="auto">
            <a:xfrm>
              <a:off x="1972928" y="3333228"/>
              <a:ext cx="407081" cy="395505"/>
            </a:xfrm>
            <a:prstGeom prst="rect">
              <a:avLst/>
            </a:prstGeom>
            <a:noFill/>
            <a:ln w="9525">
              <a:noFill/>
              <a:miter lim="800000"/>
              <a:headEnd/>
              <a:tailEnd/>
            </a:ln>
            <a:sp3d/>
          </p:spPr>
        </p:pic>
        <p:pic>
          <p:nvPicPr>
            <p:cNvPr id="173" name="Picture 5"/>
            <p:cNvPicPr>
              <a:picLocks noChangeAspect="1" noChangeArrowheads="1"/>
            </p:cNvPicPr>
            <p:nvPr/>
          </p:nvPicPr>
          <p:blipFill>
            <a:blip r:embed="rId44" cstate="email"/>
            <a:srcRect/>
            <a:stretch>
              <a:fillRect/>
            </a:stretch>
          </p:blipFill>
          <p:spPr bwMode="auto">
            <a:xfrm>
              <a:off x="4439080" y="3336331"/>
              <a:ext cx="407081" cy="389348"/>
            </a:xfrm>
            <a:prstGeom prst="rect">
              <a:avLst/>
            </a:prstGeom>
            <a:noFill/>
            <a:ln w="9525">
              <a:noFill/>
              <a:miter lim="800000"/>
              <a:headEnd/>
              <a:tailEnd/>
            </a:ln>
            <a:sp3d/>
          </p:spPr>
        </p:pic>
        <p:pic>
          <p:nvPicPr>
            <p:cNvPr id="174" name="Picture 14"/>
            <p:cNvPicPr>
              <a:picLocks noChangeAspect="1" noChangeArrowheads="1"/>
            </p:cNvPicPr>
            <p:nvPr/>
          </p:nvPicPr>
          <p:blipFill>
            <a:blip r:embed="rId48" cstate="email"/>
            <a:srcRect/>
            <a:stretch>
              <a:fillRect/>
            </a:stretch>
          </p:blipFill>
          <p:spPr bwMode="auto">
            <a:xfrm>
              <a:off x="3452622" y="3803951"/>
              <a:ext cx="407081" cy="389924"/>
            </a:xfrm>
            <a:prstGeom prst="rect">
              <a:avLst/>
            </a:prstGeom>
            <a:noFill/>
            <a:ln w="9525">
              <a:noFill/>
              <a:miter lim="800000"/>
              <a:headEnd/>
              <a:tailEnd/>
            </a:ln>
            <a:sp3d/>
          </p:spPr>
        </p:pic>
        <p:pic>
          <p:nvPicPr>
            <p:cNvPr id="175" name="Picture 20"/>
            <p:cNvPicPr>
              <a:picLocks noChangeAspect="1" noChangeArrowheads="1"/>
            </p:cNvPicPr>
            <p:nvPr/>
          </p:nvPicPr>
          <p:blipFill>
            <a:blip r:embed="rId49" cstate="email"/>
            <a:srcRect/>
            <a:stretch>
              <a:fillRect/>
            </a:stretch>
          </p:blipFill>
          <p:spPr bwMode="auto">
            <a:xfrm>
              <a:off x="1972928" y="3804955"/>
              <a:ext cx="407081" cy="387918"/>
            </a:xfrm>
            <a:prstGeom prst="rect">
              <a:avLst/>
            </a:prstGeom>
            <a:noFill/>
            <a:ln w="9525">
              <a:noFill/>
              <a:miter lim="800000"/>
              <a:headEnd/>
              <a:tailEnd/>
            </a:ln>
            <a:sp3d/>
          </p:spPr>
        </p:pic>
        <p:pic>
          <p:nvPicPr>
            <p:cNvPr id="176" name="Picture 8"/>
            <p:cNvPicPr>
              <a:picLocks noChangeAspect="1" noChangeArrowheads="1"/>
            </p:cNvPicPr>
            <p:nvPr/>
          </p:nvPicPr>
          <p:blipFill>
            <a:blip r:embed="rId52" cstate="email"/>
            <a:srcRect/>
            <a:stretch>
              <a:fillRect/>
            </a:stretch>
          </p:blipFill>
          <p:spPr bwMode="auto">
            <a:xfrm>
              <a:off x="1479693" y="3804946"/>
              <a:ext cx="407081" cy="387935"/>
            </a:xfrm>
            <a:prstGeom prst="rect">
              <a:avLst/>
            </a:prstGeom>
            <a:noFill/>
            <a:ln w="9525">
              <a:noFill/>
              <a:miter lim="800000"/>
              <a:headEnd/>
              <a:tailEnd/>
            </a:ln>
            <a:sp3d/>
          </p:spPr>
        </p:pic>
        <p:pic>
          <p:nvPicPr>
            <p:cNvPr id="177" name="Picture 13"/>
            <p:cNvPicPr>
              <a:picLocks noChangeAspect="1" noChangeArrowheads="1"/>
            </p:cNvPicPr>
            <p:nvPr/>
          </p:nvPicPr>
          <p:blipFill>
            <a:blip r:embed="rId54" cstate="email"/>
            <a:srcRect/>
            <a:stretch>
              <a:fillRect/>
            </a:stretch>
          </p:blipFill>
          <p:spPr bwMode="auto">
            <a:xfrm>
              <a:off x="986470" y="3802116"/>
              <a:ext cx="407081" cy="393594"/>
            </a:xfrm>
            <a:prstGeom prst="rect">
              <a:avLst/>
            </a:prstGeom>
            <a:noFill/>
            <a:ln w="9525">
              <a:noFill/>
              <a:miter lim="800000"/>
              <a:headEnd/>
              <a:tailEnd/>
            </a:ln>
            <a:sp3d/>
          </p:spPr>
        </p:pic>
        <p:pic>
          <p:nvPicPr>
            <p:cNvPr id="178" name="Picture 18"/>
            <p:cNvPicPr>
              <a:picLocks noChangeAspect="1" noChangeArrowheads="1"/>
            </p:cNvPicPr>
            <p:nvPr/>
          </p:nvPicPr>
          <p:blipFill>
            <a:blip r:embed="rId55" cstate="email"/>
            <a:srcRect/>
            <a:stretch>
              <a:fillRect/>
            </a:stretch>
          </p:blipFill>
          <p:spPr bwMode="auto">
            <a:xfrm>
              <a:off x="0" y="3802116"/>
              <a:ext cx="407081" cy="393594"/>
            </a:xfrm>
            <a:prstGeom prst="rect">
              <a:avLst/>
            </a:prstGeom>
            <a:noFill/>
            <a:ln w="9525">
              <a:noFill/>
              <a:miter lim="800000"/>
              <a:headEnd/>
              <a:tailEnd/>
            </a:ln>
            <a:sp3d/>
          </p:spPr>
        </p:pic>
        <p:pic>
          <p:nvPicPr>
            <p:cNvPr id="179" name="Picture 3"/>
            <p:cNvPicPr>
              <a:picLocks noChangeAspect="1" noChangeArrowheads="1"/>
            </p:cNvPicPr>
            <p:nvPr/>
          </p:nvPicPr>
          <p:blipFill>
            <a:blip r:embed="rId58" cstate="email"/>
            <a:srcRect/>
            <a:stretch>
              <a:fillRect/>
            </a:stretch>
          </p:blipFill>
          <p:spPr bwMode="auto">
            <a:xfrm>
              <a:off x="2466154" y="3804020"/>
              <a:ext cx="407081" cy="389792"/>
            </a:xfrm>
            <a:prstGeom prst="rect">
              <a:avLst/>
            </a:prstGeom>
            <a:noFill/>
            <a:ln w="9525">
              <a:noFill/>
              <a:miter lim="800000"/>
              <a:headEnd/>
              <a:tailEnd/>
            </a:ln>
            <a:sp3d/>
          </p:spPr>
        </p:pic>
        <p:pic>
          <p:nvPicPr>
            <p:cNvPr id="180" name="Picture 4"/>
            <p:cNvPicPr>
              <a:picLocks noChangeAspect="1" noChangeArrowheads="1"/>
            </p:cNvPicPr>
            <p:nvPr/>
          </p:nvPicPr>
          <p:blipFill>
            <a:blip r:embed="rId59" cstate="email"/>
            <a:srcRect/>
            <a:stretch>
              <a:fillRect/>
            </a:stretch>
          </p:blipFill>
          <p:spPr bwMode="auto">
            <a:xfrm>
              <a:off x="493234" y="3806790"/>
              <a:ext cx="407081" cy="384295"/>
            </a:xfrm>
            <a:prstGeom prst="rect">
              <a:avLst/>
            </a:prstGeom>
            <a:noFill/>
            <a:ln w="9525">
              <a:noFill/>
              <a:miter lim="800000"/>
              <a:headEnd/>
              <a:tailEnd/>
            </a:ln>
            <a:sp3d/>
          </p:spPr>
        </p:pic>
        <p:pic>
          <p:nvPicPr>
            <p:cNvPr id="181" name="Picture 5"/>
            <p:cNvPicPr>
              <a:picLocks noChangeAspect="1" noChangeArrowheads="1"/>
            </p:cNvPicPr>
            <p:nvPr/>
          </p:nvPicPr>
          <p:blipFill>
            <a:blip r:embed="rId60" cstate="email"/>
            <a:srcRect/>
            <a:stretch>
              <a:fillRect/>
            </a:stretch>
          </p:blipFill>
          <p:spPr bwMode="auto">
            <a:xfrm>
              <a:off x="2959385" y="3807763"/>
              <a:ext cx="407081" cy="382351"/>
            </a:xfrm>
            <a:prstGeom prst="rect">
              <a:avLst/>
            </a:prstGeom>
            <a:noFill/>
            <a:ln w="9525">
              <a:noFill/>
              <a:miter lim="800000"/>
              <a:headEnd/>
              <a:tailEnd/>
            </a:ln>
            <a:sp3d/>
          </p:spPr>
        </p:pic>
        <p:pic>
          <p:nvPicPr>
            <p:cNvPr id="182" name="Picture 6"/>
            <p:cNvPicPr>
              <a:picLocks noChangeAspect="1" noChangeArrowheads="1"/>
            </p:cNvPicPr>
            <p:nvPr/>
          </p:nvPicPr>
          <p:blipFill>
            <a:blip r:embed="rId63" cstate="email"/>
            <a:srcRect/>
            <a:stretch>
              <a:fillRect/>
            </a:stretch>
          </p:blipFill>
          <p:spPr bwMode="auto">
            <a:xfrm>
              <a:off x="4439080" y="3819946"/>
              <a:ext cx="407081" cy="357983"/>
            </a:xfrm>
            <a:prstGeom prst="rect">
              <a:avLst/>
            </a:prstGeom>
            <a:noFill/>
            <a:ln w="9525">
              <a:noFill/>
              <a:miter lim="800000"/>
              <a:headEnd/>
              <a:tailEnd/>
            </a:ln>
            <a:sp3d/>
          </p:spPr>
        </p:pic>
        <p:pic>
          <p:nvPicPr>
            <p:cNvPr id="183" name="Picture 11"/>
            <p:cNvPicPr>
              <a:picLocks noChangeAspect="1" noChangeArrowheads="1"/>
            </p:cNvPicPr>
            <p:nvPr/>
          </p:nvPicPr>
          <p:blipFill>
            <a:blip r:embed="rId67" cstate="email"/>
            <a:srcRect/>
            <a:stretch>
              <a:fillRect/>
            </a:stretch>
          </p:blipFill>
          <p:spPr bwMode="auto">
            <a:xfrm>
              <a:off x="3945846" y="3776609"/>
              <a:ext cx="407081" cy="444657"/>
            </a:xfrm>
            <a:prstGeom prst="rect">
              <a:avLst/>
            </a:prstGeom>
            <a:noFill/>
            <a:ln w="9525">
              <a:noFill/>
              <a:miter lim="800000"/>
              <a:headEnd/>
              <a:tailEnd/>
            </a:ln>
            <a:sp3d/>
          </p:spPr>
        </p:pic>
        <p:pic>
          <p:nvPicPr>
            <p:cNvPr id="184" name="Picture 10" descr="http://ww1.prweb.com/prfiles/2013/04/15/10633264/Icon1024_new.png"/>
            <p:cNvPicPr>
              <a:picLocks noChangeAspect="1" noChangeArrowheads="1"/>
            </p:cNvPicPr>
            <p:nvPr/>
          </p:nvPicPr>
          <p:blipFill>
            <a:blip r:embed="rId3" cstate="email"/>
            <a:srcRect/>
            <a:stretch>
              <a:fillRect/>
            </a:stretch>
          </p:blipFill>
          <p:spPr bwMode="auto">
            <a:xfrm>
              <a:off x="6889630" y="3829155"/>
              <a:ext cx="407081" cy="391722"/>
            </a:xfrm>
            <a:prstGeom prst="rect">
              <a:avLst/>
            </a:prstGeom>
            <a:noFill/>
            <a:sp3d/>
          </p:spPr>
        </p:pic>
        <p:pic>
          <p:nvPicPr>
            <p:cNvPr id="185" name="Picture 11"/>
            <p:cNvPicPr>
              <a:picLocks noChangeAspect="1" noChangeArrowheads="1"/>
            </p:cNvPicPr>
            <p:nvPr/>
          </p:nvPicPr>
          <p:blipFill>
            <a:blip r:embed="rId4" cstate="email"/>
            <a:srcRect/>
            <a:stretch>
              <a:fillRect/>
            </a:stretch>
          </p:blipFill>
          <p:spPr bwMode="auto">
            <a:xfrm>
              <a:off x="6396407" y="3828257"/>
              <a:ext cx="407081" cy="393560"/>
            </a:xfrm>
            <a:prstGeom prst="rect">
              <a:avLst/>
            </a:prstGeom>
            <a:noFill/>
            <a:ln w="9525">
              <a:noFill/>
              <a:miter lim="800000"/>
              <a:headEnd/>
              <a:tailEnd/>
            </a:ln>
            <a:sp3d/>
          </p:spPr>
        </p:pic>
        <p:pic>
          <p:nvPicPr>
            <p:cNvPr id="186" name="Picture 7"/>
            <p:cNvPicPr>
              <a:picLocks noChangeAspect="1" noChangeArrowheads="1"/>
            </p:cNvPicPr>
            <p:nvPr/>
          </p:nvPicPr>
          <p:blipFill>
            <a:blip r:embed="rId6" cstate="email"/>
            <a:srcRect/>
            <a:stretch>
              <a:fillRect/>
            </a:stretch>
          </p:blipFill>
          <p:spPr bwMode="auto">
            <a:xfrm>
              <a:off x="6396407" y="3363621"/>
              <a:ext cx="407081" cy="397344"/>
            </a:xfrm>
            <a:prstGeom prst="rect">
              <a:avLst/>
            </a:prstGeom>
            <a:noFill/>
            <a:ln w="9525">
              <a:noFill/>
              <a:miter lim="800000"/>
              <a:headEnd/>
              <a:tailEnd/>
            </a:ln>
            <a:sp3d/>
          </p:spPr>
        </p:pic>
        <p:pic>
          <p:nvPicPr>
            <p:cNvPr id="187" name="Picture 15"/>
            <p:cNvPicPr>
              <a:picLocks noChangeAspect="1" noChangeArrowheads="1"/>
            </p:cNvPicPr>
            <p:nvPr/>
          </p:nvPicPr>
          <p:blipFill>
            <a:blip r:embed="rId7" cstate="email"/>
            <a:srcRect/>
            <a:stretch>
              <a:fillRect/>
            </a:stretch>
          </p:blipFill>
          <p:spPr bwMode="auto">
            <a:xfrm>
              <a:off x="5409937" y="3369244"/>
              <a:ext cx="407081" cy="386097"/>
            </a:xfrm>
            <a:prstGeom prst="rect">
              <a:avLst/>
            </a:prstGeom>
            <a:noFill/>
            <a:ln w="9525">
              <a:noFill/>
              <a:miter lim="800000"/>
              <a:headEnd/>
              <a:tailEnd/>
            </a:ln>
            <a:sp3d/>
          </p:spPr>
        </p:pic>
        <p:pic>
          <p:nvPicPr>
            <p:cNvPr id="188" name="Picture 17"/>
            <p:cNvPicPr>
              <a:picLocks noChangeAspect="1" noChangeArrowheads="1"/>
            </p:cNvPicPr>
            <p:nvPr/>
          </p:nvPicPr>
          <p:blipFill>
            <a:blip r:embed="rId9" cstate="email"/>
            <a:srcRect/>
            <a:stretch>
              <a:fillRect/>
            </a:stretch>
          </p:blipFill>
          <p:spPr bwMode="auto">
            <a:xfrm>
              <a:off x="8862559" y="3366432"/>
              <a:ext cx="407081" cy="391722"/>
            </a:xfrm>
            <a:prstGeom prst="rect">
              <a:avLst/>
            </a:prstGeom>
            <a:noFill/>
            <a:ln w="9525">
              <a:noFill/>
              <a:miter lim="800000"/>
              <a:headEnd/>
              <a:tailEnd/>
            </a:ln>
            <a:sp3d/>
          </p:spPr>
        </p:pic>
        <p:pic>
          <p:nvPicPr>
            <p:cNvPr id="190" name="Picture 21"/>
            <p:cNvPicPr>
              <a:picLocks noChangeAspect="1" noChangeArrowheads="1"/>
            </p:cNvPicPr>
            <p:nvPr/>
          </p:nvPicPr>
          <p:blipFill>
            <a:blip r:embed="rId12" cstate="email"/>
            <a:srcRect/>
            <a:stretch>
              <a:fillRect/>
            </a:stretch>
          </p:blipFill>
          <p:spPr bwMode="auto">
            <a:xfrm>
              <a:off x="5903171" y="3371186"/>
              <a:ext cx="407081" cy="382213"/>
            </a:xfrm>
            <a:prstGeom prst="rect">
              <a:avLst/>
            </a:prstGeom>
            <a:noFill/>
            <a:ln w="9525">
              <a:noFill/>
              <a:miter lim="800000"/>
              <a:headEnd/>
              <a:tailEnd/>
            </a:ln>
            <a:sp3d/>
          </p:spPr>
        </p:pic>
        <p:pic>
          <p:nvPicPr>
            <p:cNvPr id="191" name="Picture 22"/>
            <p:cNvPicPr>
              <a:picLocks noChangeAspect="1" noChangeArrowheads="1"/>
            </p:cNvPicPr>
            <p:nvPr/>
          </p:nvPicPr>
          <p:blipFill>
            <a:blip r:embed="rId13" cstate="email"/>
            <a:srcRect/>
            <a:stretch>
              <a:fillRect/>
            </a:stretch>
          </p:blipFill>
          <p:spPr bwMode="auto">
            <a:xfrm>
              <a:off x="8862559" y="3820886"/>
              <a:ext cx="407081" cy="408301"/>
            </a:xfrm>
            <a:prstGeom prst="rect">
              <a:avLst/>
            </a:prstGeom>
            <a:noFill/>
            <a:ln w="9525">
              <a:noFill/>
              <a:miter lim="800000"/>
              <a:headEnd/>
              <a:tailEnd/>
            </a:ln>
            <a:sp3d/>
          </p:spPr>
        </p:pic>
        <p:pic>
          <p:nvPicPr>
            <p:cNvPr id="192" name="Picture 3"/>
            <p:cNvPicPr>
              <a:picLocks noChangeAspect="1" noChangeArrowheads="1"/>
            </p:cNvPicPr>
            <p:nvPr/>
          </p:nvPicPr>
          <p:blipFill>
            <a:blip r:embed="rId14" cstate="email"/>
            <a:srcRect/>
            <a:stretch>
              <a:fillRect/>
            </a:stretch>
          </p:blipFill>
          <p:spPr bwMode="auto">
            <a:xfrm>
              <a:off x="8369322" y="3829155"/>
              <a:ext cx="407081" cy="391722"/>
            </a:xfrm>
            <a:prstGeom prst="rect">
              <a:avLst/>
            </a:prstGeom>
            <a:noFill/>
            <a:ln w="9525">
              <a:noFill/>
              <a:miter lim="800000"/>
              <a:headEnd/>
              <a:tailEnd/>
            </a:ln>
            <a:sp3d/>
          </p:spPr>
        </p:pic>
        <p:pic>
          <p:nvPicPr>
            <p:cNvPr id="193" name="Picture 4"/>
            <p:cNvPicPr>
              <a:picLocks noChangeAspect="1" noChangeArrowheads="1"/>
            </p:cNvPicPr>
            <p:nvPr/>
          </p:nvPicPr>
          <p:blipFill>
            <a:blip r:embed="rId15" cstate="email"/>
            <a:srcRect/>
            <a:stretch>
              <a:fillRect/>
            </a:stretch>
          </p:blipFill>
          <p:spPr bwMode="auto">
            <a:xfrm>
              <a:off x="6889630" y="3367387"/>
              <a:ext cx="407081" cy="389810"/>
            </a:xfrm>
            <a:prstGeom prst="rect">
              <a:avLst/>
            </a:prstGeom>
            <a:noFill/>
            <a:ln w="9525">
              <a:noFill/>
              <a:miter lim="800000"/>
              <a:headEnd/>
              <a:tailEnd/>
            </a:ln>
            <a:sp3d/>
          </p:spPr>
        </p:pic>
        <p:pic>
          <p:nvPicPr>
            <p:cNvPr id="195" name="Picture 10"/>
            <p:cNvPicPr>
              <a:picLocks noChangeAspect="1" noChangeArrowheads="1"/>
            </p:cNvPicPr>
            <p:nvPr/>
          </p:nvPicPr>
          <p:blipFill>
            <a:blip r:embed="rId19" cstate="email"/>
            <a:srcRect/>
            <a:stretch>
              <a:fillRect/>
            </a:stretch>
          </p:blipFill>
          <p:spPr bwMode="auto">
            <a:xfrm>
              <a:off x="5903171" y="3833732"/>
              <a:ext cx="407081" cy="382611"/>
            </a:xfrm>
            <a:prstGeom prst="rect">
              <a:avLst/>
            </a:prstGeom>
            <a:noFill/>
            <a:ln w="9525">
              <a:noFill/>
              <a:miter lim="800000"/>
              <a:headEnd/>
              <a:tailEnd/>
            </a:ln>
            <a:sp3d/>
          </p:spPr>
        </p:pic>
        <p:pic>
          <p:nvPicPr>
            <p:cNvPr id="196" name="Picture 16"/>
            <p:cNvPicPr>
              <a:picLocks noChangeAspect="1" noChangeArrowheads="1"/>
            </p:cNvPicPr>
            <p:nvPr/>
          </p:nvPicPr>
          <p:blipFill>
            <a:blip r:embed="rId23" cstate="email"/>
            <a:srcRect/>
            <a:stretch>
              <a:fillRect/>
            </a:stretch>
          </p:blipFill>
          <p:spPr bwMode="auto">
            <a:xfrm>
              <a:off x="7382865" y="3366432"/>
              <a:ext cx="407081" cy="391722"/>
            </a:xfrm>
            <a:prstGeom prst="rect">
              <a:avLst/>
            </a:prstGeom>
            <a:noFill/>
            <a:ln w="9525">
              <a:noFill/>
              <a:miter lim="800000"/>
              <a:headEnd/>
              <a:tailEnd/>
            </a:ln>
            <a:sp3d/>
          </p:spPr>
        </p:pic>
        <p:pic>
          <p:nvPicPr>
            <p:cNvPr id="197" name="Picture 19"/>
            <p:cNvPicPr>
              <a:picLocks noChangeAspect="1" noChangeArrowheads="1"/>
            </p:cNvPicPr>
            <p:nvPr/>
          </p:nvPicPr>
          <p:blipFill>
            <a:blip r:embed="rId25" cstate="email"/>
            <a:srcRect/>
            <a:stretch>
              <a:fillRect/>
            </a:stretch>
          </p:blipFill>
          <p:spPr bwMode="auto">
            <a:xfrm>
              <a:off x="5409937" y="3829155"/>
              <a:ext cx="407081" cy="391722"/>
            </a:xfrm>
            <a:prstGeom prst="rect">
              <a:avLst/>
            </a:prstGeom>
            <a:noFill/>
            <a:ln w="9525">
              <a:noFill/>
              <a:miter lim="800000"/>
              <a:headEnd/>
              <a:tailEnd/>
            </a:ln>
            <a:sp3d/>
          </p:spPr>
        </p:pic>
        <p:pic>
          <p:nvPicPr>
            <p:cNvPr id="198" name="Picture 21"/>
            <p:cNvPicPr>
              <a:picLocks noChangeAspect="1" noChangeArrowheads="1"/>
            </p:cNvPicPr>
            <p:nvPr/>
          </p:nvPicPr>
          <p:blipFill>
            <a:blip r:embed="rId27" cstate="email"/>
            <a:srcRect/>
            <a:stretch>
              <a:fillRect/>
            </a:stretch>
          </p:blipFill>
          <p:spPr bwMode="auto">
            <a:xfrm>
              <a:off x="7382865" y="3831953"/>
              <a:ext cx="407081" cy="386125"/>
            </a:xfrm>
            <a:prstGeom prst="rect">
              <a:avLst/>
            </a:prstGeom>
            <a:noFill/>
            <a:ln w="9525">
              <a:noFill/>
              <a:miter lim="800000"/>
              <a:headEnd/>
              <a:tailEnd/>
            </a:ln>
            <a:sp3d/>
          </p:spPr>
        </p:pic>
        <p:pic>
          <p:nvPicPr>
            <p:cNvPr id="199" name="Picture 5"/>
            <p:cNvPicPr>
              <a:picLocks noChangeAspect="1" noChangeArrowheads="1"/>
            </p:cNvPicPr>
            <p:nvPr/>
          </p:nvPicPr>
          <p:blipFill>
            <a:blip r:embed="rId28" cstate="email"/>
            <a:srcRect/>
            <a:stretch>
              <a:fillRect/>
            </a:stretch>
          </p:blipFill>
          <p:spPr bwMode="auto">
            <a:xfrm>
              <a:off x="8369322" y="3367417"/>
              <a:ext cx="407081" cy="389752"/>
            </a:xfrm>
            <a:prstGeom prst="rect">
              <a:avLst/>
            </a:prstGeom>
            <a:noFill/>
            <a:ln w="9525">
              <a:noFill/>
              <a:miter lim="800000"/>
              <a:headEnd/>
              <a:tailEnd/>
            </a:ln>
            <a:sp3d/>
          </p:spPr>
        </p:pic>
        <p:pic>
          <p:nvPicPr>
            <p:cNvPr id="202" name="Picture 2"/>
            <p:cNvPicPr>
              <a:picLocks noChangeAspect="1" noChangeArrowheads="1"/>
            </p:cNvPicPr>
            <p:nvPr/>
          </p:nvPicPr>
          <p:blipFill>
            <a:blip r:embed="rId37" cstate="email"/>
            <a:srcRect/>
            <a:stretch>
              <a:fillRect/>
            </a:stretch>
          </p:blipFill>
          <p:spPr bwMode="auto">
            <a:xfrm>
              <a:off x="7876091" y="3827321"/>
              <a:ext cx="407081" cy="395433"/>
            </a:xfrm>
            <a:prstGeom prst="rect">
              <a:avLst/>
            </a:prstGeom>
            <a:noFill/>
            <a:ln w="9525">
              <a:noFill/>
              <a:miter lim="800000"/>
              <a:headEnd/>
              <a:tailEnd/>
            </a:ln>
            <a:sp3d/>
          </p:spPr>
        </p:pic>
        <p:pic>
          <p:nvPicPr>
            <p:cNvPr id="203" name="Picture 6"/>
            <p:cNvPicPr>
              <a:picLocks noChangeAspect="1" noChangeArrowheads="1"/>
            </p:cNvPicPr>
            <p:nvPr/>
          </p:nvPicPr>
          <p:blipFill>
            <a:blip r:embed="rId45" cstate="email"/>
            <a:srcRect/>
            <a:stretch>
              <a:fillRect/>
            </a:stretch>
          </p:blipFill>
          <p:spPr bwMode="auto">
            <a:xfrm>
              <a:off x="7872513" y="3338285"/>
              <a:ext cx="407081" cy="393605"/>
            </a:xfrm>
            <a:prstGeom prst="rect">
              <a:avLst/>
            </a:prstGeom>
            <a:noFill/>
            <a:ln w="9525">
              <a:noFill/>
              <a:miter lim="800000"/>
              <a:headEnd/>
              <a:tailEnd/>
            </a:ln>
            <a:sp3d/>
          </p:spPr>
        </p:pic>
        <p:pic>
          <p:nvPicPr>
            <p:cNvPr id="204" name="Picture 4"/>
            <p:cNvPicPr>
              <a:picLocks noChangeAspect="1" noChangeArrowheads="1"/>
            </p:cNvPicPr>
            <p:nvPr/>
          </p:nvPicPr>
          <p:blipFill>
            <a:blip r:embed="rId62" cstate="email"/>
            <a:srcRect/>
            <a:stretch>
              <a:fillRect/>
            </a:stretch>
          </p:blipFill>
          <p:spPr bwMode="auto">
            <a:xfrm>
              <a:off x="4916713" y="3349760"/>
              <a:ext cx="407081" cy="425058"/>
            </a:xfrm>
            <a:prstGeom prst="rect">
              <a:avLst/>
            </a:prstGeom>
            <a:noFill/>
            <a:ln w="9525">
              <a:noFill/>
              <a:miter lim="800000"/>
              <a:headEnd/>
              <a:tailEnd/>
            </a:ln>
            <a:sp3d/>
          </p:spPr>
        </p:pic>
        <p:pic>
          <p:nvPicPr>
            <p:cNvPr id="205" name="Picture 8"/>
            <p:cNvPicPr>
              <a:picLocks noChangeAspect="1" noChangeArrowheads="1"/>
            </p:cNvPicPr>
            <p:nvPr/>
          </p:nvPicPr>
          <p:blipFill>
            <a:blip r:embed="rId64" cstate="email"/>
            <a:srcRect/>
            <a:stretch>
              <a:fillRect/>
            </a:stretch>
          </p:blipFill>
          <p:spPr bwMode="auto">
            <a:xfrm>
              <a:off x="4916713" y="3829155"/>
              <a:ext cx="407081" cy="391722"/>
            </a:xfrm>
            <a:prstGeom prst="rect">
              <a:avLst/>
            </a:prstGeom>
            <a:noFill/>
            <a:ln w="9525">
              <a:noFill/>
              <a:miter lim="800000"/>
              <a:headEnd/>
              <a:tailEnd/>
            </a:ln>
            <a:sp3d/>
          </p:spPr>
        </p:pic>
        <p:pic>
          <p:nvPicPr>
            <p:cNvPr id="206" name="Picture 8" descr="http://www.apkdad.com/wp-content/uploads/2013/02/Advanced-Task-Killer-Icon1.png"/>
            <p:cNvPicPr>
              <a:picLocks noChangeAspect="1" noChangeArrowheads="1"/>
            </p:cNvPicPr>
            <p:nvPr/>
          </p:nvPicPr>
          <p:blipFill>
            <a:blip r:embed="rId29" cstate="email"/>
            <a:srcRect/>
            <a:stretch>
              <a:fillRect/>
            </a:stretch>
          </p:blipFill>
          <p:spPr bwMode="auto">
            <a:xfrm>
              <a:off x="3002" y="4269072"/>
              <a:ext cx="407081" cy="391722"/>
            </a:xfrm>
            <a:prstGeom prst="rect">
              <a:avLst/>
            </a:prstGeom>
            <a:noFill/>
            <a:sp3d/>
          </p:spPr>
        </p:pic>
        <p:pic>
          <p:nvPicPr>
            <p:cNvPr id="209" name="Picture 9"/>
            <p:cNvPicPr>
              <a:picLocks noChangeAspect="1" noChangeArrowheads="1"/>
            </p:cNvPicPr>
            <p:nvPr/>
          </p:nvPicPr>
          <p:blipFill>
            <a:blip r:embed="rId32" cstate="email"/>
            <a:srcRect/>
            <a:stretch>
              <a:fillRect/>
            </a:stretch>
          </p:blipFill>
          <p:spPr bwMode="auto">
            <a:xfrm>
              <a:off x="2467737" y="4296381"/>
              <a:ext cx="407081" cy="337153"/>
            </a:xfrm>
            <a:prstGeom prst="rect">
              <a:avLst/>
            </a:prstGeom>
            <a:noFill/>
            <a:ln w="9525">
              <a:noFill/>
              <a:miter lim="800000"/>
              <a:headEnd/>
              <a:tailEnd/>
            </a:ln>
            <a:sp3d/>
          </p:spPr>
        </p:pic>
        <p:pic>
          <p:nvPicPr>
            <p:cNvPr id="211" name="Picture 12"/>
            <p:cNvPicPr>
              <a:picLocks noChangeAspect="1" noChangeArrowheads="1"/>
            </p:cNvPicPr>
            <p:nvPr/>
          </p:nvPicPr>
          <p:blipFill>
            <a:blip r:embed="rId36" cstate="email"/>
            <a:srcRect/>
            <a:stretch>
              <a:fillRect/>
            </a:stretch>
          </p:blipFill>
          <p:spPr bwMode="auto">
            <a:xfrm>
              <a:off x="2960960" y="4267207"/>
              <a:ext cx="407081" cy="395452"/>
            </a:xfrm>
            <a:prstGeom prst="rect">
              <a:avLst/>
            </a:prstGeom>
            <a:noFill/>
            <a:ln w="9525">
              <a:noFill/>
              <a:miter lim="800000"/>
              <a:headEnd/>
              <a:tailEnd/>
            </a:ln>
            <a:sp3d/>
          </p:spPr>
        </p:pic>
        <p:pic>
          <p:nvPicPr>
            <p:cNvPr id="212" name="Picture 2"/>
            <p:cNvPicPr>
              <a:picLocks noChangeAspect="1" noChangeArrowheads="1"/>
            </p:cNvPicPr>
            <p:nvPr/>
          </p:nvPicPr>
          <p:blipFill>
            <a:blip r:embed="rId38" cstate="email"/>
            <a:srcRect/>
            <a:stretch>
              <a:fillRect/>
            </a:stretch>
          </p:blipFill>
          <p:spPr bwMode="auto">
            <a:xfrm>
              <a:off x="989461" y="4256405"/>
              <a:ext cx="407081" cy="417056"/>
            </a:xfrm>
            <a:prstGeom prst="rect">
              <a:avLst/>
            </a:prstGeom>
            <a:noFill/>
            <a:ln w="9525">
              <a:noFill/>
              <a:miter lim="800000"/>
              <a:headEnd/>
              <a:tailEnd/>
            </a:ln>
            <a:sp3d/>
          </p:spPr>
        </p:pic>
        <p:pic>
          <p:nvPicPr>
            <p:cNvPr id="213" name="Picture 3"/>
            <p:cNvPicPr>
              <a:picLocks noChangeAspect="1" noChangeArrowheads="1"/>
            </p:cNvPicPr>
            <p:nvPr/>
          </p:nvPicPr>
          <p:blipFill>
            <a:blip r:embed="rId39" cstate="email"/>
            <a:srcRect/>
            <a:stretch>
              <a:fillRect/>
            </a:stretch>
          </p:blipFill>
          <p:spPr bwMode="auto">
            <a:xfrm>
              <a:off x="496226" y="4250518"/>
              <a:ext cx="407081" cy="428830"/>
            </a:xfrm>
            <a:prstGeom prst="rect">
              <a:avLst/>
            </a:prstGeom>
            <a:noFill/>
            <a:ln w="9525">
              <a:noFill/>
              <a:miter lim="800000"/>
              <a:headEnd/>
              <a:tailEnd/>
            </a:ln>
            <a:sp3d/>
          </p:spPr>
        </p:pic>
        <p:pic>
          <p:nvPicPr>
            <p:cNvPr id="214" name="Picture 22"/>
            <p:cNvPicPr>
              <a:picLocks noChangeAspect="1" noChangeArrowheads="1"/>
            </p:cNvPicPr>
            <p:nvPr/>
          </p:nvPicPr>
          <p:blipFill>
            <a:blip r:embed="rId56" cstate="email"/>
            <a:srcRect/>
            <a:stretch>
              <a:fillRect/>
            </a:stretch>
          </p:blipFill>
          <p:spPr bwMode="auto">
            <a:xfrm>
              <a:off x="1975934" y="4265232"/>
              <a:ext cx="407081" cy="399402"/>
            </a:xfrm>
            <a:prstGeom prst="rect">
              <a:avLst/>
            </a:prstGeom>
            <a:noFill/>
            <a:ln w="9525">
              <a:noFill/>
              <a:miter lim="800000"/>
              <a:headEnd/>
              <a:tailEnd/>
            </a:ln>
            <a:sp3d/>
          </p:spPr>
        </p:pic>
        <p:pic>
          <p:nvPicPr>
            <p:cNvPr id="215" name="Picture 14"/>
            <p:cNvPicPr>
              <a:picLocks noChangeAspect="1" noChangeArrowheads="1"/>
            </p:cNvPicPr>
            <p:nvPr/>
          </p:nvPicPr>
          <p:blipFill>
            <a:blip r:embed="rId69" cstate="email"/>
            <a:srcRect/>
            <a:stretch>
              <a:fillRect/>
            </a:stretch>
          </p:blipFill>
          <p:spPr bwMode="auto">
            <a:xfrm>
              <a:off x="1482697" y="4279660"/>
              <a:ext cx="407081" cy="370546"/>
            </a:xfrm>
            <a:prstGeom prst="rect">
              <a:avLst/>
            </a:prstGeom>
            <a:noFill/>
            <a:ln w="9525">
              <a:noFill/>
              <a:miter lim="800000"/>
              <a:headEnd/>
              <a:tailEnd/>
            </a:ln>
            <a:sp3d/>
          </p:spPr>
        </p:pic>
        <p:pic>
          <p:nvPicPr>
            <p:cNvPr id="216" name="Picture 4"/>
            <p:cNvPicPr>
              <a:picLocks noChangeAspect="1" noChangeArrowheads="1"/>
            </p:cNvPicPr>
            <p:nvPr/>
          </p:nvPicPr>
          <p:blipFill>
            <a:blip r:embed="rId77" cstate="email"/>
            <a:srcRect/>
            <a:stretch>
              <a:fillRect/>
            </a:stretch>
          </p:blipFill>
          <p:spPr bwMode="auto">
            <a:xfrm>
              <a:off x="3454195" y="4268041"/>
              <a:ext cx="407081" cy="393783"/>
            </a:xfrm>
            <a:prstGeom prst="rect">
              <a:avLst/>
            </a:prstGeom>
            <a:noFill/>
            <a:ln w="9525">
              <a:noFill/>
              <a:miter lim="800000"/>
              <a:headEnd/>
              <a:tailEnd/>
            </a:ln>
            <a:sp3d/>
          </p:spPr>
        </p:pic>
        <p:pic>
          <p:nvPicPr>
            <p:cNvPr id="217" name="Picture 8" descr="http://www.apkdad.com/wp-content/uploads/2013/02/Advanced-Task-Killer-Icon1.png"/>
            <p:cNvPicPr>
              <a:picLocks noChangeAspect="1" noChangeArrowheads="1"/>
            </p:cNvPicPr>
            <p:nvPr/>
          </p:nvPicPr>
          <p:blipFill>
            <a:blip r:embed="rId29" cstate="email"/>
            <a:srcRect/>
            <a:stretch>
              <a:fillRect/>
            </a:stretch>
          </p:blipFill>
          <p:spPr bwMode="auto">
            <a:xfrm>
              <a:off x="5409573" y="4269072"/>
              <a:ext cx="407081" cy="391722"/>
            </a:xfrm>
            <a:prstGeom prst="rect">
              <a:avLst/>
            </a:prstGeom>
            <a:noFill/>
            <a:sp3d/>
          </p:spPr>
        </p:pic>
        <p:pic>
          <p:nvPicPr>
            <p:cNvPr id="218" name="Picture 5"/>
            <p:cNvPicPr>
              <a:picLocks noChangeAspect="1" noChangeArrowheads="1"/>
            </p:cNvPicPr>
            <p:nvPr/>
          </p:nvPicPr>
          <p:blipFill>
            <a:blip r:embed="rId30" cstate="email"/>
            <a:srcRect/>
            <a:stretch>
              <a:fillRect/>
            </a:stretch>
          </p:blipFill>
          <p:spPr bwMode="auto">
            <a:xfrm>
              <a:off x="4423104" y="4289080"/>
              <a:ext cx="407081" cy="351705"/>
            </a:xfrm>
            <a:prstGeom prst="rect">
              <a:avLst/>
            </a:prstGeom>
            <a:noFill/>
            <a:ln w="9525">
              <a:noFill/>
              <a:miter lim="800000"/>
              <a:headEnd/>
              <a:tailEnd/>
            </a:ln>
            <a:sp3d/>
          </p:spPr>
        </p:pic>
        <p:pic>
          <p:nvPicPr>
            <p:cNvPr id="219" name="Picture 6"/>
            <p:cNvPicPr>
              <a:picLocks noChangeAspect="1" noChangeArrowheads="1"/>
            </p:cNvPicPr>
            <p:nvPr/>
          </p:nvPicPr>
          <p:blipFill>
            <a:blip r:embed="rId31" cstate="email"/>
            <a:srcRect/>
            <a:stretch>
              <a:fillRect/>
            </a:stretch>
          </p:blipFill>
          <p:spPr bwMode="auto">
            <a:xfrm>
              <a:off x="3929880" y="4272951"/>
              <a:ext cx="407081" cy="383963"/>
            </a:xfrm>
            <a:prstGeom prst="rect">
              <a:avLst/>
            </a:prstGeom>
            <a:noFill/>
            <a:ln w="9525">
              <a:noFill/>
              <a:miter lim="800000"/>
              <a:headEnd/>
              <a:tailEnd/>
            </a:ln>
            <a:sp3d/>
          </p:spPr>
        </p:pic>
        <p:pic>
          <p:nvPicPr>
            <p:cNvPr id="220" name="Picture 9"/>
            <p:cNvPicPr>
              <a:picLocks noChangeAspect="1" noChangeArrowheads="1"/>
            </p:cNvPicPr>
            <p:nvPr/>
          </p:nvPicPr>
          <p:blipFill>
            <a:blip r:embed="rId32" cstate="email"/>
            <a:srcRect/>
            <a:stretch>
              <a:fillRect/>
            </a:stretch>
          </p:blipFill>
          <p:spPr bwMode="auto">
            <a:xfrm>
              <a:off x="7874307" y="4296381"/>
              <a:ext cx="407081" cy="337153"/>
            </a:xfrm>
            <a:prstGeom prst="rect">
              <a:avLst/>
            </a:prstGeom>
            <a:noFill/>
            <a:ln w="9525">
              <a:noFill/>
              <a:miter lim="800000"/>
              <a:headEnd/>
              <a:tailEnd/>
            </a:ln>
            <a:sp3d/>
          </p:spPr>
        </p:pic>
        <p:pic>
          <p:nvPicPr>
            <p:cNvPr id="221" name="Picture 11"/>
            <p:cNvPicPr>
              <a:picLocks noChangeAspect="1" noChangeArrowheads="1"/>
            </p:cNvPicPr>
            <p:nvPr/>
          </p:nvPicPr>
          <p:blipFill>
            <a:blip r:embed="rId35" cstate="email"/>
            <a:srcRect/>
            <a:stretch>
              <a:fillRect/>
            </a:stretch>
          </p:blipFill>
          <p:spPr bwMode="auto">
            <a:xfrm>
              <a:off x="4916338" y="4266975"/>
              <a:ext cx="407081" cy="395910"/>
            </a:xfrm>
            <a:prstGeom prst="rect">
              <a:avLst/>
            </a:prstGeom>
            <a:noFill/>
            <a:ln w="9525">
              <a:noFill/>
              <a:miter lim="800000"/>
              <a:headEnd/>
              <a:tailEnd/>
            </a:ln>
            <a:sp3d/>
          </p:spPr>
        </p:pic>
        <p:pic>
          <p:nvPicPr>
            <p:cNvPr id="222" name="Picture 12"/>
            <p:cNvPicPr>
              <a:picLocks noChangeAspect="1" noChangeArrowheads="1"/>
            </p:cNvPicPr>
            <p:nvPr/>
          </p:nvPicPr>
          <p:blipFill>
            <a:blip r:embed="rId36" cstate="email"/>
            <a:srcRect/>
            <a:stretch>
              <a:fillRect/>
            </a:stretch>
          </p:blipFill>
          <p:spPr bwMode="auto">
            <a:xfrm>
              <a:off x="8367531" y="4267207"/>
              <a:ext cx="407081" cy="395452"/>
            </a:xfrm>
            <a:prstGeom prst="rect">
              <a:avLst/>
            </a:prstGeom>
            <a:noFill/>
            <a:ln w="9525">
              <a:noFill/>
              <a:miter lim="800000"/>
              <a:headEnd/>
              <a:tailEnd/>
            </a:ln>
            <a:sp3d/>
          </p:spPr>
        </p:pic>
        <p:pic>
          <p:nvPicPr>
            <p:cNvPr id="223" name="Picture 2"/>
            <p:cNvPicPr>
              <a:picLocks noChangeAspect="1" noChangeArrowheads="1"/>
            </p:cNvPicPr>
            <p:nvPr/>
          </p:nvPicPr>
          <p:blipFill>
            <a:blip r:embed="rId38" cstate="email"/>
            <a:srcRect/>
            <a:stretch>
              <a:fillRect/>
            </a:stretch>
          </p:blipFill>
          <p:spPr bwMode="auto">
            <a:xfrm>
              <a:off x="6396032" y="4256405"/>
              <a:ext cx="407081" cy="417056"/>
            </a:xfrm>
            <a:prstGeom prst="rect">
              <a:avLst/>
            </a:prstGeom>
            <a:noFill/>
            <a:ln w="9525">
              <a:noFill/>
              <a:miter lim="800000"/>
              <a:headEnd/>
              <a:tailEnd/>
            </a:ln>
            <a:sp3d/>
          </p:spPr>
        </p:pic>
        <p:pic>
          <p:nvPicPr>
            <p:cNvPr id="224" name="Picture 3"/>
            <p:cNvPicPr>
              <a:picLocks noChangeAspect="1" noChangeArrowheads="1"/>
            </p:cNvPicPr>
            <p:nvPr/>
          </p:nvPicPr>
          <p:blipFill>
            <a:blip r:embed="rId39" cstate="email"/>
            <a:srcRect/>
            <a:stretch>
              <a:fillRect/>
            </a:stretch>
          </p:blipFill>
          <p:spPr bwMode="auto">
            <a:xfrm>
              <a:off x="5902797" y="4250518"/>
              <a:ext cx="407081" cy="428830"/>
            </a:xfrm>
            <a:prstGeom prst="rect">
              <a:avLst/>
            </a:prstGeom>
            <a:noFill/>
            <a:ln w="9525">
              <a:noFill/>
              <a:miter lim="800000"/>
              <a:headEnd/>
              <a:tailEnd/>
            </a:ln>
            <a:sp3d/>
          </p:spPr>
        </p:pic>
        <p:pic>
          <p:nvPicPr>
            <p:cNvPr id="225" name="Picture 22"/>
            <p:cNvPicPr>
              <a:picLocks noChangeAspect="1" noChangeArrowheads="1"/>
            </p:cNvPicPr>
            <p:nvPr/>
          </p:nvPicPr>
          <p:blipFill>
            <a:blip r:embed="rId56" cstate="email"/>
            <a:srcRect/>
            <a:stretch>
              <a:fillRect/>
            </a:stretch>
          </p:blipFill>
          <p:spPr bwMode="auto">
            <a:xfrm>
              <a:off x="7382505" y="4265232"/>
              <a:ext cx="407081" cy="399402"/>
            </a:xfrm>
            <a:prstGeom prst="rect">
              <a:avLst/>
            </a:prstGeom>
            <a:noFill/>
            <a:ln w="9525">
              <a:noFill/>
              <a:miter lim="800000"/>
              <a:headEnd/>
              <a:tailEnd/>
            </a:ln>
            <a:sp3d/>
          </p:spPr>
        </p:pic>
        <p:pic>
          <p:nvPicPr>
            <p:cNvPr id="226" name="Picture 14"/>
            <p:cNvPicPr>
              <a:picLocks noChangeAspect="1" noChangeArrowheads="1"/>
            </p:cNvPicPr>
            <p:nvPr/>
          </p:nvPicPr>
          <p:blipFill>
            <a:blip r:embed="rId69" cstate="email"/>
            <a:srcRect/>
            <a:stretch>
              <a:fillRect/>
            </a:stretch>
          </p:blipFill>
          <p:spPr bwMode="auto">
            <a:xfrm>
              <a:off x="6889268" y="4279660"/>
              <a:ext cx="407081" cy="370546"/>
            </a:xfrm>
            <a:prstGeom prst="rect">
              <a:avLst/>
            </a:prstGeom>
            <a:noFill/>
            <a:ln w="9525">
              <a:noFill/>
              <a:miter lim="800000"/>
              <a:headEnd/>
              <a:tailEnd/>
            </a:ln>
            <a:sp3d/>
          </p:spPr>
        </p:pic>
        <p:pic>
          <p:nvPicPr>
            <p:cNvPr id="227" name="Picture 4"/>
            <p:cNvPicPr>
              <a:picLocks noChangeAspect="1" noChangeArrowheads="1"/>
            </p:cNvPicPr>
            <p:nvPr/>
          </p:nvPicPr>
          <p:blipFill>
            <a:blip r:embed="rId77" cstate="email"/>
            <a:srcRect/>
            <a:stretch>
              <a:fillRect/>
            </a:stretch>
          </p:blipFill>
          <p:spPr bwMode="auto">
            <a:xfrm>
              <a:off x="8860765" y="4268041"/>
              <a:ext cx="407081" cy="393783"/>
            </a:xfrm>
            <a:prstGeom prst="rect">
              <a:avLst/>
            </a:prstGeom>
            <a:noFill/>
            <a:ln w="9525">
              <a:noFill/>
              <a:miter lim="800000"/>
              <a:headEnd/>
              <a:tailEnd/>
            </a:ln>
            <a:sp3d/>
          </p:spPr>
        </p:pic>
        <p:pic>
          <p:nvPicPr>
            <p:cNvPr id="228" name="Picture 13"/>
            <p:cNvPicPr>
              <a:picLocks noChangeAspect="1" noChangeArrowheads="1"/>
            </p:cNvPicPr>
            <p:nvPr/>
          </p:nvPicPr>
          <p:blipFill>
            <a:blip r:embed="rId5" cstate="email"/>
            <a:srcRect/>
            <a:stretch>
              <a:fillRect/>
            </a:stretch>
          </p:blipFill>
          <p:spPr bwMode="auto">
            <a:xfrm>
              <a:off x="986458" y="4757996"/>
              <a:ext cx="407081" cy="395561"/>
            </a:xfrm>
            <a:prstGeom prst="rect">
              <a:avLst/>
            </a:prstGeom>
            <a:noFill/>
            <a:ln w="9525">
              <a:noFill/>
              <a:miter lim="800000"/>
              <a:headEnd/>
              <a:tailEnd/>
            </a:ln>
            <a:sp3d/>
          </p:spPr>
        </p:pic>
        <p:pic>
          <p:nvPicPr>
            <p:cNvPr id="229" name="Picture 16"/>
            <p:cNvPicPr>
              <a:picLocks noChangeAspect="1" noChangeArrowheads="1"/>
            </p:cNvPicPr>
            <p:nvPr/>
          </p:nvPicPr>
          <p:blipFill>
            <a:blip r:embed="rId8" cstate="email"/>
            <a:srcRect/>
            <a:stretch>
              <a:fillRect/>
            </a:stretch>
          </p:blipFill>
          <p:spPr bwMode="auto">
            <a:xfrm>
              <a:off x="2959378" y="4759893"/>
              <a:ext cx="407081" cy="391722"/>
            </a:xfrm>
            <a:prstGeom prst="rect">
              <a:avLst/>
            </a:prstGeom>
            <a:noFill/>
            <a:ln w="9525">
              <a:noFill/>
              <a:miter lim="800000"/>
              <a:headEnd/>
              <a:tailEnd/>
            </a:ln>
            <a:sp3d/>
          </p:spPr>
        </p:pic>
        <p:pic>
          <p:nvPicPr>
            <p:cNvPr id="230" name="Picture 19"/>
            <p:cNvPicPr>
              <a:picLocks noChangeAspect="1" noChangeArrowheads="1"/>
            </p:cNvPicPr>
            <p:nvPr/>
          </p:nvPicPr>
          <p:blipFill>
            <a:blip r:embed="rId11" cstate="email"/>
            <a:srcRect/>
            <a:stretch>
              <a:fillRect/>
            </a:stretch>
          </p:blipFill>
          <p:spPr bwMode="auto">
            <a:xfrm>
              <a:off x="1479694" y="4760890"/>
              <a:ext cx="407081" cy="389773"/>
            </a:xfrm>
            <a:prstGeom prst="rect">
              <a:avLst/>
            </a:prstGeom>
            <a:noFill/>
            <a:ln w="9525">
              <a:noFill/>
              <a:miter lim="800000"/>
              <a:headEnd/>
              <a:tailEnd/>
            </a:ln>
            <a:sp3d/>
          </p:spPr>
        </p:pic>
        <p:pic>
          <p:nvPicPr>
            <p:cNvPr id="231" name="Picture 6"/>
            <p:cNvPicPr>
              <a:picLocks noChangeAspect="1" noChangeArrowheads="1"/>
            </p:cNvPicPr>
            <p:nvPr/>
          </p:nvPicPr>
          <p:blipFill>
            <a:blip r:embed="rId17" cstate="email"/>
            <a:srcRect/>
            <a:stretch>
              <a:fillRect/>
            </a:stretch>
          </p:blipFill>
          <p:spPr bwMode="auto">
            <a:xfrm>
              <a:off x="3945846" y="4759893"/>
              <a:ext cx="407081" cy="391722"/>
            </a:xfrm>
            <a:prstGeom prst="rect">
              <a:avLst/>
            </a:prstGeom>
            <a:noFill/>
            <a:ln w="9525">
              <a:noFill/>
              <a:miter lim="800000"/>
              <a:headEnd/>
              <a:tailEnd/>
            </a:ln>
            <a:sp3d/>
          </p:spPr>
        </p:pic>
        <p:pic>
          <p:nvPicPr>
            <p:cNvPr id="232" name="Picture 9"/>
            <p:cNvPicPr>
              <a:picLocks noChangeAspect="1" noChangeArrowheads="1"/>
            </p:cNvPicPr>
            <p:nvPr/>
          </p:nvPicPr>
          <p:blipFill>
            <a:blip r:embed="rId18" cstate="email"/>
            <a:srcRect/>
            <a:stretch>
              <a:fillRect/>
            </a:stretch>
          </p:blipFill>
          <p:spPr bwMode="auto">
            <a:xfrm>
              <a:off x="4439071" y="4760804"/>
              <a:ext cx="407081" cy="389900"/>
            </a:xfrm>
            <a:prstGeom prst="rect">
              <a:avLst/>
            </a:prstGeom>
            <a:noFill/>
            <a:ln w="9525">
              <a:noFill/>
              <a:miter lim="800000"/>
              <a:headEnd/>
              <a:tailEnd/>
            </a:ln>
            <a:sp3d/>
          </p:spPr>
        </p:pic>
        <p:pic>
          <p:nvPicPr>
            <p:cNvPr id="233" name="Picture 12"/>
            <p:cNvPicPr>
              <a:picLocks noChangeAspect="1" noChangeArrowheads="1"/>
            </p:cNvPicPr>
            <p:nvPr/>
          </p:nvPicPr>
          <p:blipFill>
            <a:blip r:embed="rId20" cstate="email"/>
            <a:srcRect/>
            <a:stretch>
              <a:fillRect/>
            </a:stretch>
          </p:blipFill>
          <p:spPr bwMode="auto">
            <a:xfrm>
              <a:off x="493224" y="4761776"/>
              <a:ext cx="407081" cy="387954"/>
            </a:xfrm>
            <a:prstGeom prst="rect">
              <a:avLst/>
            </a:prstGeom>
            <a:noFill/>
            <a:ln w="9525">
              <a:noFill/>
              <a:miter lim="800000"/>
              <a:headEnd/>
              <a:tailEnd/>
            </a:ln>
            <a:sp3d/>
          </p:spPr>
        </p:pic>
        <p:pic>
          <p:nvPicPr>
            <p:cNvPr id="234" name="Picture 14"/>
            <p:cNvPicPr>
              <a:picLocks noChangeAspect="1" noChangeArrowheads="1"/>
            </p:cNvPicPr>
            <p:nvPr/>
          </p:nvPicPr>
          <p:blipFill>
            <a:blip r:embed="rId21" cstate="email"/>
            <a:srcRect/>
            <a:stretch>
              <a:fillRect/>
            </a:stretch>
          </p:blipFill>
          <p:spPr bwMode="auto">
            <a:xfrm>
              <a:off x="3452609" y="4758033"/>
              <a:ext cx="407081" cy="395486"/>
            </a:xfrm>
            <a:prstGeom prst="rect">
              <a:avLst/>
            </a:prstGeom>
            <a:noFill/>
            <a:ln w="9525">
              <a:noFill/>
              <a:miter lim="800000"/>
              <a:headEnd/>
              <a:tailEnd/>
            </a:ln>
            <a:sp3d/>
          </p:spPr>
        </p:pic>
        <p:pic>
          <p:nvPicPr>
            <p:cNvPr id="235" name="Picture 17"/>
            <p:cNvPicPr>
              <a:picLocks noChangeAspect="1" noChangeArrowheads="1"/>
            </p:cNvPicPr>
            <p:nvPr/>
          </p:nvPicPr>
          <p:blipFill>
            <a:blip r:embed="rId24" cstate="email"/>
            <a:srcRect/>
            <a:stretch>
              <a:fillRect/>
            </a:stretch>
          </p:blipFill>
          <p:spPr bwMode="auto">
            <a:xfrm>
              <a:off x="1972917" y="4759893"/>
              <a:ext cx="407081" cy="391722"/>
            </a:xfrm>
            <a:prstGeom prst="rect">
              <a:avLst/>
            </a:prstGeom>
            <a:noFill/>
            <a:ln w="9525">
              <a:noFill/>
              <a:miter lim="800000"/>
              <a:headEnd/>
              <a:tailEnd/>
            </a:ln>
            <a:sp3d/>
          </p:spPr>
        </p:pic>
        <p:pic>
          <p:nvPicPr>
            <p:cNvPr id="236" name="Picture 20"/>
            <p:cNvPicPr>
              <a:picLocks noChangeAspect="1" noChangeArrowheads="1"/>
            </p:cNvPicPr>
            <p:nvPr/>
          </p:nvPicPr>
          <p:blipFill>
            <a:blip r:embed="rId26" cstate="email"/>
            <a:srcRect/>
            <a:stretch>
              <a:fillRect/>
            </a:stretch>
          </p:blipFill>
          <p:spPr bwMode="auto">
            <a:xfrm>
              <a:off x="2466152" y="4757999"/>
              <a:ext cx="407081" cy="395505"/>
            </a:xfrm>
            <a:prstGeom prst="rect">
              <a:avLst/>
            </a:prstGeom>
            <a:noFill/>
            <a:ln w="9525">
              <a:noFill/>
              <a:miter lim="800000"/>
              <a:headEnd/>
              <a:tailEnd/>
            </a:ln>
            <a:sp3d/>
          </p:spPr>
        </p:pic>
        <p:pic>
          <p:nvPicPr>
            <p:cNvPr id="237" name="Picture 5"/>
            <p:cNvPicPr>
              <a:picLocks noChangeAspect="1" noChangeArrowheads="1"/>
            </p:cNvPicPr>
            <p:nvPr/>
          </p:nvPicPr>
          <p:blipFill>
            <a:blip r:embed="rId44" cstate="email"/>
            <a:srcRect/>
            <a:stretch>
              <a:fillRect/>
            </a:stretch>
          </p:blipFill>
          <p:spPr bwMode="auto">
            <a:xfrm>
              <a:off x="4932304" y="4761102"/>
              <a:ext cx="407081" cy="389348"/>
            </a:xfrm>
            <a:prstGeom prst="rect">
              <a:avLst/>
            </a:prstGeom>
            <a:noFill/>
            <a:ln w="9525">
              <a:noFill/>
              <a:miter lim="800000"/>
              <a:headEnd/>
              <a:tailEnd/>
            </a:ln>
            <a:sp3d/>
          </p:spPr>
        </p:pic>
        <p:pic>
          <p:nvPicPr>
            <p:cNvPr id="238" name="Picture 12"/>
            <p:cNvPicPr>
              <a:picLocks noChangeAspect="1" noChangeArrowheads="1"/>
            </p:cNvPicPr>
            <p:nvPr/>
          </p:nvPicPr>
          <p:blipFill>
            <a:blip r:embed="rId47" cstate="email"/>
            <a:srcRect/>
            <a:stretch>
              <a:fillRect/>
            </a:stretch>
          </p:blipFill>
          <p:spPr bwMode="auto">
            <a:xfrm>
              <a:off x="0" y="4762800"/>
              <a:ext cx="407081" cy="385903"/>
            </a:xfrm>
            <a:prstGeom prst="rect">
              <a:avLst/>
            </a:prstGeom>
            <a:noFill/>
            <a:ln w="9525">
              <a:noFill/>
              <a:miter lim="800000"/>
              <a:headEnd/>
              <a:tailEnd/>
            </a:ln>
            <a:sp3d/>
          </p:spPr>
        </p:pic>
        <p:pic>
          <p:nvPicPr>
            <p:cNvPr id="240" name="Picture 20"/>
            <p:cNvPicPr>
              <a:picLocks noChangeAspect="1" noChangeArrowheads="1"/>
            </p:cNvPicPr>
            <p:nvPr/>
          </p:nvPicPr>
          <p:blipFill>
            <a:blip r:embed="rId49" cstate="email"/>
            <a:srcRect/>
            <a:stretch>
              <a:fillRect/>
            </a:stretch>
          </p:blipFill>
          <p:spPr bwMode="auto">
            <a:xfrm>
              <a:off x="7871272" y="4753678"/>
              <a:ext cx="407081" cy="387918"/>
            </a:xfrm>
            <a:prstGeom prst="rect">
              <a:avLst/>
            </a:prstGeom>
            <a:noFill/>
            <a:ln w="9525">
              <a:noFill/>
              <a:miter lim="800000"/>
              <a:headEnd/>
              <a:tailEnd/>
            </a:ln>
            <a:sp3d/>
          </p:spPr>
        </p:pic>
        <p:pic>
          <p:nvPicPr>
            <p:cNvPr id="241" name="Picture 8"/>
            <p:cNvPicPr>
              <a:picLocks noChangeAspect="1" noChangeArrowheads="1"/>
            </p:cNvPicPr>
            <p:nvPr/>
          </p:nvPicPr>
          <p:blipFill>
            <a:blip r:embed="rId52" cstate="email"/>
            <a:srcRect/>
            <a:stretch>
              <a:fillRect/>
            </a:stretch>
          </p:blipFill>
          <p:spPr bwMode="auto">
            <a:xfrm>
              <a:off x="7378037" y="4753669"/>
              <a:ext cx="407081" cy="387935"/>
            </a:xfrm>
            <a:prstGeom prst="rect">
              <a:avLst/>
            </a:prstGeom>
            <a:noFill/>
            <a:ln w="9525">
              <a:noFill/>
              <a:miter lim="800000"/>
              <a:headEnd/>
              <a:tailEnd/>
            </a:ln>
            <a:sp3d/>
          </p:spPr>
        </p:pic>
        <p:pic>
          <p:nvPicPr>
            <p:cNvPr id="242" name="Picture 11"/>
            <p:cNvPicPr>
              <a:picLocks noChangeAspect="1" noChangeArrowheads="1"/>
            </p:cNvPicPr>
            <p:nvPr/>
          </p:nvPicPr>
          <p:blipFill>
            <a:blip r:embed="rId53" cstate="email"/>
            <a:srcRect/>
            <a:stretch>
              <a:fillRect/>
            </a:stretch>
          </p:blipFill>
          <p:spPr bwMode="auto">
            <a:xfrm>
              <a:off x="5405120" y="4751778"/>
              <a:ext cx="407081" cy="391722"/>
            </a:xfrm>
            <a:prstGeom prst="rect">
              <a:avLst/>
            </a:prstGeom>
            <a:noFill/>
            <a:ln w="9525">
              <a:noFill/>
              <a:miter lim="800000"/>
              <a:headEnd/>
              <a:tailEnd/>
            </a:ln>
            <a:sp3d/>
          </p:spPr>
        </p:pic>
        <p:pic>
          <p:nvPicPr>
            <p:cNvPr id="243" name="Picture 13"/>
            <p:cNvPicPr>
              <a:picLocks noChangeAspect="1" noChangeArrowheads="1"/>
            </p:cNvPicPr>
            <p:nvPr/>
          </p:nvPicPr>
          <p:blipFill>
            <a:blip r:embed="rId54" cstate="email"/>
            <a:srcRect/>
            <a:stretch>
              <a:fillRect/>
            </a:stretch>
          </p:blipFill>
          <p:spPr bwMode="auto">
            <a:xfrm>
              <a:off x="6884814" y="4750839"/>
              <a:ext cx="407081" cy="393594"/>
            </a:xfrm>
            <a:prstGeom prst="rect">
              <a:avLst/>
            </a:prstGeom>
            <a:noFill/>
            <a:ln w="9525">
              <a:noFill/>
              <a:miter lim="800000"/>
              <a:headEnd/>
              <a:tailEnd/>
            </a:ln>
            <a:sp3d/>
          </p:spPr>
        </p:pic>
        <p:pic>
          <p:nvPicPr>
            <p:cNvPr id="244" name="Picture 18"/>
            <p:cNvPicPr>
              <a:picLocks noChangeAspect="1" noChangeArrowheads="1"/>
            </p:cNvPicPr>
            <p:nvPr/>
          </p:nvPicPr>
          <p:blipFill>
            <a:blip r:embed="rId55" cstate="email"/>
            <a:srcRect/>
            <a:stretch>
              <a:fillRect/>
            </a:stretch>
          </p:blipFill>
          <p:spPr bwMode="auto">
            <a:xfrm>
              <a:off x="5898344" y="4750839"/>
              <a:ext cx="407081" cy="393594"/>
            </a:xfrm>
            <a:prstGeom prst="rect">
              <a:avLst/>
            </a:prstGeom>
            <a:noFill/>
            <a:ln w="9525">
              <a:noFill/>
              <a:miter lim="800000"/>
              <a:headEnd/>
              <a:tailEnd/>
            </a:ln>
            <a:sp3d/>
          </p:spPr>
        </p:pic>
        <p:pic>
          <p:nvPicPr>
            <p:cNvPr id="245" name="Picture 3"/>
            <p:cNvPicPr>
              <a:picLocks noChangeAspect="1" noChangeArrowheads="1"/>
            </p:cNvPicPr>
            <p:nvPr/>
          </p:nvPicPr>
          <p:blipFill>
            <a:blip r:embed="rId58" cstate="email"/>
            <a:srcRect/>
            <a:stretch>
              <a:fillRect/>
            </a:stretch>
          </p:blipFill>
          <p:spPr bwMode="auto">
            <a:xfrm>
              <a:off x="8364498" y="4752743"/>
              <a:ext cx="407081" cy="389792"/>
            </a:xfrm>
            <a:prstGeom prst="rect">
              <a:avLst/>
            </a:prstGeom>
            <a:noFill/>
            <a:ln w="9525">
              <a:noFill/>
              <a:miter lim="800000"/>
              <a:headEnd/>
              <a:tailEnd/>
            </a:ln>
            <a:sp3d/>
          </p:spPr>
        </p:pic>
        <p:pic>
          <p:nvPicPr>
            <p:cNvPr id="246" name="Picture 4"/>
            <p:cNvPicPr>
              <a:picLocks noChangeAspect="1" noChangeArrowheads="1"/>
            </p:cNvPicPr>
            <p:nvPr/>
          </p:nvPicPr>
          <p:blipFill>
            <a:blip r:embed="rId59" cstate="email"/>
            <a:srcRect/>
            <a:stretch>
              <a:fillRect/>
            </a:stretch>
          </p:blipFill>
          <p:spPr bwMode="auto">
            <a:xfrm>
              <a:off x="6391578" y="4755513"/>
              <a:ext cx="407081" cy="384295"/>
            </a:xfrm>
            <a:prstGeom prst="rect">
              <a:avLst/>
            </a:prstGeom>
            <a:noFill/>
            <a:ln w="9525">
              <a:noFill/>
              <a:miter lim="800000"/>
              <a:headEnd/>
              <a:tailEnd/>
            </a:ln>
            <a:sp3d/>
          </p:spPr>
        </p:pic>
        <p:pic>
          <p:nvPicPr>
            <p:cNvPr id="247" name="Picture 5"/>
            <p:cNvPicPr>
              <a:picLocks noChangeAspect="1" noChangeArrowheads="1"/>
            </p:cNvPicPr>
            <p:nvPr/>
          </p:nvPicPr>
          <p:blipFill>
            <a:blip r:embed="rId60" cstate="email"/>
            <a:srcRect/>
            <a:stretch>
              <a:fillRect/>
            </a:stretch>
          </p:blipFill>
          <p:spPr bwMode="auto">
            <a:xfrm>
              <a:off x="8857729" y="4756486"/>
              <a:ext cx="407081" cy="382351"/>
            </a:xfrm>
            <a:prstGeom prst="rect">
              <a:avLst/>
            </a:prstGeom>
            <a:noFill/>
            <a:ln w="9525">
              <a:noFill/>
              <a:miter lim="800000"/>
              <a:headEnd/>
              <a:tailEnd/>
            </a:ln>
            <a:sp3d/>
          </p:spPr>
        </p:pic>
      </p:grpSp>
      <p:pic>
        <p:nvPicPr>
          <p:cNvPr id="83972" name="Picture 1"/>
          <p:cNvPicPr>
            <a:picLocks noChangeAspect="1"/>
          </p:cNvPicPr>
          <p:nvPr/>
        </p:nvPicPr>
        <p:blipFill>
          <a:blip r:embed="rId79">
            <a:extLst>
              <a:ext uri="{28A0092B-C50C-407E-A947-70E740481C1C}">
                <a14:useLocalDpi xmlns:a14="http://schemas.microsoft.com/office/drawing/2010/main" val="0"/>
              </a:ext>
            </a:extLst>
          </a:blip>
          <a:srcRect/>
          <a:stretch>
            <a:fillRect/>
          </a:stretch>
        </p:blipFill>
        <p:spPr bwMode="auto">
          <a:xfrm>
            <a:off x="5282457" y="1413934"/>
            <a:ext cx="1556479" cy="156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itle 2"/>
          <p:cNvSpPr txBox="1">
            <a:spLocks/>
          </p:cNvSpPr>
          <p:nvPr/>
        </p:nvSpPr>
        <p:spPr>
          <a:xfrm>
            <a:off x="199282" y="135726"/>
            <a:ext cx="11616897"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gradFill>
                  <a:gsLst>
                    <a:gs pos="1250">
                      <a:srgbClr val="505050"/>
                    </a:gs>
                    <a:gs pos="100000">
                      <a:srgbClr val="505050"/>
                    </a:gs>
                  </a:gsLst>
                  <a:lin ang="5400000" scaled="0"/>
                </a:gradFill>
              </a:rPr>
              <a:t>Nokia X </a:t>
            </a:r>
            <a:r>
              <a:rPr lang="pl-PL" sz="4400" dirty="0" smtClean="0">
                <a:gradFill>
                  <a:gsLst>
                    <a:gs pos="1250">
                      <a:srgbClr val="505050"/>
                    </a:gs>
                    <a:gs pos="100000">
                      <a:srgbClr val="505050"/>
                    </a:gs>
                  </a:gsLst>
                  <a:lin ang="5400000" scaled="0"/>
                </a:gradFill>
              </a:rPr>
              <a:t>provides access to the world of Android APPS</a:t>
            </a:r>
            <a:endParaRPr lang="pl-PL" sz="4400"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18293968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1513418" y="5274733"/>
            <a:ext cx="1576916" cy="1356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608061">
              <a:defRPr/>
            </a:pPr>
            <a:endParaRPr lang="en-US" sz="2400"/>
          </a:p>
        </p:txBody>
      </p:sp>
      <p:sp>
        <p:nvSpPr>
          <p:cNvPr id="15" name="Rectangle 14"/>
          <p:cNvSpPr/>
          <p:nvPr/>
        </p:nvSpPr>
        <p:spPr>
          <a:xfrm>
            <a:off x="8339667" y="3721100"/>
            <a:ext cx="1530351" cy="2912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608061">
              <a:defRPr/>
            </a:pPr>
            <a:endParaRPr lang="en-US" sz="2400"/>
          </a:p>
        </p:txBody>
      </p:sp>
      <p:pic>
        <p:nvPicPr>
          <p:cNvPr id="86019" name="Picture 11" descr="https://lh4.ggpht.com/sDcil2HB78uqihx6CyDr_EXsQzhjKjNSm4is1RQx6yI9NizMIEbQK0-AhC81Am41x-4=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8485" y="2391834"/>
            <a:ext cx="958849" cy="95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40" descr="https://lh4.ggpht.com/i3oQTDGc3PofXn44khVm9P05D5WP1u8W8mw-Ae5b57CaQvNAu7SmudpN9qHJN68Ing8o=w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5451" y="3888318"/>
            <a:ext cx="1119716" cy="111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32" descr="https://lh6.ggpht.com/qbFXtythB2MigPkjzzUvqEvo7rZJhzKQeQw1KcdK62iMMu6Y8Z0tPvWFss5L8BCZFJo=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8600" y="2383367"/>
            <a:ext cx="973667" cy="9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30" descr="https://lh5.ggpht.com/KU2rIrt4tJt4yRDYTgCpvQL3gswMYGm5-0jNt3b2Md2hdATYOKbYpeEwVSmCe3KC49RC=w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3767" y="2381251"/>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28" descr="https://lh4.ggpht.com/t4uRWyxLqT-dajzq_-LjeQml04xjTJBjjlhndJGQK7NyLp3x8xU9Zv3_UFLpOrOGPR9y=w1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1" y="3970868"/>
            <a:ext cx="952500" cy="9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Picture 26" descr="https://lh4.ggpht.com/pMUjTUwJigkuN6xO4ZIeOHQbqS0d6Gxw9n_Jzy8Z73ei38qFiHT8QfGtRzL2R8HOvt8=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8434" y="3975101"/>
            <a:ext cx="946151" cy="94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Picture 24" descr="https://lh5.ggpht.com/iw00rgqNNRWTSPjFvjhJwEujsnF3Pl5iN0IpwVv-V2sOSGitfYE_pnZMWos8ymEeJ5U=w3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73784" y="797984"/>
            <a:ext cx="98848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6" name="Picture 22" descr="https://lh5.ggpht.com/iWxmS5kdY4HDv-1zaq3n6sIgge4oskq8QXlY_IpBcOxl2hLgGHVqtanX4xWvq2Qn7Z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5468" y="3970868"/>
            <a:ext cx="954617" cy="9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7" name="Picture 20" descr="https://lh3.ggpht.com/xRr36Q0kQDjhzuawTp6qmIFrwM-rElIS1czlqSbYm9XcSvcxM5NC1Vi5RzgiCkbk4g=w30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3201" y="2381251"/>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8" name="Picture 18" descr="http://assets-01.app.lk/icons/2/bca9c1513f5f09df6d2cb9043ea942c9?size=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367" y="825501"/>
            <a:ext cx="935567" cy="93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9" name="Picture 16" descr="https://lh4.ggpht.com/ODKDbBaFjpLXa8z5sNzS7AKHhLxHCdVnpbpRriklJ26yHRLZ4HxSphUVnJ-O2ljQN9A=w3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43818" y="3975101"/>
            <a:ext cx="944033" cy="94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0" name="Picture 14" descr="https://lh6.ggpht.com/jWvzcGKYOz212k62DYPyT5nzf0J5kmrYcTa6mkqMe5h1xs4J2_nyu7iD6Jx06VS8rWU=w3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0600" y="2379134"/>
            <a:ext cx="982133" cy="9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1"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13352" y="2404533"/>
            <a:ext cx="933449" cy="93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2" name="Picture 9" descr="http://lh5.ggpht.com/GooxV44U3-FjzVs7MJb-r0YNaSqfCYDgdUrDvN2_MBRJe1lM-Y16FcdfTbXg3eHmEm9j=w1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8433" y="2391834"/>
            <a:ext cx="958851" cy="95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85518" y="838201"/>
            <a:ext cx="899583" cy="91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4" name="Picture 7" descr="https://lh4.ggpht.com/DKKtK2ZXan75NZpIryIuY550LCdqtzrFROO_y36qjhYtkNqvXrvOryYF8C2MGeA1EpQ=w1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7534" y="833968"/>
            <a:ext cx="920751" cy="91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5" name="Picture 5" descr="https://lh3.ggpht.com/wUh2itg3xxvswwP8AV2BpEqXl4F5mPh0DS1pqgBAyIrN250PQYTFaJv6ruLR3PLdkvY=w3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83718" y="800101"/>
            <a:ext cx="986367" cy="98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6" name="Picture 2" descr="https://lh4.ggpht.com/qfGoHi4lMhD7tfUa32eIzYXDJt4gA7FR3f4sUy-mfoFTarCs_ZoeL28zmn6zMGYW6-BU=w30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36951" y="804334"/>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7" name="Picture 2" descr="http://www.brandsoftheworld.com/sites/default/files/styles/logo-thumbnail/public/092010/cinemagia_mobile_0.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58434" y="817034"/>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8" name="AutoShape 4" descr="Cover art"/>
          <p:cNvSpPr>
            <a:spLocks noChangeAspect="1" noChangeArrowheads="1"/>
          </p:cNvSpPr>
          <p:nvPr/>
        </p:nvSpPr>
        <p:spPr bwMode="auto">
          <a:xfrm>
            <a:off x="154517" y="-14393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endParaRPr lang="pl-PL" sz="2400">
              <a:latin typeface="Nokia Pure Text" pitchFamily="34" charset="0"/>
            </a:endParaRPr>
          </a:p>
        </p:txBody>
      </p:sp>
      <p:sp>
        <p:nvSpPr>
          <p:cNvPr id="86039" name="AutoShape 6" descr="data:image/jpeg;base64,/9j/4AAQSkZJRgABAQAAAQABAAD/2wCEAAkGBxIPEBQQEhQUEA8QEBAUEBAPFA8PFg8YFBEWFhUSFhQYHCggGBolGxcVITEhJykrLi4uFx8zODMsNygtLisBCgoKDg0OGxAQGiwkICYsLCw2LCwvLSwsLCwtLC0uLDEsLCwsLCwsLCwsLCwsLC8sLCwtLCwsLCwsLCwsLCwsLP/AABEIAOEA4QMBEQACEQEDEQH/xAAbAAEAAgMBAQAAAAAAAAAAAAAABAYCAwUBB//EAD8QAAIBAQMHCQYFAgcBAAAAAAABAgMEBREGEiExQVFhEyIyUnGBkaHBFCNCYrHRBzNyguGSokNTc7KzwvAk/8QAGgEBAAIDAQAAAAAAAAAAAAAAAAQFAgMGAf/EADYRAQACAQIDBAkDAwQDAAAAAAABAgMEEQUhMRJBUWETMnGBkaGxwdEi4fAUQlIVIzRDM7Lx/9oADAMBAAIRAxEAPwD7iAAAAAAAAANgaLPbadVyjCcZyhgpqDUs3HUnge7Ma3radolvPGT5tlnfNqo2qpSjVlCmsxwUcI6HFPWtOvOXcVGrzZa5JrE8nVcM0mmyaet5pEzz339v4VireFafSq1JfqnN/VkKcl56zPxW1cGKvq1iPdDQ5t6232tmO8tm0PY1ZLVJrsbR7vLyaxPWEmjetoh0a1VcFUnh4Y4GUZbx0tPxarabDb1qR8IdKy5Y2yn/AImet1SMZees3V1mavf8UXJwrS3/ALdvZLvXd+Ib1V6S4yot/wC2T9STj4j/AJx8Fdm4DHXFb3T+Y/C1XVf9ntX5VROW2EsYSX7Xr7idi1GPJ6sqfUaHPg9evLx6w6ZuRAAAAAAAAAAAAAAAAAAAVTKDLmhZsYUv/oqrFYQazIP5p+i8jOuOZ6oWbW0pyrzl89vnKa02t+8qOMNlKnjCPel0u83RWIVmXU5MnWfdCf8Ah3efIWxQeinaFmPhLXB+Oj9xjkjeGzRZOxl27p5PrrZoXj55+Jln95Sq9aMoN/peK+rKriNP1Vt7nTcBy70vj8J3+KlFcvwAAAAAPU8NK0NamtgFkuTLOvZ8I1Pf0lgsJvnxXCe3vJeHW3pynnCq1XCMObnX9M+XT4fh9Cua/KFrjjSlzkudTlgpx7Y7uOotcWemWP0y5nU6PLp52vHLx7pdI3IoAAAAAAAAAAAAACLeNvp2am6tWShCO17XsSW18D2I3YXyVpXtWl8synyzrWtunTxo2fq6FOp+trV2LzN1aRCmz6y+TlXlH86qsZoj0DKnUcZKUXhKLTi9zTxTBEzE7w+5XJeCtNnp1l/iQi5LdLDCS8cSNMbTs6PFk9JSLeLgfiFZs+y522lUjLueMX9V4EHX03xb+E/su+CZOzqez4xMff7PmxTOuAAAAAAAANlnrypyU4ScJx1Si8Gj2tprO8Mb0revZtG8PruSlurWizRqV4qMm+a1o5SOybjsx0l7pr3vj7V4cVxDDiw55pinl9J8HYJCCAAAAAAAAAAACDfN607JSlWqPCK1Ja5vZFLez2I3lry5a469qz45lBftW3Vc+o8IrHk6a6NNer3skVrEKLNmtltvLlnrSAAAH0L8LryxjUs0n0cKlPseia8c197NWSO9acOycppPtW2/bNytCrDrU5JduGgjZq9rHNfJdaXJ6PNS/hMPjiOch3wegAAAAAADtZMXP7TVxmvcw0z+Z7IffgSdLp/S259I/myt4lrv6bHtX1p6eXm+q2eehJaEtSWjDgXrjG6pVjBZ0more3hrML3rSO1adoZVrNp2rG7YZsQAAAAAAAABptdphRhKpNqMIJuUnsSERuxtaKxvPR8Zypv+durZ75tKGKo0+qsek/mejHw2EmtdoUOozzmtv3dzjHrQAAAADo5OXi7LaqVX4VNKpxhLRLyePceWjeG3Bk9Hki382fapPFY61s4kZ0T5Za8mbRys1Cn7tTlmSbhFNY6NuOoo7aPL2piK8t3Y4+K6b0dZvfntG8c+rxZK2ndBfvR7/Q5vL4vJ4zpfGfg8lkvaV8MX2SXqJ0Obw+b2OMaWe+fgh2i57RT0ypTw3xWevGOJptgy161n6/RJx67TZOVckfT67ILWzaaksAASLDZJV6kacFpk9eyK2yfBGePHOS0Vq0589MGOcl+kfPyfS7rsUaFONOC0R1vbJ7ZPiX+LHGOsVhw+o1F8+Scl+/5eTqqpGnFzk82K1tjLlpipN7ztENVKWvaK1jmq17XnK0S3U10Y+r4nH67XW1NvCsdI+8+f0dDptNXDXz8XWybvfVRqP/Tk3/Y/Qs+E8Q6YMk+yft+Pgha7Sf8AZT3x91kOhVIAAAAAAAB8w/EfKDlanslN+6pP3rXxzXw9kfr2G7HXbmqNdn7VvRx0j6/spJsV4AAAAJN33fUtEsylFye16lHi3sPJmI6tmPFfJO1YXS58iaUcHaG6stGMINxguGOt+RqnJPcs8XD6x6/P6L3RilFRSwUUkluSWhGtYRG3JFrwA0cmB5yYHmYBDt110qywqQUvm6Ml2SWk1ZMGPJ60JODWZsE/7dpjy7vgrF6ZJyjzqLz11JaJLsep+RXZtBaOePn5L7S8bpb9OaNp8Y6fsrcoNPNaakng4tNNPdgV+3PZexaJjeJ5L9kxc/s9POkvfVEnL5Vsh9/4LvSaf0Vd56y4/imu/qMnZr6sdPPz/CwxcYRc5PCK1tm/JkrjrN7ztEK2lLXt2a9VcvS8ZV5dWmujH1fE5DXa6+qt4VjpH3nzdBptLXDXz8UEgJQmBdbhvLl6eD/Mholx3SOw4brP6jH+r1o6/lz+s0/ob8ukuoWSGAAAAABwssr79iszkvzajzKS4taZdiWnwMqV3lG1Wb0VN46z0fF/Pi9pIUIAAAAO7k7k5K1c+eMKHWWGdUweqPDiYWvsl6bSTl/VblH1fQbHZIUoKFOKhBakvq97NEzuuqUrSNqwm0qYZOhRgB7OjiBj7OA9nAxlZgNM7MBHnRwAg17upzqRqyinUp9GXdt3mu2KlrRaY5w301OWmOcdbfpnuTcVBOUnhFa2MuWmKk3vO0Q10pa9orWOav3lb3We6EejH1fE5DXa62qv4VjpH3nzX+m01cNfPvlCICUAAJV2Wx0asZrVqkt6esk6TUTp80ZO7v8AY06jDGXHNf5uvtOakk1pTSae9PUzuK2i0RMdJc1MTE7SyPXgAAAAPj2X97e02uUU8aVDmQw1N/HLx0ftRIpG0KPWZe3kmO6OStmSIAAAHayYuR2upjLFUabWe+u9kE/rwMb22hK0un9LbeekfzZ9Ko0UkoxSUUsEloSS2IjryIiI2hMo0A9TKdEDfGIGQAAB5gB44AaZ0QI8rOBptt3qrTcXoeuL3Mi6zS11OKaT7p8Jb9PnnDftQqFei4ScJaJReDOLy47YrzS8c4dFS8XrFq9JazWzAAAC2ZLWzPpum9dPDD9L1eH2Op4Nqe3inFPWv0noo+I4ezk7cd/1d0uVeAAAHkgKHfWQlGTcqM5UpNt5s26sW3xfOXizZGSe9X5OH0tzrO3zU28cm7TQxcoZ8V8VLGa8MMfI2ReJQcmky06xv7ObkYmSM9A22Szyq1I04aZzklH79m3uEztzZUpN7RWOsvq903fGz0o0oaorS9sntk+1kaZ3nd0OLHGOkVh17PRPGxOhTwA2YAAAAAAAAAMXEDVVQFcv+y5yz10o6+K/gpeMaT0mP0tY516+cfsseH6js29HPSfq4By67AAADoXHaeTrx3Sea+/V54E/hmf0Wpr4Ty+PT5outx9vDPlz+C7xZ2bnWQAABjICBaIAQpQA5t43NQtH5lNOXXXNl/Uj2LTHRqyYMeT1oVm8MiGtNGpj8lXQ/wCpL0NkZfFAycO/wn4pWRtwzoznVrRzJrmU03F6GudJNeHieXtE8oZ6LTWpM2vG09F3s9I1rF0acMANgAAAAAAAAAAAwnECBaaR5MbinWyhyc3HYno7Nhw+r0/oM1sfdHT2dzpsGX0uOLfzdpIzcAAPU8NO493mOcHVfrDWz4Rl1op+KO8w5IyY63jviJctkp2LzXwlKNrAAAVTKy1SVWEYtxzYY81tdJ8OxFHxPLaMlYidto+rXeebm0r5rx+NyXz4S83pIlNdnp/dv7ef7se1KVTygl8UIy7G4/clU4rkj1qxPy/LLtpEL6pS1qUfCS8iVTimKfWiY+b3tw3wtVKWqce95v1JVNXgt0vH0+rLtQlUqZJeujQp4ASUAAAAAAAAAAAAADRWhiBVso6GDjPfjF/VepznHcXOmWPZ94+634Zk5Wp73GKBagAABb8m6uNCK6rkvPH1Ov4RftaWvlvHzc/r67Z589p+TtIs0MAAUbKSeNpnwUV/avuc1xC2+ot5bNVurlkJiAAMoRxaW9peJ7Edqdh9Bp0UtC1LQu47GI25Q3pEUBkAAAAAAAAAAAAADGSA4OUlP3TfVlF+eHqVXGa76WZ8Jj67fdO4dbbNt4xKrHJL4AAALLktPmSW6f1SOo4HbfDaPCfspeJx/uRPkscS6Vr0DyQFBvx42ip+v0Ry+s/5F/a026oJFeAADfYvzYfrj9UbsEb5a+2Pq9jqvtGeJ1jckgAAAAAAAAAAAAAAGBx8o17if7P+SJXcW/4d/d/7QlaH/kV9/wBJU4450QAAAWDJd6J/qX0Ol4F/47+37KfifrV9izwL1VsgMZgUO/FhaKn6vqkcvrY21F/b9mm3VAIrwAAbbPLCcXulF+ZsxT2clZ84+pC/WdHXN6UAAAAAAAAAAAAAAAA4+U0sKEvmlBf3J+hWcYttpLR4zH1ifsm8PjfPHlv9FOOQX4AAAWDJlc2T3y9Dp+BR/tWnz+yl4nP66x5LNTLtWswMZgUnKSGFob60Yvyw9DnOJV2zzPjENV+rlEBiAAAkX67aufCMutFPy0nXYr9ukW8YbondPNj0AAAAAAAAAAAAAAAreV1bRCG9uT7tCKDjuXatMfjz+C04ZTna/uVo5xcAAABZsnY4Uk98pPzw9DreDV20sT4zP12+yh4hbfNt4RCwUy1QWYGMgKrlXR0wn2xf1XqU3Fqerf2x+Pu13hXimYAAABaclLVjB03rg8V2P+cfEvuF5e1jnHPd9J/dspKxotGb0AAAAAAAAAAAAAACi35auVrya6MebHsX84nF8Rzxm1FrR0jl8P33dHo8Xo8UR3zzQCCkgAABb7rpZsIx3RX8ndaXF6LDSnhEOYz37eS1vN2IEhqZAeMDjX9Z8+lJbUs5d2ki63F6TDaO/r8Hlo3hTDl2kAAAJd12vkasZ7NUlvT1/fuJGmzehyRf4+x7E7Sv9Kakk1pTSaa2p7TqYmJjeG5megAAAAAAAAAAAAHMv+38jSeD589EeG+XcV3E9X6DDy9aeUfn3Jejwelyc+kKScc6EAAAN9ipZ9SK2YpvsWlkrRYfTailPPefZHP9mjU5PR4rW/m64WWJ3DmnRiB6AAi2mIFGvGz8nVlHZjjHsf8A7yOW1WH0WWa93WPY02jaUUjPAABlGLbwWlvUltPYiZnaBdrgpTp0lGo1iuil8K3NnTaLHkx4ork/+Q21iYjm6pLZAAAAAAAAAAAA1WmvGnBzk8IxWL+y4mvNlripN79IZ46WvaK16qLeVtlXqOb1aox6q3HFavU21GSb290eEOjwYYxU7MIpGbgAAA69xUNc3t0L1Oj4Hp9otmnv5R9/55KjiWXeYxx7Z+yzWWJfqpLQHoADVViBW8obJnRz1rhr4raVvEsHbx9uOsfRheOStnPtYBus9nlUeEV2vYjdhwXzW7NI/Z7Ebu9YLHGlq0y2yf0W46HTaSmCOXOfFtiuzrwrqEXKTwilpZvy5a46Te87RDOlLXtFaxzRLDlFGdRxmsyLfMl6SKjT8ZpfLNbxtHdP5/nksMvDrVpE15z3/s7pdq0AAAAAAAAAabVaYUouc3hFefBLazVmz0w07d52hsx47ZLdmsKZe96StEt1OL5sfV8TkNdrr6q3PlWOkfefP6L/AE2mrhr5+LnkFJAAADOlTcpKK1tmzDitlvGOvWWGS8UrNp7lpsdFRSitSSR3WHFXFSKV6RGzmcl5vabT3utQibGDeAAAeSQEC1U8RIpt42Tkp4fC9MX6HMazT+gybd09P55NNo2llYbvdTS+bDftl2fc2aXQ2zfqtyr9fZ+XsV3dyhRUVmxWCL/Hipjr2axtDbEbJDwhFyk8IrW2MmWmKs3vO0QypS17dmsc1evG3us90F0Y+r4nIa7XW1NvCsdI+8+f0dBptLXDXz8UMgJTqXZfdShzXz6fVb0rsfoWWj4nl0/6Z/VXwnu9k/ZD1Gipl5xylaLDelKt0ZJS6ktEvDb3HSafX4M/q25+E9VPm0uTF60cvHuTSYjgAAAA8lJJYt4Ja29B5MxEby9iJnlDjXhlDTp6KfvZcHzV37e4qNVxjFj5Yv1T8vj+E/Dw+9+d+UfNWLZbJ1pZ03i9i2LsRzmfUZM9u1knf6R7Fxiw0xRtWEc0NgAAAAOzdFlwWe9ctXBHT8H0fo6+mvHOenlH7/RS8Q1Hat6OvSOvt/Z3rLTLtWuhBAZAAAADTWgBybZZoy6SxweKxNeTFTJEReNzbdhGmbBvwUIuUnhFa2zDJkrjrN7ztEMqUte3Zr1Vu8rwdZ9WC6MfV8Tj9drr6q3hWOkfefN0Gm0tcNfPxQiAlAAAgJ9mvivT1TbW6WEl56Sbi4jqcXq35eE8/wB/mjZNJhv1r8OTpUsqZfFTT4xbRYU47f8AupHulFtwyv8AbZvWVMf8uX9SN/8ArtP8J+MNX+l2/wAoYzypWym++S+x5PHa7cqT8XscLnvt8kSvlNVl0VGHHpPzImTjee3qREfNvpw3FHrTMuXabbUq9OblwerwWgrsuoy5v/JaZ/nh0TMeHHj9WNmg0NgAAAAAE27rHyjzn0F/c9xa8M0H9Rbt3j9EfOfD2ePwQdbqvRV7NfWn5LDQhidaoXToQwAkAAAAAB5JARa1HEDCFnAq1+Wqc6jhJOEYPmw/7PechxPU5cuWaXjaI6R9/N0Giw0pTtVneZ7/ALOaViYAAAAAAAAAAAAAAAAAEqxWN1Hugtb38EWGg0FtTbeeVY6z9o/nJE1Wqrhjbv8AB36NLBJJYJakdfSlaVitY2iFBa02ntT1dGz0jNimxQGQAAAAAAPGgPGgOXe9khWjhLRJdGS1r7rgRNXoseprtbr3T3x+zfp9RfDO8dPBUrVZZU3hLua1M5HU6TLp7dm8e/un+eC/w56Zo3r8O9pIzcAAAAAAAAAAAAAAATrFd7nzpaI7tsvsi40PCr5tr5eVfDvn8R/PNX6rXVx/ppzn5Q7dGklgksEtSR1FKVpWK1jaIUtrTad56p1CiZMU6nDADYAAAAAAAAA8kBDtFMDm16KawaxT2MwyY65KzW8bwype1J3rO0uParra0w0rqvX3M57V8FtX9WDnHhPX3T3+9bYOIxPLJ8XOlFp4PQ1sZR2rNbdm0bT4LOJi0bx0eGL0AAAAAAAAAANtCzym+aseOxd5I0+ly6idscb+fd8WrLnpije8urZLujDTLnS8l2I6TR8Jx4drX/Vb5R7I/Kn1Gvvk5V5R83RhDEtkBMoUAJ1OGAGwAAAAAAAAAAAYSjiBFrUAIVSjgBFr2eM9Elj6d5pzafFmjbJXdsx5b453pOznVrp6r7pfcpc3A464re6fyscfE5/7I+CHUsVSOuLfFaSqy8O1OP1qT7Y5p1NXhv0t8eSO1hr0dughzynaeSTHPoHgAAAGUKblqTfYmzZTHfJ6lZn2QxtetfWnZKpXbUlrWavm+yLDDwjU5PWjsx5/iP2RMmvw16Tv7E6hdkI6XjJ8dC8C3wcGwY+d/wBU+fT4flX5eI5Lcq8vqnRhsWhbkW1YisbR0QZmZneW6nRxPXiZRoAS4QwA2AAAAAAAAAAAAAA8aA01KOIEWpZwI06IGp0wMJU09aT7UmYWpW/K0RPthlW1q9J2aZWKm/gj3LD6Ea3D9LPXHHw2+jdGqzR/fLD2Cn1fNmH+l6X/AA+rP+tz/wCX0eqwU+qvMRwzSx/ZHzeTrc8/3fRnGywWqEfBG6mj09PVx1+ENdtRlt1tPxblEkRG3Rpnn1ZKB6NkKIEmnZwJVOjgBujEDIAAAAAAAAAAAAAAAAAxcQNcqQGmdnA1SswGt2YDH2cB7OB6rMBsjZgNsLOBujRA2qIGQAAAAAAAAAAAAAAAAAAAAAHmADNAxcAHJgOTAKAHuaB7gB6AAAAAAAAAAAAAAAAAAAAAAAAAAAAAAAAAAAAAAAAAAAAAAP/Z"/>
          <p:cNvSpPr>
            <a:spLocks noChangeAspect="1" noChangeArrowheads="1"/>
          </p:cNvSpPr>
          <p:nvPr/>
        </p:nvSpPr>
        <p:spPr bwMode="auto">
          <a:xfrm>
            <a:off x="306917" y="846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endParaRPr lang="pl-PL" sz="2400">
              <a:latin typeface="Nokia Pure Text" pitchFamily="34" charset="0"/>
            </a:endParaRPr>
          </a:p>
        </p:txBody>
      </p:sp>
      <p:sp>
        <p:nvSpPr>
          <p:cNvPr id="86040" name="AutoShape 8" descr="data:image/jpeg;base64,/9j/4AAQSkZJRgABAQAAAQABAAD/2wCEAAkGBxIPEBQQEhQUEA8QEBAUEBAPFA8PFg8YFBEWFhUSFhQYHCggGBolGxcVITEhJykrLi4uFx8zODMsNygtLisBCgoKDg0OGxAQGiwkICYsLCw2LCwvLSwsLCwtLC0uLDEsLCwsLCwsLCwsLCwsLC8sLCwtLCwsLCwsLCwsLCwsLP/AABEIAOEA4QMBEQACEQEDEQH/xAAbAAEAAgMBAQAAAAAAAAAAAAAABAYCAwUBB//EAD8QAAIBAQMHCQYFAgcBAAAAAAABAgMEBREGEiExQVFhEyIyUnGBkaHBFCNCYrHRBzNyguGSokNTc7KzwvAk/8QAGgEBAAIDAQAAAAAAAAAAAAAAAAQFAgMGAf/EADYRAQACAQIDBAkDAwQDAAAAAAABAgMEEQUhMRJBUWETMnGBkaGxwdEi4fAUQlIVIzRDM7Lx/9oADAMBAAIRAxEAPwD7iAAAAAAAAANgaLPbadVyjCcZyhgpqDUs3HUnge7Ma3radolvPGT5tlnfNqo2qpSjVlCmsxwUcI6HFPWtOvOXcVGrzZa5JrE8nVcM0mmyaet5pEzz339v4VireFafSq1JfqnN/VkKcl56zPxW1cGKvq1iPdDQ5t6232tmO8tm0PY1ZLVJrsbR7vLyaxPWEmjetoh0a1VcFUnh4Y4GUZbx0tPxarabDb1qR8IdKy5Y2yn/AImet1SMZees3V1mavf8UXJwrS3/ALdvZLvXd+Ib1V6S4yot/wC2T9STj4j/AJx8Fdm4DHXFb3T+Y/C1XVf9ntX5VROW2EsYSX7Xr7idi1GPJ6sqfUaHPg9evLx6w6ZuRAAAAAAAAAAAAAAAAAAAVTKDLmhZsYUv/oqrFYQazIP5p+i8jOuOZ6oWbW0pyrzl89vnKa02t+8qOMNlKnjCPel0u83RWIVmXU5MnWfdCf8Ah3efIWxQeinaFmPhLXB+Oj9xjkjeGzRZOxl27p5PrrZoXj55+Jln95Sq9aMoN/peK+rKriNP1Vt7nTcBy70vj8J3+KlFcvwAAAAAPU8NK0NamtgFkuTLOvZ8I1Pf0lgsJvnxXCe3vJeHW3pynnCq1XCMObnX9M+XT4fh9Cua/KFrjjSlzkudTlgpx7Y7uOotcWemWP0y5nU6PLp52vHLx7pdI3IoAAAAAAAAAAAAACLeNvp2am6tWShCO17XsSW18D2I3YXyVpXtWl8synyzrWtunTxo2fq6FOp+trV2LzN1aRCmz6y+TlXlH86qsZoj0DKnUcZKUXhKLTi9zTxTBEzE7w+5XJeCtNnp1l/iQi5LdLDCS8cSNMbTs6PFk9JSLeLgfiFZs+y522lUjLueMX9V4EHX03xb+E/su+CZOzqez4xMff7PmxTOuAAAAAAAANlnrypyU4ScJx1Si8Gj2tprO8Mb0revZtG8PruSlurWizRqV4qMm+a1o5SOybjsx0l7pr3vj7V4cVxDDiw55pinl9J8HYJCCAAAAAAAAAAACDfN607JSlWqPCK1Ja5vZFLez2I3lry5a469qz45lBftW3Vc+o8IrHk6a6NNer3skVrEKLNmtltvLlnrSAAAH0L8LryxjUs0n0cKlPseia8c197NWSO9acOycppPtW2/bNytCrDrU5JduGgjZq9rHNfJdaXJ6PNS/hMPjiOch3wegAAAAAADtZMXP7TVxmvcw0z+Z7IffgSdLp/S259I/myt4lrv6bHtX1p6eXm+q2eehJaEtSWjDgXrjG6pVjBZ0more3hrML3rSO1adoZVrNp2rG7YZsQAAAAAAAABptdphRhKpNqMIJuUnsSERuxtaKxvPR8Zypv+durZ75tKGKo0+qsek/mejHw2EmtdoUOozzmtv3dzjHrQAAAADo5OXi7LaqVX4VNKpxhLRLyePceWjeG3Bk9Hki382fapPFY61s4kZ0T5Za8mbRys1Cn7tTlmSbhFNY6NuOoo7aPL2piK8t3Y4+K6b0dZvfntG8c+rxZK2ndBfvR7/Q5vL4vJ4zpfGfg8lkvaV8MX2SXqJ0Obw+b2OMaWe+fgh2i57RT0ypTw3xWevGOJptgy161n6/RJx67TZOVckfT67ILWzaaksAASLDZJV6kacFpk9eyK2yfBGePHOS0Vq0589MGOcl+kfPyfS7rsUaFONOC0R1vbJ7ZPiX+LHGOsVhw+o1F8+Scl+/5eTqqpGnFzk82K1tjLlpipN7ztENVKWvaK1jmq17XnK0S3U10Y+r4nH67XW1NvCsdI+8+f0dDptNXDXz8XWybvfVRqP/Tk3/Y/Qs+E8Q6YMk+yft+Pgha7Sf8AZT3x91kOhVIAAAAAAAB8w/EfKDlanslN+6pP3rXxzXw9kfr2G7HXbmqNdn7VvRx0j6/spJsV4AAAAJN33fUtEsylFye16lHi3sPJmI6tmPFfJO1YXS58iaUcHaG6stGMINxguGOt+RqnJPcs8XD6x6/P6L3RilFRSwUUkluSWhGtYRG3JFrwA0cmB5yYHmYBDt110qywqQUvm6Ml2SWk1ZMGPJ60JODWZsE/7dpjy7vgrF6ZJyjzqLz11JaJLsep+RXZtBaOePn5L7S8bpb9OaNp8Y6fsrcoNPNaakng4tNNPdgV+3PZexaJjeJ5L9kxc/s9POkvfVEnL5Vsh9/4LvSaf0Vd56y4/imu/qMnZr6sdPPz/CwxcYRc5PCK1tm/JkrjrN7ztEK2lLXt2a9VcvS8ZV5dWmujH1fE5DXa6+qt4VjpH3nzdBptLXDXz8UEgJQmBdbhvLl6eD/Mholx3SOw4brP6jH+r1o6/lz+s0/ob8ukuoWSGAAAAABwssr79iszkvzajzKS4taZdiWnwMqV3lG1Wb0VN46z0fF/Pi9pIUIAAAAO7k7k5K1c+eMKHWWGdUweqPDiYWvsl6bSTl/VblH1fQbHZIUoKFOKhBakvq97NEzuuqUrSNqwm0qYZOhRgB7OjiBj7OA9nAxlZgNM7MBHnRwAg17upzqRqyinUp9GXdt3mu2KlrRaY5w301OWmOcdbfpnuTcVBOUnhFa2MuWmKk3vO0Q10pa9orWOav3lb3We6EejH1fE5DXa62qv4VjpH3nzX+m01cNfPvlCICUAAJV2Wx0asZrVqkt6esk6TUTp80ZO7v8AY06jDGXHNf5uvtOakk1pTSae9PUzuK2i0RMdJc1MTE7SyPXgAAAAPj2X97e02uUU8aVDmQw1N/HLx0ftRIpG0KPWZe3kmO6OStmSIAAAHayYuR2upjLFUabWe+u9kE/rwMb22hK0un9LbeekfzZ9Ko0UkoxSUUsEloSS2IjryIiI2hMo0A9TKdEDfGIGQAAB5gB44AaZ0QI8rOBptt3qrTcXoeuL3Mi6zS11OKaT7p8Jb9PnnDftQqFei4ScJaJReDOLy47YrzS8c4dFS8XrFq9JazWzAAAC2ZLWzPpum9dPDD9L1eH2Op4Nqe3inFPWv0noo+I4ezk7cd/1d0uVeAAAHkgKHfWQlGTcqM5UpNt5s26sW3xfOXizZGSe9X5OH0tzrO3zU28cm7TQxcoZ8V8VLGa8MMfI2ReJQcmky06xv7ObkYmSM9A22Szyq1I04aZzklH79m3uEztzZUpN7RWOsvq903fGz0o0oaorS9sntk+1kaZ3nd0OLHGOkVh17PRPGxOhTwA2YAAAAAAAAAMXEDVVQFcv+y5yz10o6+K/gpeMaT0mP0tY516+cfsseH6js29HPSfq4By67AAADoXHaeTrx3Sea+/V54E/hmf0Wpr4Ty+PT5outx9vDPlz+C7xZ2bnWQAABjICBaIAQpQA5t43NQtH5lNOXXXNl/Uj2LTHRqyYMeT1oVm8MiGtNGpj8lXQ/wCpL0NkZfFAycO/wn4pWRtwzoznVrRzJrmU03F6GudJNeHieXtE8oZ6LTWpM2vG09F3s9I1rF0acMANgAAAAAAAAAAAwnECBaaR5MbinWyhyc3HYno7Nhw+r0/oM1sfdHT2dzpsGX0uOLfzdpIzcAAPU8NO493mOcHVfrDWz4Rl1op+KO8w5IyY63jviJctkp2LzXwlKNrAAAVTKy1SVWEYtxzYY81tdJ8OxFHxPLaMlYidto+rXeebm0r5rx+NyXz4S83pIlNdnp/dv7ef7se1KVTygl8UIy7G4/clU4rkj1qxPy/LLtpEL6pS1qUfCS8iVTimKfWiY+b3tw3wtVKWqce95v1JVNXgt0vH0+rLtQlUqZJeujQp4ASUAAAAAAAAAAAAADRWhiBVso6GDjPfjF/VepznHcXOmWPZ94+634Zk5Wp73GKBagAABb8m6uNCK6rkvPH1Ov4RftaWvlvHzc/r67Z589p+TtIs0MAAUbKSeNpnwUV/avuc1xC2+ot5bNVurlkJiAAMoRxaW9peJ7Edqdh9Bp0UtC1LQu47GI25Q3pEUBkAAAAAAAAAAAAADGSA4OUlP3TfVlF+eHqVXGa76WZ8Jj67fdO4dbbNt4xKrHJL4AAALLktPmSW6f1SOo4HbfDaPCfspeJx/uRPkscS6Vr0DyQFBvx42ip+v0Ry+s/5F/a026oJFeAADfYvzYfrj9UbsEb5a+2Pq9jqvtGeJ1jckgAAAAAAAAAAAAAAGBx8o17if7P+SJXcW/4d/d/7QlaH/kV9/wBJU4450QAAAWDJd6J/qX0Ol4F/47+37KfifrV9izwL1VsgMZgUO/FhaKn6vqkcvrY21F/b9mm3VAIrwAAbbPLCcXulF+ZsxT2clZ84+pC/WdHXN6UAAAAAAAAAAAAAAAA4+U0sKEvmlBf3J+hWcYttpLR4zH1ifsm8PjfPHlv9FOOQX4AAAWDJlc2T3y9Dp+BR/tWnz+yl4nP66x5LNTLtWswMZgUnKSGFob60Yvyw9DnOJV2zzPjENV+rlEBiAAAkX67aufCMutFPy0nXYr9ukW8YbondPNj0AAAAAAAAAAAAAAAreV1bRCG9uT7tCKDjuXatMfjz+C04ZTna/uVo5xcAAABZsnY4Uk98pPzw9DreDV20sT4zP12+yh4hbfNt4RCwUy1QWYGMgKrlXR0wn2xf1XqU3Fqerf2x+Pu13hXimYAAABaclLVjB03rg8V2P+cfEvuF5e1jnHPd9J/dspKxotGb0AAAAAAAAAAAAAACi35auVrya6MebHsX84nF8Rzxm1FrR0jl8P33dHo8Xo8UR3zzQCCkgAABb7rpZsIx3RX8ndaXF6LDSnhEOYz37eS1vN2IEhqZAeMDjX9Z8+lJbUs5d2ki63F6TDaO/r8Hlo3hTDl2kAAAJd12vkasZ7NUlvT1/fuJGmzehyRf4+x7E7Sv9Kakk1pTSaa2p7TqYmJjeG5megAAAAAAAAAAAAHMv+38jSeD589EeG+XcV3E9X6DDy9aeUfn3Jejwelyc+kKScc6EAAAN9ipZ9SK2YpvsWlkrRYfTailPPefZHP9mjU5PR4rW/m64WWJ3DmnRiB6AAi2mIFGvGz8nVlHZjjHsf8A7yOW1WH0WWa93WPY02jaUUjPAABlGLbwWlvUltPYiZnaBdrgpTp0lGo1iuil8K3NnTaLHkx4ork/+Q21iYjm6pLZAAAAAAAAAAAA1WmvGnBzk8IxWL+y4mvNlripN79IZ46WvaK16qLeVtlXqOb1aox6q3HFavU21GSb290eEOjwYYxU7MIpGbgAAA69xUNc3t0L1Oj4Hp9otmnv5R9/55KjiWXeYxx7Z+yzWWJfqpLQHoADVViBW8obJnRz1rhr4raVvEsHbx9uOsfRheOStnPtYBus9nlUeEV2vYjdhwXzW7NI/Z7Ebu9YLHGlq0y2yf0W46HTaSmCOXOfFtiuzrwrqEXKTwilpZvy5a46Te87RDOlLXtFaxzRLDlFGdRxmsyLfMl6SKjT8ZpfLNbxtHdP5/nksMvDrVpE15z3/s7pdq0AAAAAAAAAabVaYUouc3hFefBLazVmz0w07d52hsx47ZLdmsKZe96StEt1OL5sfV8TkNdrr6q3PlWOkfefP6L/AE2mrhr5+LnkFJAAADOlTcpKK1tmzDitlvGOvWWGS8UrNp7lpsdFRSitSSR3WHFXFSKV6RGzmcl5vabT3utQibGDeAAAeSQEC1U8RIpt42Tkp4fC9MX6HMazT+gybd09P55NNo2llYbvdTS+bDftl2fc2aXQ2zfqtyr9fZ+XsV3dyhRUVmxWCL/Hipjr2axtDbEbJDwhFyk8IrW2MmWmKs3vO0QypS17dmsc1evG3us90F0Y+r4nIa7XW1NvCsdI+8+f0dBptLXDXz8UMgJTqXZfdShzXz6fVb0rsfoWWj4nl0/6Z/VXwnu9k/ZD1Gipl5xylaLDelKt0ZJS6ktEvDb3HSafX4M/q25+E9VPm0uTF60cvHuTSYjgAAAA8lJJYt4Ja29B5MxEby9iJnlDjXhlDTp6KfvZcHzV37e4qNVxjFj5Yv1T8vj+E/Dw+9+d+UfNWLZbJ1pZ03i9i2LsRzmfUZM9u1knf6R7Fxiw0xRtWEc0NgAAAAOzdFlwWe9ctXBHT8H0fo6+mvHOenlH7/RS8Q1Hat6OvSOvt/Z3rLTLtWuhBAZAAAADTWgBybZZoy6SxweKxNeTFTJEReNzbdhGmbBvwUIuUnhFa2zDJkrjrN7ztEMqUte3Zr1Vu8rwdZ9WC6MfV8Tj9drr6q3hWOkfefN0Gm0tcNfPxQiAlAAAgJ9mvivT1TbW6WEl56Sbi4jqcXq35eE8/wB/mjZNJhv1r8OTpUsqZfFTT4xbRYU47f8AupHulFtwyv8AbZvWVMf8uX9SN/8ArtP8J+MNX+l2/wAoYzypWym++S+x5PHa7cqT8XscLnvt8kSvlNVl0VGHHpPzImTjee3qREfNvpw3FHrTMuXabbUq9OblwerwWgrsuoy5v/JaZ/nh0TMeHHj9WNmg0NgAAAAAE27rHyjzn0F/c9xa8M0H9Rbt3j9EfOfD2ePwQdbqvRV7NfWn5LDQhidaoXToQwAkAAAAAB5JARa1HEDCFnAq1+Wqc6jhJOEYPmw/7PechxPU5cuWaXjaI6R9/N0Giw0pTtVneZ7/ALOaViYAAAAAAAAAAAAAAAAAEqxWN1Hugtb38EWGg0FtTbeeVY6z9o/nJE1Wqrhjbv8AB36NLBJJYJakdfSlaVitY2iFBa02ntT1dGz0jNimxQGQAAAAAAPGgPGgOXe9khWjhLRJdGS1r7rgRNXoseprtbr3T3x+zfp9RfDO8dPBUrVZZU3hLua1M5HU6TLp7dm8e/un+eC/w56Zo3r8O9pIzcAAAAAAAAAAAAAAATrFd7nzpaI7tsvsi40PCr5tr5eVfDvn8R/PNX6rXVx/ppzn5Q7dGklgksEtSR1FKVpWK1jaIUtrTad56p1CiZMU6nDADYAAAAAAAAA8kBDtFMDm16KawaxT2MwyY65KzW8bwype1J3rO0uParra0w0rqvX3M57V8FtX9WDnHhPX3T3+9bYOIxPLJ8XOlFp4PQ1sZR2rNbdm0bT4LOJi0bx0eGL0AAAAAAAAAANtCzym+aseOxd5I0+ly6idscb+fd8WrLnpije8urZLujDTLnS8l2I6TR8Jx4drX/Vb5R7I/Kn1Gvvk5V5R83RhDEtkBMoUAJ1OGAGwAAAAAAAAAAAYSjiBFrUAIVSjgBFr2eM9Elj6d5pzafFmjbJXdsx5b453pOznVrp6r7pfcpc3A464re6fyscfE5/7I+CHUsVSOuLfFaSqy8O1OP1qT7Y5p1NXhv0t8eSO1hr0dughzynaeSTHPoHgAAAGUKblqTfYmzZTHfJ6lZn2QxtetfWnZKpXbUlrWavm+yLDDwjU5PWjsx5/iP2RMmvw16Tv7E6hdkI6XjJ8dC8C3wcGwY+d/wBU+fT4flX5eI5Lcq8vqnRhsWhbkW1YisbR0QZmZneW6nRxPXiZRoAS4QwA2AAAAAAAAAAAAAA8aA01KOIEWpZwI06IGp0wMJU09aT7UmYWpW/K0RPthlW1q9J2aZWKm/gj3LD6Ea3D9LPXHHw2+jdGqzR/fLD2Cn1fNmH+l6X/AA+rP+tz/wCX0eqwU+qvMRwzSx/ZHzeTrc8/3fRnGywWqEfBG6mj09PVx1+ENdtRlt1tPxblEkRG3Rpnn1ZKB6NkKIEmnZwJVOjgBujEDIAAAAAAAAAAAAAAAAAxcQNcqQGmdnA1SswGt2YDH2cB7OB6rMBsjZgNsLOBujRA2qIGQAAAAAAAAAAAAAAAAAAAAAHmADNAxcAHJgOTAKAHuaB7gB6AAAAAAAAAAAAAAAAAAAAAAAAAAAAAAAAAAAAAAAAAAAAAAP/Z"/>
          <p:cNvSpPr>
            <a:spLocks noChangeAspect="1" noChangeArrowheads="1"/>
          </p:cNvSpPr>
          <p:nvPr/>
        </p:nvSpPr>
        <p:spPr bwMode="auto">
          <a:xfrm>
            <a:off x="459317" y="16086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endParaRPr lang="pl-PL" sz="2400">
              <a:latin typeface="Nokia Pure Text" pitchFamily="34" charset="0"/>
            </a:endParaRPr>
          </a:p>
        </p:txBody>
      </p:sp>
      <p:pic>
        <p:nvPicPr>
          <p:cNvPr id="86041" name="Picture 34" descr="https://lh5.ggpht.com/ydaBL6fbsGDlL62ZnWj3VSbnZECahLYDgJHzgfyHwCNyffxB4BLXvyJxm66SkabpTw=w30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73784" y="3960285"/>
            <a:ext cx="97366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2" name="Picture 36" descr="https://lh6.ggpht.com/QyIi2BBcWSG-CfvEDBPAMe-54D-52sDhnae96lkfxUMBCzzGrARqjxWxm4SchLWdcg=w300"/>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521701" y="3881968"/>
            <a:ext cx="1132417" cy="113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3" name="Picture 38" descr="https://lh3.ggpht.com/0iQf4aKGRoF3ByVyWhhDZxuuziEpo1pr773U-R_-hdyq2RfT_cIHicDamxYZfA4NusY=w30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36000" y="5516034"/>
            <a:ext cx="905933" cy="905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4" name="Picture 42" descr="https://lh3.ggpht.com/5QEX_TCAN1vdI3KhUxgfj3vydtIylFH6rRvXxqe_h6o6fQI-cotRcr7clpCfxztJJKk=w30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2834" y="5505451"/>
            <a:ext cx="929217" cy="92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5" name="Picture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26251" y="5465233"/>
            <a:ext cx="1001183" cy="1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6" name="Picture 45" descr="https://lh5.ggpht.com/c2F5StC45dpxU66QdGyGh3-BP3KibBhIQ4TCTkMn4Woy2gKIS8sra0N1lapbuiouYJE=w30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824567" y="5475818"/>
            <a:ext cx="986367" cy="98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7" name="Picture 47" descr="https://lh5.ggpht.com/mG2ZVdtp3L7wM0CcIKinDRtEhw7z_lF-aVJb0nN9OCzwbUlGkTYW-ueAqL8jmy2c3ISb=w30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93018" y="5471585"/>
            <a:ext cx="994833" cy="9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8" name="Picture 4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47733" y="5433484"/>
            <a:ext cx="1041400" cy="107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9" name="Picture 50" descr="https://lh5.ggpht.com/0J1_FaKfTvfVclWlPm3dKZ-32UEDbpGmzxsazos944bJSIMbm0p9ZU6NRmQAt9H1ZTfo=w30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350500" y="5461000"/>
            <a:ext cx="1018117" cy="10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1"/>
          <a:stretch>
            <a:fillRect/>
          </a:stretch>
        </p:blipFill>
        <p:spPr>
          <a:xfrm>
            <a:off x="916517" y="445559"/>
            <a:ext cx="2057400" cy="352425"/>
          </a:xfrm>
          <a:prstGeom prst="rect">
            <a:avLst/>
          </a:prstGeom>
        </p:spPr>
      </p:pic>
      <p:pic>
        <p:nvPicPr>
          <p:cNvPr id="3" name="Picture 2"/>
          <p:cNvPicPr>
            <a:picLocks noChangeAspect="1"/>
          </p:cNvPicPr>
          <p:nvPr/>
        </p:nvPicPr>
        <p:blipFill>
          <a:blip r:embed="rId31"/>
          <a:stretch>
            <a:fillRect/>
          </a:stretch>
        </p:blipFill>
        <p:spPr>
          <a:xfrm>
            <a:off x="46568" y="213255"/>
            <a:ext cx="2057400" cy="352425"/>
          </a:xfrm>
          <a:prstGeom prst="rect">
            <a:avLst/>
          </a:prstGeom>
        </p:spPr>
      </p:pic>
      <p:pic>
        <p:nvPicPr>
          <p:cNvPr id="4" name="Picture 3"/>
          <p:cNvPicPr>
            <a:picLocks noChangeAspect="1"/>
          </p:cNvPicPr>
          <p:nvPr/>
        </p:nvPicPr>
        <p:blipFill>
          <a:blip r:embed="rId31"/>
          <a:stretch>
            <a:fillRect/>
          </a:stretch>
        </p:blipFill>
        <p:spPr>
          <a:xfrm>
            <a:off x="1436433" y="122392"/>
            <a:ext cx="2057400" cy="352425"/>
          </a:xfrm>
          <a:prstGeom prst="rect">
            <a:avLst/>
          </a:prstGeom>
        </p:spPr>
      </p:pic>
      <p:sp>
        <p:nvSpPr>
          <p:cNvPr id="37" name="Title 2"/>
          <p:cNvSpPr txBox="1">
            <a:spLocks/>
          </p:cNvSpPr>
          <p:nvPr/>
        </p:nvSpPr>
        <p:spPr>
          <a:xfrm>
            <a:off x="379085" y="-5268"/>
            <a:ext cx="10627381"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l-PL" sz="6000" b="1" dirty="0" smtClean="0">
                <a:solidFill>
                  <a:schemeClr val="bg1"/>
                </a:solidFill>
              </a:rPr>
              <a:t>Romania</a:t>
            </a:r>
            <a:r>
              <a:rPr lang="en-US" sz="6000" b="1" dirty="0" smtClean="0">
                <a:solidFill>
                  <a:schemeClr val="bg1"/>
                </a:solidFill>
              </a:rPr>
              <a:t>n</a:t>
            </a:r>
            <a:r>
              <a:rPr lang="pl-PL" sz="6000" b="1" dirty="0" smtClean="0">
                <a:solidFill>
                  <a:schemeClr val="bg1"/>
                </a:solidFill>
              </a:rPr>
              <a:t> Apps in Nokia Store!</a:t>
            </a:r>
            <a:endParaRPr lang="pl-PL" sz="6000" b="1" dirty="0">
              <a:solidFill>
                <a:schemeClr val="bg1"/>
              </a:solidFill>
            </a:endParaRPr>
          </a:p>
        </p:txBody>
      </p:sp>
    </p:spTree>
    <p:extLst>
      <p:ext uri="{BB962C8B-B14F-4D97-AF65-F5344CB8AC3E}">
        <p14:creationId xmlns:p14="http://schemas.microsoft.com/office/powerpoint/2010/main" val="380778659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 name="Picture 20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8" y="932309"/>
            <a:ext cx="7707123" cy="4409126"/>
          </a:xfrm>
          <a:prstGeom prst="rect">
            <a:avLst/>
          </a:prstGeom>
        </p:spPr>
      </p:pic>
      <p:grpSp>
        <p:nvGrpSpPr>
          <p:cNvPr id="2099" name="Group 117"/>
          <p:cNvGrpSpPr/>
          <p:nvPr/>
        </p:nvGrpSpPr>
        <p:grpSpPr>
          <a:xfrm>
            <a:off x="1682310" y="2027141"/>
            <a:ext cx="600562" cy="381512"/>
            <a:chOff x="1933575" y="510402"/>
            <a:chExt cx="590550" cy="394473"/>
          </a:xfrm>
        </p:grpSpPr>
        <p:sp>
          <p:nvSpPr>
            <p:cNvPr id="2123" name="Oval 21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25" name="Group 110"/>
            <p:cNvGrpSpPr/>
            <p:nvPr/>
          </p:nvGrpSpPr>
          <p:grpSpPr>
            <a:xfrm>
              <a:off x="2048154" y="510402"/>
              <a:ext cx="407419" cy="345058"/>
              <a:chOff x="-2293085" y="806266"/>
              <a:chExt cx="319677" cy="345058"/>
            </a:xfrm>
          </p:grpSpPr>
          <p:pic>
            <p:nvPicPr>
              <p:cNvPr id="212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2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29" name="Group 109"/>
          <p:cNvGrpSpPr/>
          <p:nvPr/>
        </p:nvGrpSpPr>
        <p:grpSpPr>
          <a:xfrm>
            <a:off x="1161821" y="2159498"/>
            <a:ext cx="600562" cy="381512"/>
            <a:chOff x="1933575" y="510402"/>
            <a:chExt cx="590550" cy="394473"/>
          </a:xfrm>
        </p:grpSpPr>
        <p:sp>
          <p:nvSpPr>
            <p:cNvPr id="2130" name="Oval 2129"/>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31" name="Group 110"/>
            <p:cNvGrpSpPr/>
            <p:nvPr/>
          </p:nvGrpSpPr>
          <p:grpSpPr>
            <a:xfrm>
              <a:off x="2048154" y="510402"/>
              <a:ext cx="407419" cy="345058"/>
              <a:chOff x="-2293085" y="806266"/>
              <a:chExt cx="319677" cy="345058"/>
            </a:xfrm>
          </p:grpSpPr>
          <p:pic>
            <p:nvPicPr>
              <p:cNvPr id="2132"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33"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134" name="Straight Connector 2133"/>
          <p:cNvCxnSpPr>
            <a:stCxn id="2130" idx="3"/>
          </p:cNvCxnSpPr>
          <p:nvPr/>
        </p:nvCxnSpPr>
        <p:spPr>
          <a:xfrm flipH="1">
            <a:off x="923358" y="2508632"/>
            <a:ext cx="326413" cy="25807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35" name="Group 124"/>
          <p:cNvGrpSpPr/>
          <p:nvPr/>
        </p:nvGrpSpPr>
        <p:grpSpPr>
          <a:xfrm>
            <a:off x="3928581" y="1479428"/>
            <a:ext cx="618106" cy="431153"/>
            <a:chOff x="1933575" y="510402"/>
            <a:chExt cx="590550" cy="394473"/>
          </a:xfrm>
        </p:grpSpPr>
        <p:sp>
          <p:nvSpPr>
            <p:cNvPr id="2136" name="Oval 213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37" name="Group 110"/>
            <p:cNvGrpSpPr/>
            <p:nvPr/>
          </p:nvGrpSpPr>
          <p:grpSpPr>
            <a:xfrm>
              <a:off x="2048154" y="510402"/>
              <a:ext cx="407419" cy="345058"/>
              <a:chOff x="-2293085" y="806266"/>
              <a:chExt cx="319677" cy="345058"/>
            </a:xfrm>
          </p:grpSpPr>
          <p:pic>
            <p:nvPicPr>
              <p:cNvPr id="213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3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140" name="Straight Connector 2139"/>
          <p:cNvCxnSpPr/>
          <p:nvPr/>
        </p:nvCxnSpPr>
        <p:spPr>
          <a:xfrm flipV="1">
            <a:off x="4006735" y="881171"/>
            <a:ext cx="433620" cy="66174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1" name="TextBox 13"/>
          <p:cNvSpPr txBox="1">
            <a:spLocks noChangeArrowheads="1"/>
          </p:cNvSpPr>
          <p:nvPr/>
        </p:nvSpPr>
        <p:spPr bwMode="auto">
          <a:xfrm>
            <a:off x="2085280" y="2603596"/>
            <a:ext cx="17587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142" name="TextBox 13"/>
          <p:cNvSpPr txBox="1">
            <a:spLocks noChangeArrowheads="1"/>
          </p:cNvSpPr>
          <p:nvPr/>
        </p:nvSpPr>
        <p:spPr bwMode="auto">
          <a:xfrm>
            <a:off x="5012893" y="3341945"/>
            <a:ext cx="1730053"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t>
            </a:r>
            <a:r>
              <a:rPr lang="en-US" sz="1500" dirty="0" smtClean="0">
                <a:solidFill>
                  <a:srgbClr val="525051"/>
                </a:solidFill>
                <a:latin typeface="Segoe UI Semibold" pitchFamily="34" charset="0"/>
              </a:rPr>
              <a:t>Asia/ Singapore</a:t>
            </a:r>
            <a:endParaRPr lang="en-US" sz="1500" dirty="0">
              <a:solidFill>
                <a:srgbClr val="525051"/>
              </a:solidFill>
              <a:latin typeface="Segoe UI Semibold" pitchFamily="34" charset="0"/>
            </a:endParaRPr>
          </a:p>
        </p:txBody>
      </p:sp>
      <p:cxnSp>
        <p:nvCxnSpPr>
          <p:cNvPr id="2143" name="Straight Connector 2142"/>
          <p:cNvCxnSpPr/>
          <p:nvPr/>
        </p:nvCxnSpPr>
        <p:spPr>
          <a:xfrm flipH="1">
            <a:off x="5808974" y="2894585"/>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4" name="TextBox 13"/>
          <p:cNvSpPr txBox="1">
            <a:spLocks noChangeArrowheads="1"/>
          </p:cNvSpPr>
          <p:nvPr/>
        </p:nvSpPr>
        <p:spPr bwMode="auto">
          <a:xfrm>
            <a:off x="6688921" y="3065023"/>
            <a:ext cx="1343418"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t>
            </a:r>
            <a:r>
              <a:rPr lang="en-US" sz="1500" dirty="0" smtClean="0">
                <a:solidFill>
                  <a:srgbClr val="525051"/>
                </a:solidFill>
                <a:latin typeface="Segoe UI Semibold" pitchFamily="34" charset="0"/>
              </a:rPr>
              <a:t>Asia /Hong Kong</a:t>
            </a:r>
            <a:endParaRPr lang="en-US" sz="1500" dirty="0">
              <a:solidFill>
                <a:srgbClr val="525051"/>
              </a:solidFill>
              <a:latin typeface="Segoe UI Semibold" pitchFamily="34" charset="0"/>
            </a:endParaRPr>
          </a:p>
        </p:txBody>
      </p:sp>
      <p:cxnSp>
        <p:nvCxnSpPr>
          <p:cNvPr id="2145" name="Straight Connector 2144"/>
          <p:cNvCxnSpPr>
            <a:stCxn id="2184" idx="3"/>
          </p:cNvCxnSpPr>
          <p:nvPr/>
        </p:nvCxnSpPr>
        <p:spPr>
          <a:xfrm flipV="1">
            <a:off x="7453964" y="1108867"/>
            <a:ext cx="385104" cy="84516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6" name="TextBox 13"/>
          <p:cNvSpPr txBox="1">
            <a:spLocks noChangeArrowheads="1"/>
          </p:cNvSpPr>
          <p:nvPr/>
        </p:nvSpPr>
        <p:spPr bwMode="auto">
          <a:xfrm>
            <a:off x="3889619" y="696001"/>
            <a:ext cx="220264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2147" name="TextBox 13"/>
          <p:cNvSpPr txBox="1">
            <a:spLocks noChangeArrowheads="1"/>
          </p:cNvSpPr>
          <p:nvPr/>
        </p:nvSpPr>
        <p:spPr bwMode="auto">
          <a:xfrm>
            <a:off x="4141623" y="2204253"/>
            <a:ext cx="1480019"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a:t>
            </a:r>
            <a:r>
              <a:rPr lang="en-US" sz="1500" dirty="0" smtClean="0">
                <a:solidFill>
                  <a:srgbClr val="525051"/>
                </a:solidFill>
                <a:latin typeface="Segoe UI Semibold" pitchFamily="34" charset="0"/>
              </a:rPr>
              <a:t>Europe/  </a:t>
            </a:r>
            <a:r>
              <a:rPr lang="en-US" sz="1500" dirty="0">
                <a:solidFill>
                  <a:srgbClr val="525051"/>
                </a:solidFill>
                <a:latin typeface="Segoe UI Semibold" pitchFamily="34" charset="0"/>
              </a:rPr>
              <a:t>Amsterdam</a:t>
            </a:r>
          </a:p>
        </p:txBody>
      </p:sp>
      <p:cxnSp>
        <p:nvCxnSpPr>
          <p:cNvPr id="2148" name="Straight Connector 2147"/>
          <p:cNvCxnSpPr>
            <a:stCxn id="2123" idx="5"/>
          </p:cNvCxnSpPr>
          <p:nvPr/>
        </p:nvCxnSpPr>
        <p:spPr>
          <a:xfrm>
            <a:off x="2194922" y="2376275"/>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9" name="TextBox 13"/>
          <p:cNvSpPr txBox="1">
            <a:spLocks noChangeArrowheads="1"/>
          </p:cNvSpPr>
          <p:nvPr/>
        </p:nvSpPr>
        <p:spPr bwMode="auto">
          <a:xfrm>
            <a:off x="122663" y="2792397"/>
            <a:ext cx="1771313"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2150" name="Group 148"/>
          <p:cNvGrpSpPr/>
          <p:nvPr/>
        </p:nvGrpSpPr>
        <p:grpSpPr>
          <a:xfrm>
            <a:off x="6326310" y="2603596"/>
            <a:ext cx="600562" cy="381512"/>
            <a:chOff x="1933575" y="510402"/>
            <a:chExt cx="590550" cy="394473"/>
          </a:xfrm>
        </p:grpSpPr>
        <p:sp>
          <p:nvSpPr>
            <p:cNvPr id="2151" name="Oval 215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52" name="Group 110"/>
            <p:cNvGrpSpPr/>
            <p:nvPr/>
          </p:nvGrpSpPr>
          <p:grpSpPr>
            <a:xfrm>
              <a:off x="2048154" y="510402"/>
              <a:ext cx="407419" cy="345058"/>
              <a:chOff x="-2293085" y="806266"/>
              <a:chExt cx="319677" cy="345058"/>
            </a:xfrm>
          </p:grpSpPr>
          <p:pic>
            <p:nvPicPr>
              <p:cNvPr id="215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5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55" name="Group 142"/>
          <p:cNvGrpSpPr/>
          <p:nvPr/>
        </p:nvGrpSpPr>
        <p:grpSpPr>
          <a:xfrm>
            <a:off x="6537521" y="2311249"/>
            <a:ext cx="600562" cy="381512"/>
            <a:chOff x="1933575" y="510402"/>
            <a:chExt cx="590550" cy="394473"/>
          </a:xfrm>
        </p:grpSpPr>
        <p:sp>
          <p:nvSpPr>
            <p:cNvPr id="2156" name="Oval 215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57" name="Group 110"/>
            <p:cNvGrpSpPr/>
            <p:nvPr/>
          </p:nvGrpSpPr>
          <p:grpSpPr>
            <a:xfrm>
              <a:off x="2048154" y="510402"/>
              <a:ext cx="407419" cy="345058"/>
              <a:chOff x="-2293085" y="806266"/>
              <a:chExt cx="319677" cy="345058"/>
            </a:xfrm>
          </p:grpSpPr>
          <p:pic>
            <p:nvPicPr>
              <p:cNvPr id="215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5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60" name="Group 129"/>
          <p:cNvGrpSpPr/>
          <p:nvPr/>
        </p:nvGrpSpPr>
        <p:grpSpPr>
          <a:xfrm>
            <a:off x="3495865" y="1395124"/>
            <a:ext cx="600562" cy="381512"/>
            <a:chOff x="1933575" y="510402"/>
            <a:chExt cx="590550" cy="394473"/>
          </a:xfrm>
        </p:grpSpPr>
        <p:sp>
          <p:nvSpPr>
            <p:cNvPr id="2161" name="Oval 21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62" name="Group 110"/>
            <p:cNvGrpSpPr/>
            <p:nvPr/>
          </p:nvGrpSpPr>
          <p:grpSpPr>
            <a:xfrm>
              <a:off x="2048154" y="510402"/>
              <a:ext cx="407419" cy="345058"/>
              <a:chOff x="-2293085" y="806266"/>
              <a:chExt cx="319677" cy="345058"/>
            </a:xfrm>
          </p:grpSpPr>
          <p:pic>
            <p:nvPicPr>
              <p:cNvPr id="216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6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65" name="Group 117"/>
          <p:cNvGrpSpPr/>
          <p:nvPr/>
        </p:nvGrpSpPr>
        <p:grpSpPr>
          <a:xfrm>
            <a:off x="1982591" y="1750159"/>
            <a:ext cx="600562" cy="381512"/>
            <a:chOff x="1933575" y="510402"/>
            <a:chExt cx="590550" cy="394473"/>
          </a:xfrm>
        </p:grpSpPr>
        <p:sp>
          <p:nvSpPr>
            <p:cNvPr id="2166" name="Oval 216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67" name="Group 110"/>
            <p:cNvGrpSpPr/>
            <p:nvPr/>
          </p:nvGrpSpPr>
          <p:grpSpPr>
            <a:xfrm>
              <a:off x="2048154" y="510402"/>
              <a:ext cx="407419" cy="345058"/>
              <a:chOff x="-2293085" y="806266"/>
              <a:chExt cx="319677" cy="345058"/>
            </a:xfrm>
          </p:grpSpPr>
          <p:pic>
            <p:nvPicPr>
              <p:cNvPr id="216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6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70" name="TextBox 13"/>
          <p:cNvSpPr txBox="1">
            <a:spLocks noChangeArrowheads="1"/>
          </p:cNvSpPr>
          <p:nvPr/>
        </p:nvSpPr>
        <p:spPr bwMode="auto">
          <a:xfrm>
            <a:off x="2224071" y="704442"/>
            <a:ext cx="9312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2171" name="Straight Connector 2170"/>
          <p:cNvCxnSpPr>
            <a:stCxn id="2169" idx="0"/>
          </p:cNvCxnSpPr>
          <p:nvPr/>
        </p:nvCxnSpPr>
        <p:spPr>
          <a:xfrm flipV="1">
            <a:off x="2399227" y="1118131"/>
            <a:ext cx="183922" cy="73660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72" name="Group 109"/>
          <p:cNvGrpSpPr/>
          <p:nvPr/>
        </p:nvGrpSpPr>
        <p:grpSpPr>
          <a:xfrm>
            <a:off x="1072418" y="1774094"/>
            <a:ext cx="600562" cy="381512"/>
            <a:chOff x="1933575" y="510402"/>
            <a:chExt cx="590550" cy="394473"/>
          </a:xfrm>
        </p:grpSpPr>
        <p:sp>
          <p:nvSpPr>
            <p:cNvPr id="2173" name="Oval 217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74" name="Group 110"/>
            <p:cNvGrpSpPr/>
            <p:nvPr/>
          </p:nvGrpSpPr>
          <p:grpSpPr>
            <a:xfrm>
              <a:off x="2048154" y="510402"/>
              <a:ext cx="407419" cy="345058"/>
              <a:chOff x="-2293085" y="806266"/>
              <a:chExt cx="319677" cy="345058"/>
            </a:xfrm>
          </p:grpSpPr>
          <p:pic>
            <p:nvPicPr>
              <p:cNvPr id="217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7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77" name="TextBox 13"/>
          <p:cNvSpPr txBox="1">
            <a:spLocks noChangeArrowheads="1"/>
          </p:cNvSpPr>
          <p:nvPr/>
        </p:nvSpPr>
        <p:spPr bwMode="auto">
          <a:xfrm>
            <a:off x="339840" y="901477"/>
            <a:ext cx="1032859"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2178" name="Straight Connector 2177"/>
          <p:cNvCxnSpPr>
            <a:stCxn id="2177" idx="2"/>
            <a:endCxn id="2173" idx="1"/>
          </p:cNvCxnSpPr>
          <p:nvPr/>
        </p:nvCxnSpPr>
        <p:spPr>
          <a:xfrm>
            <a:off x="856270" y="1254935"/>
            <a:ext cx="304098" cy="71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9" name="Straight Connector 2178"/>
          <p:cNvCxnSpPr/>
          <p:nvPr/>
        </p:nvCxnSpPr>
        <p:spPr>
          <a:xfrm>
            <a:off x="4412906" y="1924692"/>
            <a:ext cx="418990" cy="26725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80" name="Group 142"/>
          <p:cNvGrpSpPr/>
          <p:nvPr/>
        </p:nvGrpSpPr>
        <p:grpSpPr>
          <a:xfrm>
            <a:off x="6923116" y="1734877"/>
            <a:ext cx="600562" cy="381512"/>
            <a:chOff x="1933575" y="510402"/>
            <a:chExt cx="590550" cy="394473"/>
          </a:xfrm>
        </p:grpSpPr>
        <p:sp>
          <p:nvSpPr>
            <p:cNvPr id="2181" name="Oval 218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82" name="Group 110"/>
            <p:cNvGrpSpPr/>
            <p:nvPr/>
          </p:nvGrpSpPr>
          <p:grpSpPr>
            <a:xfrm>
              <a:off x="2048154" y="510402"/>
              <a:ext cx="407419" cy="345058"/>
              <a:chOff x="-2293085" y="806266"/>
              <a:chExt cx="319677" cy="345058"/>
            </a:xfrm>
          </p:grpSpPr>
          <p:pic>
            <p:nvPicPr>
              <p:cNvPr id="218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8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85" name="Group 142"/>
          <p:cNvGrpSpPr/>
          <p:nvPr/>
        </p:nvGrpSpPr>
        <p:grpSpPr>
          <a:xfrm>
            <a:off x="7007390" y="2123281"/>
            <a:ext cx="600562" cy="381512"/>
            <a:chOff x="1933575" y="510402"/>
            <a:chExt cx="590550" cy="394473"/>
          </a:xfrm>
        </p:grpSpPr>
        <p:sp>
          <p:nvSpPr>
            <p:cNvPr id="2186" name="Oval 218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87" name="Group 110"/>
            <p:cNvGrpSpPr/>
            <p:nvPr/>
          </p:nvGrpSpPr>
          <p:grpSpPr>
            <a:xfrm>
              <a:off x="2048154" y="510402"/>
              <a:ext cx="407419" cy="345058"/>
              <a:chOff x="-2293085" y="806266"/>
              <a:chExt cx="319677" cy="345058"/>
            </a:xfrm>
          </p:grpSpPr>
          <p:pic>
            <p:nvPicPr>
              <p:cNvPr id="218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8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90" name="TextBox 13"/>
          <p:cNvSpPr txBox="1">
            <a:spLocks noChangeArrowheads="1"/>
          </p:cNvSpPr>
          <p:nvPr/>
        </p:nvSpPr>
        <p:spPr bwMode="auto">
          <a:xfrm>
            <a:off x="7444096" y="637242"/>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East/ Saitama </a:t>
            </a:r>
            <a:endParaRPr lang="en-US" sz="1500" dirty="0">
              <a:solidFill>
                <a:srgbClr val="525051"/>
              </a:solidFill>
              <a:latin typeface="Segoe UI Semibold" pitchFamily="34" charset="0"/>
            </a:endParaRPr>
          </a:p>
        </p:txBody>
      </p:sp>
      <p:sp>
        <p:nvSpPr>
          <p:cNvPr id="2191" name="TextBox 13"/>
          <p:cNvSpPr txBox="1">
            <a:spLocks noChangeArrowheads="1"/>
          </p:cNvSpPr>
          <p:nvPr/>
        </p:nvSpPr>
        <p:spPr bwMode="auto">
          <a:xfrm>
            <a:off x="7567481" y="2753316"/>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West / Osaka</a:t>
            </a:r>
          </a:p>
        </p:txBody>
      </p:sp>
      <p:cxnSp>
        <p:nvCxnSpPr>
          <p:cNvPr id="2192" name="Straight Connector 2191"/>
          <p:cNvCxnSpPr/>
          <p:nvPr/>
        </p:nvCxnSpPr>
        <p:spPr>
          <a:xfrm flipH="1" flipV="1">
            <a:off x="7087865" y="2615471"/>
            <a:ext cx="75789" cy="52351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cxnSp>
        <p:nvCxnSpPr>
          <p:cNvPr id="2193" name="Straight Connector 2192"/>
          <p:cNvCxnSpPr>
            <a:stCxn id="2186" idx="5"/>
          </p:cNvCxnSpPr>
          <p:nvPr/>
        </p:nvCxnSpPr>
        <p:spPr>
          <a:xfrm>
            <a:off x="7520002" y="2472415"/>
            <a:ext cx="598507" cy="28090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94" name="Group 117"/>
          <p:cNvGrpSpPr/>
          <p:nvPr/>
        </p:nvGrpSpPr>
        <p:grpSpPr>
          <a:xfrm>
            <a:off x="2405162" y="3785079"/>
            <a:ext cx="600562" cy="381512"/>
            <a:chOff x="1933575" y="510402"/>
            <a:chExt cx="590550" cy="394473"/>
          </a:xfrm>
        </p:grpSpPr>
        <p:sp>
          <p:nvSpPr>
            <p:cNvPr id="2195" name="Oval 2194"/>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96" name="Group 110"/>
            <p:cNvGrpSpPr/>
            <p:nvPr/>
          </p:nvGrpSpPr>
          <p:grpSpPr>
            <a:xfrm>
              <a:off x="2048154" y="510402"/>
              <a:ext cx="407419" cy="345058"/>
              <a:chOff x="-2293085" y="806266"/>
              <a:chExt cx="319677" cy="345058"/>
            </a:xfrm>
          </p:grpSpPr>
          <p:pic>
            <p:nvPicPr>
              <p:cNvPr id="219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9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199" name="Straight Connector 2198"/>
          <p:cNvCxnSpPr/>
          <p:nvPr/>
        </p:nvCxnSpPr>
        <p:spPr>
          <a:xfrm>
            <a:off x="2936010" y="4149358"/>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200" name="TextBox 13"/>
          <p:cNvSpPr txBox="1">
            <a:spLocks noChangeArrowheads="1"/>
          </p:cNvSpPr>
          <p:nvPr/>
        </p:nvSpPr>
        <p:spPr bwMode="auto">
          <a:xfrm>
            <a:off x="2738733" y="4352764"/>
            <a:ext cx="1952679" cy="815123"/>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Brazil South / San Paulo (preview)</a:t>
            </a:r>
          </a:p>
          <a:p>
            <a:pPr defTabSz="1217756"/>
            <a:endParaRPr lang="en-US" sz="1500" dirty="0">
              <a:solidFill>
                <a:srgbClr val="525051"/>
              </a:solidFill>
              <a:latin typeface="Segoe UI Semibold" pitchFamily="34" charset="0"/>
            </a:endParaRPr>
          </a:p>
        </p:txBody>
      </p:sp>
      <p:grpSp>
        <p:nvGrpSpPr>
          <p:cNvPr id="2201" name="Group 142"/>
          <p:cNvGrpSpPr/>
          <p:nvPr/>
        </p:nvGrpSpPr>
        <p:grpSpPr>
          <a:xfrm>
            <a:off x="6039106" y="1902191"/>
            <a:ext cx="600562" cy="381512"/>
            <a:chOff x="1933575" y="510402"/>
            <a:chExt cx="590550" cy="394473"/>
          </a:xfrm>
        </p:grpSpPr>
        <p:sp>
          <p:nvSpPr>
            <p:cNvPr id="2202" name="Oval 220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203" name="Group 110"/>
            <p:cNvGrpSpPr/>
            <p:nvPr/>
          </p:nvGrpSpPr>
          <p:grpSpPr>
            <a:xfrm>
              <a:off x="2048154" y="510402"/>
              <a:ext cx="407419" cy="345058"/>
              <a:chOff x="-2293085" y="806266"/>
              <a:chExt cx="319677" cy="345058"/>
            </a:xfrm>
          </p:grpSpPr>
          <p:pic>
            <p:nvPicPr>
              <p:cNvPr id="22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2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06" name="Straight Connector 2205"/>
          <p:cNvCxnSpPr/>
          <p:nvPr/>
        </p:nvCxnSpPr>
        <p:spPr>
          <a:xfrm flipH="1" flipV="1">
            <a:off x="6442832" y="1590650"/>
            <a:ext cx="61411" cy="39204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207" name="TextBox 13"/>
          <p:cNvSpPr txBox="1">
            <a:spLocks noChangeArrowheads="1"/>
          </p:cNvSpPr>
          <p:nvPr/>
        </p:nvSpPr>
        <p:spPr bwMode="auto">
          <a:xfrm>
            <a:off x="5209747" y="1016945"/>
            <a:ext cx="2234349"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China </a:t>
            </a:r>
            <a:r>
              <a:rPr lang="en-US" sz="1500" dirty="0" err="1" smtClean="0">
                <a:solidFill>
                  <a:srgbClr val="525051"/>
                </a:solidFill>
                <a:latin typeface="Segoe UI Semibold" pitchFamily="34" charset="0"/>
              </a:rPr>
              <a:t>South+North</a:t>
            </a:r>
            <a:r>
              <a:rPr lang="en-US" sz="1500" dirty="0" smtClean="0">
                <a:solidFill>
                  <a:srgbClr val="525051"/>
                </a:solidFill>
                <a:latin typeface="Segoe UI Semibold" pitchFamily="34" charset="0"/>
              </a:rPr>
              <a:t>/</a:t>
            </a:r>
          </a:p>
          <a:p>
            <a:pPr defTabSz="1217756"/>
            <a:r>
              <a:rPr lang="en-US" sz="1500" dirty="0" smtClean="0">
                <a:solidFill>
                  <a:srgbClr val="525051"/>
                </a:solidFill>
                <a:latin typeface="Segoe UI Semibold" pitchFamily="34" charset="0"/>
              </a:rPr>
              <a:t>Vianet21</a:t>
            </a:r>
            <a:endParaRPr lang="en-US" sz="1500" dirty="0">
              <a:solidFill>
                <a:srgbClr val="525051"/>
              </a:solidFill>
              <a:latin typeface="Segoe UI Semibold" pitchFamily="34" charset="0"/>
            </a:endParaRPr>
          </a:p>
        </p:txBody>
      </p:sp>
      <p:sp>
        <p:nvSpPr>
          <p:cNvPr id="2208" name="Заголовок 3"/>
          <p:cNvSpPr>
            <a:spLocks noGrp="1"/>
          </p:cNvSpPr>
          <p:nvPr>
            <p:ph type="title"/>
          </p:nvPr>
        </p:nvSpPr>
        <p:spPr>
          <a:xfrm>
            <a:off x="339840" y="48577"/>
            <a:ext cx="11817356" cy="720000"/>
          </a:xfrm>
        </p:spPr>
        <p:txBody>
          <a:bodyPr>
            <a:normAutofit fontScale="90000"/>
          </a:bodyPr>
          <a:lstStyle/>
          <a:p>
            <a:r>
              <a:rPr lang="en-US" dirty="0" smtClean="0"/>
              <a:t>Microsoft Azure : 13 datacenter locations, including China</a:t>
            </a:r>
            <a:endParaRPr lang="ru-RU" dirty="0"/>
          </a:p>
        </p:txBody>
      </p:sp>
      <p:grpSp>
        <p:nvGrpSpPr>
          <p:cNvPr id="2210" name="Group 142"/>
          <p:cNvGrpSpPr/>
          <p:nvPr/>
        </p:nvGrpSpPr>
        <p:grpSpPr>
          <a:xfrm>
            <a:off x="5432500" y="1687086"/>
            <a:ext cx="600562" cy="381512"/>
            <a:chOff x="1933575" y="510402"/>
            <a:chExt cx="590550" cy="394473"/>
          </a:xfrm>
        </p:grpSpPr>
        <p:sp>
          <p:nvSpPr>
            <p:cNvPr id="2211" name="Oval 221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212" name="Group 110"/>
            <p:cNvGrpSpPr/>
            <p:nvPr/>
          </p:nvGrpSpPr>
          <p:grpSpPr>
            <a:xfrm>
              <a:off x="2048154" y="510402"/>
              <a:ext cx="407419" cy="345058"/>
              <a:chOff x="-2293085" y="806266"/>
              <a:chExt cx="319677" cy="345058"/>
            </a:xfrm>
          </p:grpSpPr>
          <p:pic>
            <p:nvPicPr>
              <p:cNvPr id="221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21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15" name="Straight Connector 2214"/>
          <p:cNvCxnSpPr/>
          <p:nvPr/>
        </p:nvCxnSpPr>
        <p:spPr>
          <a:xfrm flipV="1">
            <a:off x="5906191" y="1590103"/>
            <a:ext cx="208585" cy="23665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194281" y="3885642"/>
            <a:ext cx="3727013" cy="2492990"/>
          </a:xfrm>
          <a:prstGeom prst="rect">
            <a:avLst/>
          </a:prstGeom>
          <a:noFill/>
        </p:spPr>
        <p:txBody>
          <a:bodyPr wrap="square" lIns="0" tIns="0" rIns="0" bIns="0" rtlCol="0">
            <a:spAutoFit/>
          </a:bodyPr>
          <a:lstStyle/>
          <a:p>
            <a:r>
              <a:rPr lang="en-US"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13</a:t>
            </a:r>
            <a:r>
              <a:rPr lang="ru-RU"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datacenters</a:t>
            </a:r>
            <a:endParaRPr lang="en-US"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ru-RU" sz="2700" i="1" dirty="0" smtClean="0">
                <a:gradFill>
                  <a:gsLst>
                    <a:gs pos="0">
                      <a:prstClr val="black"/>
                    </a:gs>
                    <a:gs pos="86000">
                      <a:prstClr val="black"/>
                    </a:gs>
                  </a:gsLst>
                  <a:lin ang="5400000" scaled="0"/>
                </a:gradFill>
              </a:rPr>
              <a:t>4</a:t>
            </a:r>
            <a:r>
              <a:rPr lang="en-US" sz="2700" i="1" baseline="30000" dirty="0" err="1" smtClean="0">
                <a:gradFill>
                  <a:gsLst>
                    <a:gs pos="0">
                      <a:prstClr val="black"/>
                    </a:gs>
                    <a:gs pos="86000">
                      <a:prstClr val="black"/>
                    </a:gs>
                  </a:gsLst>
                  <a:lin ang="5400000" scaled="0"/>
                </a:gradFill>
              </a:rPr>
              <a:t>th</a:t>
            </a:r>
            <a:r>
              <a:rPr lang="en-US" sz="2700" i="1" dirty="0" smtClean="0">
                <a:gradFill>
                  <a:gsLst>
                    <a:gs pos="0">
                      <a:prstClr val="black"/>
                    </a:gs>
                    <a:gs pos="86000">
                      <a:prstClr val="black"/>
                    </a:gs>
                  </a:gsLst>
                  <a:lin ang="5400000" scaled="0"/>
                </a:gradFill>
              </a:rPr>
              <a:t> generation</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size ~ </a:t>
            </a:r>
            <a:r>
              <a:rPr lang="en-US" sz="2700" i="1" dirty="0">
                <a:gradFill>
                  <a:gsLst>
                    <a:gs pos="0">
                      <a:prstClr val="black"/>
                    </a:gs>
                    <a:gs pos="86000">
                      <a:prstClr val="black"/>
                    </a:gs>
                  </a:gsLst>
                  <a:lin ang="5400000" scaled="0"/>
                </a:gradFill>
              </a:rPr>
              <a:t>28 100</a:t>
            </a:r>
            <a:r>
              <a:rPr lang="ru-RU" sz="2700" i="1" dirty="0">
                <a:gradFill>
                  <a:gsLst>
                    <a:gs pos="0">
                      <a:prstClr val="black"/>
                    </a:gs>
                    <a:gs pos="86000">
                      <a:prstClr val="black"/>
                    </a:gs>
                  </a:gsLst>
                  <a:lin ang="5400000" scaled="0"/>
                </a:gradFill>
              </a:rPr>
              <a:t> </a:t>
            </a:r>
            <a:r>
              <a:rPr lang="en-US" sz="2700" i="1" dirty="0" err="1" smtClean="0">
                <a:gradFill>
                  <a:gsLst>
                    <a:gs pos="0">
                      <a:prstClr val="black"/>
                    </a:gs>
                    <a:gs pos="86000">
                      <a:prstClr val="black"/>
                    </a:gs>
                  </a:gsLst>
                  <a:lin ang="5400000" scaled="0"/>
                </a:gradFill>
              </a:rPr>
              <a:t>sq.meter</a:t>
            </a:r>
            <a:r>
              <a:rPr lang="ru-RU" sz="2700" i="1" dirty="0" smtClean="0">
                <a:gradFill>
                  <a:gsLst>
                    <a:gs pos="0">
                      <a:prstClr val="black"/>
                    </a:gs>
                    <a:gs pos="86000">
                      <a:prstClr val="black"/>
                    </a:gs>
                  </a:gsLst>
                  <a:lin ang="5400000" scaled="0"/>
                </a:gradFill>
              </a:rPr>
              <a:t> </a:t>
            </a:r>
            <a:endParaRPr lang="ru-RU"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power</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16 </a:t>
            </a:r>
            <a:r>
              <a:rPr lang="en-US" sz="2700" i="1" dirty="0" err="1" smtClean="0">
                <a:gradFill>
                  <a:gsLst>
                    <a:gs pos="0">
                      <a:prstClr val="black"/>
                    </a:gs>
                    <a:gs pos="86000">
                      <a:prstClr val="black"/>
                    </a:gs>
                  </a:gsLst>
                  <a:lin ang="5400000" scaled="0"/>
                </a:gradFill>
              </a:rPr>
              <a:t>MWt</a:t>
            </a:r>
            <a:endParaRPr lang="ru-RU" sz="2700" i="1" dirty="0">
              <a:gradFill>
                <a:gsLst>
                  <a:gs pos="0">
                    <a:prstClr val="black"/>
                  </a:gs>
                  <a:gs pos="86000">
                    <a:prstClr val="black"/>
                  </a:gs>
                </a:gsLst>
                <a:lin ang="5400000" scaled="0"/>
              </a:gradFill>
            </a:endParaRP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cost</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Tree>
    <p:extLst>
      <p:ext uri="{BB962C8B-B14F-4D97-AF65-F5344CB8AC3E}">
        <p14:creationId xmlns:p14="http://schemas.microsoft.com/office/powerpoint/2010/main" val="476843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760" y="1161909"/>
            <a:ext cx="6442168" cy="64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41"/>
          <p:cNvSpPr/>
          <p:nvPr/>
        </p:nvSpPr>
        <p:spPr>
          <a:xfrm>
            <a:off x="3729651" y="2360790"/>
            <a:ext cx="5004392" cy="1077219"/>
          </a:xfrm>
          <a:prstGeom prst="rect">
            <a:avLst/>
          </a:prstGeom>
        </p:spPr>
        <p:txBody>
          <a:bodyPr wrap="square">
            <a:spAutoFit/>
          </a:bodyPr>
          <a:lstStyle/>
          <a:p>
            <a:pPr algn="ctr"/>
            <a:r>
              <a:rPr lang="en-GB" sz="3200" b="1" spc="-40" dirty="0" smtClean="0">
                <a:latin typeface="+mj-lt"/>
                <a:ea typeface="+mj-ea"/>
                <a:cs typeface="Nokia Pure Headline Light"/>
              </a:rPr>
              <a:t>Nokia </a:t>
            </a:r>
            <a:r>
              <a:rPr lang="en-GB" sz="3200" b="1" spc="-40" dirty="0">
                <a:latin typeface="+mj-lt"/>
                <a:ea typeface="+mj-ea"/>
                <a:cs typeface="Nokia Pure Headline Light"/>
              </a:rPr>
              <a:t>X </a:t>
            </a:r>
            <a:r>
              <a:rPr lang="en-GB" sz="3200" b="1" spc="-40" dirty="0" err="1">
                <a:latin typeface="+mj-lt"/>
                <a:ea typeface="+mj-ea"/>
                <a:cs typeface="Nokia Pure Headline Light"/>
              </a:rPr>
              <a:t>Analyzer</a:t>
            </a:r>
            <a:r>
              <a:rPr lang="en-GB" sz="3200" b="1" spc="-40" dirty="0">
                <a:latin typeface="+mj-lt"/>
                <a:ea typeface="+mj-ea"/>
                <a:cs typeface="Nokia Pure Headline Light"/>
              </a:rPr>
              <a:t> developer.nokia.com</a:t>
            </a: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305" y="1193306"/>
            <a:ext cx="6442168" cy="64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3672944" y="5088377"/>
            <a:ext cx="1913860" cy="748795"/>
          </a:xfrm>
          <a:prstGeom prst="rect">
            <a:avLst/>
          </a:prstGeom>
        </p:spPr>
        <p:txBody>
          <a:bodyPr wrap="square">
            <a:spAutoFit/>
          </a:bodyPr>
          <a:lstStyle/>
          <a:p>
            <a:pPr algn="ctr"/>
            <a:r>
              <a:rPr lang="en-GB" sz="2133" b="1" spc="-40" dirty="0">
                <a:latin typeface="+mj-lt"/>
                <a:ea typeface="+mj-ea"/>
                <a:cs typeface="Nokia Pure Headline Light"/>
              </a:rPr>
              <a:t>Submit .</a:t>
            </a:r>
            <a:r>
              <a:rPr lang="en-GB" sz="2133" b="1" spc="-40" dirty="0" err="1">
                <a:latin typeface="+mj-lt"/>
                <a:ea typeface="+mj-ea"/>
                <a:cs typeface="Nokia Pure Headline Light"/>
              </a:rPr>
              <a:t>apk</a:t>
            </a:r>
            <a:r>
              <a:rPr lang="en-GB" sz="2133" b="1" spc="-40" dirty="0">
                <a:latin typeface="+mj-lt"/>
                <a:ea typeface="+mj-ea"/>
                <a:cs typeface="Nokia Pure Headline Light"/>
              </a:rPr>
              <a:t> to </a:t>
            </a:r>
          </a:p>
          <a:p>
            <a:pPr algn="ctr"/>
            <a:r>
              <a:rPr lang="en-GB" sz="2133" b="1" spc="-40" dirty="0">
                <a:latin typeface="+mj-lt"/>
                <a:ea typeface="+mj-ea"/>
                <a:cs typeface="Nokia Pure Headline Light"/>
              </a:rPr>
              <a:t>Nokia Store</a:t>
            </a:r>
          </a:p>
        </p:txBody>
      </p:sp>
      <p:sp>
        <p:nvSpPr>
          <p:cNvPr id="44" name="Rectangle 43"/>
          <p:cNvSpPr/>
          <p:nvPr/>
        </p:nvSpPr>
        <p:spPr>
          <a:xfrm>
            <a:off x="3715476" y="4039994"/>
            <a:ext cx="1563775" cy="748795"/>
          </a:xfrm>
          <a:prstGeom prst="rect">
            <a:avLst/>
          </a:prstGeom>
        </p:spPr>
        <p:txBody>
          <a:bodyPr wrap="square">
            <a:spAutoFit/>
          </a:bodyPr>
          <a:lstStyle/>
          <a:p>
            <a:pPr algn="r" fontAlgn="base">
              <a:spcBef>
                <a:spcPct val="0"/>
              </a:spcBef>
              <a:spcAft>
                <a:spcPct val="0"/>
              </a:spcAft>
            </a:pPr>
            <a:r>
              <a:rPr lang="en-GB" sz="2133" b="1" spc="-107" dirty="0">
                <a:latin typeface="+mj-lt"/>
                <a:cs typeface="Nokia Pure Text"/>
              </a:rPr>
              <a:t>75% work </a:t>
            </a:r>
          </a:p>
          <a:p>
            <a:pPr algn="r" fontAlgn="base">
              <a:spcBef>
                <a:spcPct val="0"/>
              </a:spcBef>
              <a:spcAft>
                <a:spcPct val="0"/>
              </a:spcAft>
            </a:pPr>
            <a:r>
              <a:rPr lang="en-GB" sz="2133" b="1" spc="-107" dirty="0">
                <a:latin typeface="+mj-lt"/>
                <a:cs typeface="Nokia Pure Text"/>
              </a:rPr>
              <a:t>unmodified</a:t>
            </a:r>
          </a:p>
        </p:txBody>
      </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777" y="1177609"/>
            <a:ext cx="6442168" cy="644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44"/>
          <p:cNvSpPr/>
          <p:nvPr/>
        </p:nvSpPr>
        <p:spPr>
          <a:xfrm>
            <a:off x="6842289" y="4961285"/>
            <a:ext cx="2005167" cy="954300"/>
          </a:xfrm>
          <a:prstGeom prst="rect">
            <a:avLst/>
          </a:prstGeom>
        </p:spPr>
        <p:txBody>
          <a:bodyPr wrap="square">
            <a:spAutoFit/>
          </a:bodyPr>
          <a:lstStyle/>
          <a:p>
            <a:pPr algn="ctr"/>
            <a:r>
              <a:rPr lang="en-GB" sz="1867" b="1" spc="-40" dirty="0">
                <a:latin typeface="+mj-lt"/>
                <a:ea typeface="+mj-ea"/>
                <a:cs typeface="Nokia Pure Headline Light"/>
              </a:rPr>
              <a:t>Port using </a:t>
            </a:r>
          </a:p>
          <a:p>
            <a:pPr algn="ctr"/>
            <a:r>
              <a:rPr lang="en-GB" sz="1867" b="1" spc="-40" dirty="0">
                <a:latin typeface="+mj-lt"/>
                <a:ea typeface="+mj-ea"/>
                <a:cs typeface="Nokia Pure Headline Light"/>
              </a:rPr>
              <a:t>Nokia X </a:t>
            </a:r>
          </a:p>
          <a:p>
            <a:pPr algn="ctr"/>
            <a:r>
              <a:rPr lang="en-GB" sz="1867" b="1" spc="-40" dirty="0">
                <a:latin typeface="+mj-lt"/>
                <a:ea typeface="+mj-ea"/>
                <a:cs typeface="Nokia Pure Headline Light"/>
              </a:rPr>
              <a:t>Services SDK</a:t>
            </a:r>
          </a:p>
        </p:txBody>
      </p:sp>
      <p:sp>
        <p:nvSpPr>
          <p:cNvPr id="46" name="Rectangle 45"/>
          <p:cNvSpPr/>
          <p:nvPr/>
        </p:nvSpPr>
        <p:spPr>
          <a:xfrm>
            <a:off x="7105286" y="4064029"/>
            <a:ext cx="1880783" cy="748795"/>
          </a:xfrm>
          <a:prstGeom prst="rect">
            <a:avLst/>
          </a:prstGeom>
        </p:spPr>
        <p:txBody>
          <a:bodyPr wrap="square">
            <a:spAutoFit/>
          </a:bodyPr>
          <a:lstStyle/>
          <a:p>
            <a:pPr fontAlgn="base">
              <a:spcBef>
                <a:spcPct val="0"/>
              </a:spcBef>
              <a:spcAft>
                <a:spcPct val="0"/>
              </a:spcAft>
            </a:pPr>
            <a:r>
              <a:rPr lang="en-GB" sz="2133" b="1" spc="-107" dirty="0">
                <a:latin typeface="+mj-lt"/>
                <a:cs typeface="Nokia Pure Text"/>
              </a:rPr>
              <a:t>25% need</a:t>
            </a:r>
          </a:p>
          <a:p>
            <a:pPr fontAlgn="base">
              <a:spcBef>
                <a:spcPct val="0"/>
              </a:spcBef>
              <a:spcAft>
                <a:spcPct val="0"/>
              </a:spcAft>
            </a:pPr>
            <a:r>
              <a:rPr lang="en-GB" sz="2133" b="1" spc="-107" dirty="0">
                <a:latin typeface="+mj-lt"/>
                <a:cs typeface="Nokia Pure Text"/>
              </a:rPr>
              <a:t>a little retouch</a:t>
            </a:r>
          </a:p>
        </p:txBody>
      </p:sp>
      <p:sp>
        <p:nvSpPr>
          <p:cNvPr id="47" name="Rectangle 46"/>
          <p:cNvSpPr/>
          <p:nvPr/>
        </p:nvSpPr>
        <p:spPr>
          <a:xfrm>
            <a:off x="5470625" y="5593332"/>
            <a:ext cx="1563775" cy="748795"/>
          </a:xfrm>
          <a:prstGeom prst="rect">
            <a:avLst/>
          </a:prstGeom>
        </p:spPr>
        <p:txBody>
          <a:bodyPr wrap="square">
            <a:spAutoFit/>
          </a:bodyPr>
          <a:lstStyle/>
          <a:p>
            <a:pPr algn="ctr" fontAlgn="base">
              <a:spcBef>
                <a:spcPct val="0"/>
              </a:spcBef>
              <a:spcAft>
                <a:spcPct val="0"/>
              </a:spcAft>
            </a:pPr>
            <a:r>
              <a:rPr lang="en-GB" sz="2133" b="1" spc="-107" dirty="0">
                <a:latin typeface="+mj-lt"/>
                <a:cs typeface="Nokia Pure Text"/>
              </a:rPr>
              <a:t>Up to</a:t>
            </a:r>
          </a:p>
          <a:p>
            <a:pPr algn="ctr" fontAlgn="base">
              <a:spcBef>
                <a:spcPct val="0"/>
              </a:spcBef>
              <a:spcAft>
                <a:spcPct val="0"/>
              </a:spcAft>
            </a:pPr>
            <a:r>
              <a:rPr lang="en-GB" sz="2133" b="1" spc="-107" dirty="0">
                <a:latin typeface="+mj-lt"/>
                <a:cs typeface="Nokia Pure Text"/>
              </a:rPr>
              <a:t>8h porting*</a:t>
            </a:r>
          </a:p>
        </p:txBody>
      </p:sp>
      <p:sp>
        <p:nvSpPr>
          <p:cNvPr id="4" name="TextBox 3"/>
          <p:cNvSpPr txBox="1"/>
          <p:nvPr/>
        </p:nvSpPr>
        <p:spPr>
          <a:xfrm>
            <a:off x="268907" y="6439157"/>
            <a:ext cx="7529497" cy="307777"/>
          </a:xfrm>
          <a:prstGeom prst="rect">
            <a:avLst/>
          </a:prstGeom>
          <a:noFill/>
        </p:spPr>
        <p:txBody>
          <a:bodyPr wrap="none" rtlCol="0">
            <a:spAutoFit/>
          </a:bodyPr>
          <a:lstStyle/>
          <a:p>
            <a:r>
              <a:rPr lang="en-US" sz="1400" b="1" dirty="0">
                <a:latin typeface="+mj-lt"/>
              </a:rPr>
              <a:t>*For most apps, depending on application complexity and number of used APIs that need porting</a:t>
            </a:r>
          </a:p>
        </p:txBody>
      </p:sp>
      <p:sp>
        <p:nvSpPr>
          <p:cNvPr id="19" name="Title 2"/>
          <p:cNvSpPr txBox="1">
            <a:spLocks/>
          </p:cNvSpPr>
          <p:nvPr/>
        </p:nvSpPr>
        <p:spPr>
          <a:xfrm>
            <a:off x="268907" y="322932"/>
            <a:ext cx="10627381"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b="1" dirty="0">
                <a:solidFill>
                  <a:schemeClr val="tx1"/>
                </a:solidFill>
              </a:rPr>
              <a:t>Nokia X Compatibility, it’s a no brainer</a:t>
            </a:r>
            <a:endParaRPr lang="pl-PL" sz="5294" b="1" dirty="0">
              <a:solidFill>
                <a:schemeClr val="tx1"/>
              </a:solidFill>
            </a:endParaRPr>
          </a:p>
        </p:txBody>
      </p:sp>
      <p:sp>
        <p:nvSpPr>
          <p:cNvPr id="20" name="Content Placeholder 2"/>
          <p:cNvSpPr txBox="1">
            <a:spLocks/>
          </p:cNvSpPr>
          <p:nvPr/>
        </p:nvSpPr>
        <p:spPr>
          <a:xfrm>
            <a:off x="1" y="1163099"/>
            <a:ext cx="12314902" cy="1027049"/>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
                <a:schemeClr val="bg1"/>
              </a:buClr>
              <a:buSzPct val="90000"/>
              <a:buFont typeface="Arial" pitchFamily="34" charset="0"/>
              <a:buNone/>
              <a:tabLst/>
              <a:defRPr sz="1867" kern="1200" spc="0" baseline="0">
                <a:solidFill>
                  <a:srgbClr val="FFFFFF"/>
                </a:solidFill>
                <a:latin typeface="Nokia Pure Text"/>
                <a:ea typeface="+mn-ea"/>
                <a:cs typeface="Nokia Pure Text"/>
              </a:defRPr>
            </a:lvl1pPr>
            <a:lvl2pPr marL="590536" marR="0" indent="-243411" algn="l" defTabSz="482588" rtl="0" eaLnBrk="1" fontAlgn="auto" latinLnBrk="0" hangingPunct="1">
              <a:lnSpc>
                <a:spcPct val="90000"/>
              </a:lnSpc>
              <a:spcBef>
                <a:spcPct val="20000"/>
              </a:spcBef>
              <a:spcAft>
                <a:spcPts val="0"/>
              </a:spcAft>
              <a:buClr>
                <a:schemeClr val="bg1"/>
              </a:buClr>
              <a:buSzPct val="90000"/>
              <a:buFont typeface="Arial" pitchFamily="34" charset="0"/>
              <a:buChar char="•"/>
              <a:tabLst/>
              <a:defRPr sz="1600" kern="1200" spc="0" baseline="0">
                <a:solidFill>
                  <a:srgbClr val="FFFFFF"/>
                </a:solidFill>
                <a:latin typeface="Nokia Pure Text"/>
                <a:ea typeface="+mn-ea"/>
                <a:cs typeface="Nokia Pure Text"/>
              </a:defRPr>
            </a:lvl2pPr>
            <a:lvl3pPr marL="958827" marR="0" indent="-243411" algn="l" defTabSz="482588" rtl="0" eaLnBrk="1" fontAlgn="auto" latinLnBrk="0" hangingPunct="1">
              <a:lnSpc>
                <a:spcPct val="90000"/>
              </a:lnSpc>
              <a:spcBef>
                <a:spcPct val="20000"/>
              </a:spcBef>
              <a:spcAft>
                <a:spcPts val="0"/>
              </a:spcAft>
              <a:buClr>
                <a:schemeClr val="bg1"/>
              </a:buClr>
              <a:buSzPct val="90000"/>
              <a:buFont typeface="Arial" pitchFamily="34" charset="0"/>
              <a:buChar char="•"/>
              <a:tabLst/>
              <a:defRPr sz="1467" kern="1200" spc="0" baseline="0">
                <a:solidFill>
                  <a:srgbClr val="FFFFFF"/>
                </a:solidFill>
                <a:latin typeface="Nokia Pure Text"/>
                <a:ea typeface="+mn-ea"/>
                <a:cs typeface="Nokia Pure Text"/>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r>
              <a:rPr lang="en-GB" sz="2400" b="1" dirty="0" smtClean="0">
                <a:solidFill>
                  <a:schemeClr val="tx1"/>
                </a:solidFill>
                <a:latin typeface="+mj-lt"/>
              </a:rPr>
              <a:t>Nokia testing has shown that about 75% of Android apps will run properly without any modifications. Plus we give you easy to use online and offline tools to check your applications within seconds. </a:t>
            </a:r>
            <a:endParaRPr lang="en-GB" sz="2400" b="1" dirty="0">
              <a:solidFill>
                <a:schemeClr val="tx1"/>
              </a:solidFill>
              <a:latin typeface="+mj-lt"/>
            </a:endParaRPr>
          </a:p>
        </p:txBody>
      </p:sp>
    </p:spTree>
    <p:extLst>
      <p:ext uri="{BB962C8B-B14F-4D97-AF65-F5344CB8AC3E}">
        <p14:creationId xmlns:p14="http://schemas.microsoft.com/office/powerpoint/2010/main" val="127560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4294967295"/>
          </p:nvPr>
        </p:nvSpPr>
        <p:spPr>
          <a:xfrm>
            <a:off x="234413" y="1142393"/>
            <a:ext cx="11514667" cy="1919449"/>
          </a:xfrm>
        </p:spPr>
        <p:txBody>
          <a:bodyPr>
            <a:noAutofit/>
          </a:bodyPr>
          <a:lstStyle/>
          <a:p>
            <a:pPr marL="0" indent="0">
              <a:buNone/>
            </a:pPr>
            <a:r>
              <a:rPr lang="en-GB" sz="2000" dirty="0" smtClean="0">
                <a:solidFill>
                  <a:srgbClr val="5F5F5F"/>
                </a:solidFill>
                <a:latin typeface="+mj-lt"/>
              </a:rPr>
              <a:t>Check if your Android app is compatible with Nokia X software platform </a:t>
            </a:r>
            <a:r>
              <a:rPr lang="en-GB" sz="2000" b="1" dirty="0" smtClean="0">
                <a:solidFill>
                  <a:srgbClr val="5F5F5F"/>
                </a:solidFill>
                <a:latin typeface="+mj-lt"/>
              </a:rPr>
              <a:t>IN SECONDS.</a:t>
            </a:r>
          </a:p>
          <a:p>
            <a:pPr marL="0" indent="0">
              <a:buNone/>
            </a:pPr>
            <a:r>
              <a:rPr lang="en-GB" sz="2000" dirty="0" smtClean="0">
                <a:solidFill>
                  <a:srgbClr val="5F5F5F"/>
                </a:solidFill>
                <a:latin typeface="+mj-lt"/>
              </a:rPr>
              <a:t>Provide quick and easy porting steps </a:t>
            </a:r>
            <a:r>
              <a:rPr lang="en-GB" sz="2000" b="1" dirty="0" smtClean="0">
                <a:solidFill>
                  <a:srgbClr val="5F5F5F"/>
                </a:solidFill>
                <a:latin typeface="+mj-lt"/>
              </a:rPr>
              <a:t>highlights common failure cases for easy porting.</a:t>
            </a:r>
          </a:p>
        </p:txBody>
      </p:sp>
      <p:sp>
        <p:nvSpPr>
          <p:cNvPr id="19" name="Rectangle 18"/>
          <p:cNvSpPr/>
          <p:nvPr/>
        </p:nvSpPr>
        <p:spPr>
          <a:xfrm>
            <a:off x="234413" y="5488818"/>
            <a:ext cx="11459573" cy="502766"/>
          </a:xfrm>
          <a:prstGeom prst="rect">
            <a:avLst/>
          </a:prstGeom>
        </p:spPr>
        <p:txBody>
          <a:bodyPr wrap="square">
            <a:spAutoFit/>
          </a:bodyPr>
          <a:lstStyle/>
          <a:p>
            <a:pPr fontAlgn="base">
              <a:spcBef>
                <a:spcPct val="0"/>
              </a:spcBef>
              <a:spcAft>
                <a:spcPct val="0"/>
              </a:spcAft>
            </a:pPr>
            <a:r>
              <a:rPr lang="en-GB" sz="2667" spc="-40" dirty="0">
                <a:solidFill>
                  <a:srgbClr val="5F5F5F"/>
                </a:solidFill>
                <a:latin typeface="+mj-lt"/>
                <a:ea typeface="+mj-ea"/>
                <a:cs typeface="Nokia Pure Headline Light"/>
              </a:rPr>
              <a:t>Nokia X </a:t>
            </a:r>
            <a:r>
              <a:rPr lang="en-GB" sz="2667" spc="-40" dirty="0" err="1">
                <a:solidFill>
                  <a:srgbClr val="5F5F5F"/>
                </a:solidFill>
                <a:latin typeface="+mj-lt"/>
                <a:ea typeface="+mj-ea"/>
                <a:cs typeface="Nokia Pure Headline Light"/>
              </a:rPr>
              <a:t>Analyzer</a:t>
            </a:r>
            <a:r>
              <a:rPr lang="en-GB" sz="2667" spc="-40" dirty="0">
                <a:solidFill>
                  <a:srgbClr val="5F5F5F"/>
                </a:solidFill>
                <a:latin typeface="+mj-lt"/>
                <a:ea typeface="+mj-ea"/>
                <a:cs typeface="Nokia Pure Headline Light"/>
              </a:rPr>
              <a:t> engine is verified with 10K Android apps with 99% accuracy!</a:t>
            </a:r>
          </a:p>
        </p:txBody>
      </p:sp>
      <p:sp>
        <p:nvSpPr>
          <p:cNvPr id="9" name="Rectangle 8"/>
          <p:cNvSpPr/>
          <p:nvPr/>
        </p:nvSpPr>
        <p:spPr>
          <a:xfrm>
            <a:off x="322434" y="2661005"/>
            <a:ext cx="6139680" cy="2061718"/>
          </a:xfrm>
          <a:prstGeom prst="rect">
            <a:avLst/>
          </a:prstGeom>
        </p:spPr>
        <p:txBody>
          <a:bodyPr wrap="square">
            <a:spAutoFit/>
          </a:bodyPr>
          <a:lstStyle/>
          <a:p>
            <a:pPr fontAlgn="base">
              <a:spcBef>
                <a:spcPct val="0"/>
              </a:spcBef>
              <a:spcAft>
                <a:spcPct val="0"/>
              </a:spcAft>
            </a:pPr>
            <a:r>
              <a:rPr lang="en-GB" sz="2133" spc="-40" dirty="0">
                <a:solidFill>
                  <a:srgbClr val="5F5F5F"/>
                </a:solidFill>
                <a:latin typeface="+mj-lt"/>
                <a:ea typeface="+mj-ea"/>
                <a:cs typeface="Nokia Pure Headline Light"/>
              </a:rPr>
              <a:t>Nokia X </a:t>
            </a:r>
            <a:r>
              <a:rPr lang="en-GB" sz="2133" spc="-40" dirty="0" err="1">
                <a:solidFill>
                  <a:srgbClr val="5F5F5F"/>
                </a:solidFill>
                <a:latin typeface="+mj-lt"/>
                <a:ea typeface="+mj-ea"/>
                <a:cs typeface="Nokia Pure Headline Light"/>
              </a:rPr>
              <a:t>Analyzer</a:t>
            </a:r>
            <a:r>
              <a:rPr lang="en-GB" sz="2133" spc="-40" dirty="0">
                <a:solidFill>
                  <a:srgbClr val="5F5F5F"/>
                </a:solidFill>
                <a:latin typeface="+mj-lt"/>
                <a:ea typeface="+mj-ea"/>
                <a:cs typeface="Nokia Pure Headline Light"/>
              </a:rPr>
              <a:t> scans the standard Android application packages (</a:t>
            </a:r>
            <a:r>
              <a:rPr lang="en-GB" sz="2133" spc="-40" dirty="0" err="1">
                <a:solidFill>
                  <a:srgbClr val="5F5F5F"/>
                </a:solidFill>
                <a:latin typeface="+mj-lt"/>
                <a:ea typeface="+mj-ea"/>
                <a:cs typeface="Nokia Pure Headline Light"/>
              </a:rPr>
              <a:t>apk</a:t>
            </a:r>
            <a:r>
              <a:rPr lang="en-GB" sz="2133" spc="-40" dirty="0">
                <a:solidFill>
                  <a:srgbClr val="5F5F5F"/>
                </a:solidFill>
                <a:latin typeface="+mj-lt"/>
                <a:ea typeface="+mj-ea"/>
                <a:cs typeface="Nokia Pure Headline Light"/>
              </a:rPr>
              <a:t> files</a:t>
            </a:r>
            <a:r>
              <a:rPr lang="en-GB" sz="2133" spc="-40" dirty="0" smtClean="0">
                <a:solidFill>
                  <a:srgbClr val="5F5F5F"/>
                </a:solidFill>
                <a:latin typeface="+mj-lt"/>
                <a:ea typeface="+mj-ea"/>
                <a:cs typeface="Nokia Pure Headline Light"/>
              </a:rPr>
              <a:t>).</a:t>
            </a:r>
            <a:endParaRPr lang="en-GB" sz="2133" spc="-40" dirty="0">
              <a:solidFill>
                <a:srgbClr val="5F5F5F"/>
              </a:solidFill>
              <a:latin typeface="+mj-lt"/>
              <a:ea typeface="+mj-ea"/>
              <a:cs typeface="Nokia Pure Headline Light"/>
            </a:endParaRPr>
          </a:p>
          <a:p>
            <a:pPr fontAlgn="base">
              <a:spcBef>
                <a:spcPct val="0"/>
              </a:spcBef>
              <a:spcAft>
                <a:spcPct val="0"/>
              </a:spcAft>
            </a:pPr>
            <a:r>
              <a:rPr lang="en-GB" sz="2133" spc="-40" dirty="0" smtClean="0">
                <a:solidFill>
                  <a:srgbClr val="5F5F5F"/>
                </a:solidFill>
                <a:latin typeface="+mj-lt"/>
                <a:ea typeface="+mj-ea"/>
                <a:cs typeface="Nokia Pure Headline Light"/>
              </a:rPr>
              <a:t>Based </a:t>
            </a:r>
            <a:r>
              <a:rPr lang="en-GB" sz="2133" spc="-40" dirty="0">
                <a:solidFill>
                  <a:srgbClr val="5F5F5F"/>
                </a:solidFill>
                <a:latin typeface="+mj-lt"/>
                <a:ea typeface="+mj-ea"/>
                <a:cs typeface="Nokia Pure Headline Light"/>
              </a:rPr>
              <a:t>on the above APIs’ usage, the application is flagged as compatible or not.</a:t>
            </a:r>
          </a:p>
          <a:p>
            <a:pPr fontAlgn="base">
              <a:spcBef>
                <a:spcPct val="0"/>
              </a:spcBef>
              <a:spcAft>
                <a:spcPct val="0"/>
              </a:spcAft>
            </a:pPr>
            <a:r>
              <a:rPr lang="en-GB" sz="2133" spc="-40" dirty="0">
                <a:solidFill>
                  <a:srgbClr val="5F5F5F"/>
                </a:solidFill>
                <a:latin typeface="+mj-lt"/>
                <a:ea typeface="+mj-ea"/>
                <a:cs typeface="Nokia Pure Headline Light"/>
              </a:rPr>
              <a:t>Failure cases are surfaced to developers with pointers to fix using SDK plugins</a:t>
            </a:r>
          </a:p>
        </p:txBody>
      </p:sp>
      <p:grpSp>
        <p:nvGrpSpPr>
          <p:cNvPr id="11" name="Group 10"/>
          <p:cNvGrpSpPr/>
          <p:nvPr/>
        </p:nvGrpSpPr>
        <p:grpSpPr>
          <a:xfrm>
            <a:off x="6550134" y="2317050"/>
            <a:ext cx="4842865" cy="2964795"/>
            <a:chOff x="1972129" y="1557773"/>
            <a:chExt cx="3983877" cy="2604772"/>
          </a:xfrm>
        </p:grpSpPr>
        <p:sp>
          <p:nvSpPr>
            <p:cNvPr id="22" name="Rectangle 21"/>
            <p:cNvSpPr/>
            <p:nvPr/>
          </p:nvSpPr>
          <p:spPr>
            <a:xfrm>
              <a:off x="2679406" y="3636193"/>
              <a:ext cx="1177579" cy="438609"/>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dirty="0">
                  <a:solidFill>
                    <a:schemeClr val="bg1"/>
                  </a:solidFill>
                  <a:latin typeface="+mj-lt"/>
                  <a:cs typeface="Nokia Pure Headline Light"/>
                </a:rPr>
                <a:t>NFC </a:t>
              </a:r>
            </a:p>
          </p:txBody>
        </p:sp>
        <p:sp>
          <p:nvSpPr>
            <p:cNvPr id="27" name="Rectangle 26"/>
            <p:cNvSpPr/>
            <p:nvPr/>
          </p:nvSpPr>
          <p:spPr>
            <a:xfrm>
              <a:off x="4127206" y="3636193"/>
              <a:ext cx="1277725" cy="438609"/>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dirty="0">
                  <a:solidFill>
                    <a:schemeClr val="bg1"/>
                  </a:solidFill>
                  <a:latin typeface="+mj-lt"/>
                  <a:cs typeface="Nokia Pure Headline Light"/>
                </a:rPr>
                <a:t>API Level</a:t>
              </a:r>
            </a:p>
          </p:txBody>
        </p:sp>
        <p:sp>
          <p:nvSpPr>
            <p:cNvPr id="31" name="Rectangle 30"/>
            <p:cNvSpPr/>
            <p:nvPr/>
          </p:nvSpPr>
          <p:spPr>
            <a:xfrm>
              <a:off x="1972129" y="2810038"/>
              <a:ext cx="3983877" cy="1352507"/>
            </a:xfrm>
            <a:prstGeom prst="rect">
              <a:avLst/>
            </a:prstGeom>
            <a:no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467" dirty="0" err="1">
                  <a:solidFill>
                    <a:srgbClr val="5F5F5F"/>
                  </a:solidFill>
                  <a:latin typeface="+mj-lt"/>
                  <a:cs typeface="Nokia Pure Headline Light"/>
                </a:rPr>
                <a:t>Analyzer</a:t>
              </a:r>
              <a:r>
                <a:rPr lang="en-GB" sz="1467" dirty="0">
                  <a:solidFill>
                    <a:srgbClr val="5F5F5F"/>
                  </a:solidFill>
                  <a:latin typeface="+mj-lt"/>
                  <a:cs typeface="Nokia Pure Headline Light"/>
                </a:rPr>
                <a:t> Rules Engine</a:t>
              </a:r>
            </a:p>
          </p:txBody>
        </p:sp>
        <p:sp>
          <p:nvSpPr>
            <p:cNvPr id="32" name="Rectangle 31"/>
            <p:cNvSpPr/>
            <p:nvPr/>
          </p:nvSpPr>
          <p:spPr>
            <a:xfrm>
              <a:off x="1972129" y="1557773"/>
              <a:ext cx="3983876" cy="552117"/>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667" dirty="0" err="1">
                  <a:solidFill>
                    <a:schemeClr val="bg1"/>
                  </a:solidFill>
                  <a:latin typeface="+mj-lt"/>
                  <a:cs typeface="Nokia Pure Headline Light"/>
                </a:rPr>
                <a:t>Analyzer</a:t>
              </a:r>
              <a:r>
                <a:rPr lang="en-GB" sz="2667" dirty="0">
                  <a:solidFill>
                    <a:schemeClr val="bg1"/>
                  </a:solidFill>
                  <a:latin typeface="+mj-lt"/>
                  <a:cs typeface="Nokia Pure Headline Light"/>
                </a:rPr>
                <a:t> UI</a:t>
              </a:r>
            </a:p>
          </p:txBody>
        </p:sp>
        <p:sp>
          <p:nvSpPr>
            <p:cNvPr id="33" name="Rectangle 32"/>
            <p:cNvSpPr/>
            <p:nvPr/>
          </p:nvSpPr>
          <p:spPr>
            <a:xfrm>
              <a:off x="1972129" y="2180607"/>
              <a:ext cx="3983876" cy="54655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latin typeface="+mj-lt"/>
                  <a:cs typeface="Nokia Pure Headline Light"/>
                </a:rPr>
                <a:t>Android app (.</a:t>
              </a:r>
              <a:r>
                <a:rPr lang="en-GB" sz="2400" dirty="0" err="1">
                  <a:solidFill>
                    <a:schemeClr val="bg1"/>
                  </a:solidFill>
                  <a:latin typeface="+mj-lt"/>
                  <a:cs typeface="Nokia Pure Headline Light"/>
                </a:rPr>
                <a:t>apk</a:t>
              </a:r>
              <a:r>
                <a:rPr lang="en-GB" sz="2400" dirty="0">
                  <a:solidFill>
                    <a:schemeClr val="bg1"/>
                  </a:solidFill>
                  <a:latin typeface="+mj-lt"/>
                  <a:cs typeface="Nokia Pure Headline Light"/>
                </a:rPr>
                <a:t>) parser</a:t>
              </a:r>
            </a:p>
          </p:txBody>
        </p:sp>
        <p:sp>
          <p:nvSpPr>
            <p:cNvPr id="34" name="Rectangle 33"/>
            <p:cNvSpPr/>
            <p:nvPr/>
          </p:nvSpPr>
          <p:spPr>
            <a:xfrm>
              <a:off x="2060505" y="3190723"/>
              <a:ext cx="1184763" cy="401486"/>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dirty="0">
                  <a:solidFill>
                    <a:schemeClr val="bg1"/>
                  </a:solidFill>
                  <a:latin typeface="+mj-lt"/>
                  <a:cs typeface="Nokia Pure Headline Light"/>
                </a:rPr>
                <a:t>G maps to Here maps</a:t>
              </a:r>
            </a:p>
          </p:txBody>
        </p:sp>
        <p:sp>
          <p:nvSpPr>
            <p:cNvPr id="35" name="Rectangle 34"/>
            <p:cNvSpPr/>
            <p:nvPr/>
          </p:nvSpPr>
          <p:spPr>
            <a:xfrm>
              <a:off x="3319643" y="3190723"/>
              <a:ext cx="1304395" cy="401486"/>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latin typeface="+mj-lt"/>
                  <a:cs typeface="Nokia Pure Headline Light"/>
                </a:rPr>
                <a:t>G notifications to NNA</a:t>
              </a:r>
            </a:p>
          </p:txBody>
        </p:sp>
        <p:sp>
          <p:nvSpPr>
            <p:cNvPr id="36" name="Rectangle 35"/>
            <p:cNvSpPr/>
            <p:nvPr/>
          </p:nvSpPr>
          <p:spPr>
            <a:xfrm>
              <a:off x="4698413" y="3190723"/>
              <a:ext cx="1159462" cy="403186"/>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dirty="0">
                  <a:solidFill>
                    <a:schemeClr val="bg1"/>
                  </a:solidFill>
                  <a:latin typeface="+mj-lt"/>
                  <a:cs typeface="Nokia Pure Headline Light"/>
                </a:rPr>
                <a:t>G billing to NIAP</a:t>
              </a:r>
            </a:p>
          </p:txBody>
        </p:sp>
      </p:grpSp>
      <p:sp>
        <p:nvSpPr>
          <p:cNvPr id="20" name="Title 2"/>
          <p:cNvSpPr txBox="1">
            <a:spLocks/>
          </p:cNvSpPr>
          <p:nvPr/>
        </p:nvSpPr>
        <p:spPr>
          <a:xfrm>
            <a:off x="234413" y="322932"/>
            <a:ext cx="10627381"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290" dirty="0">
                <a:solidFill>
                  <a:srgbClr val="5F5F5F"/>
                </a:solidFill>
              </a:rPr>
              <a:t>Nokia X Verify general compatibility </a:t>
            </a:r>
            <a:endParaRPr lang="pl-PL" sz="5290" dirty="0">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59144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823" y="0"/>
            <a:ext cx="14477647" cy="6858000"/>
          </a:xfrm>
          <a:prstGeom prst="rect">
            <a:avLst/>
          </a:prstGeom>
        </p:spPr>
      </p:pic>
    </p:spTree>
    <p:extLst>
      <p:ext uri="{BB962C8B-B14F-4D97-AF65-F5344CB8AC3E}">
        <p14:creationId xmlns:p14="http://schemas.microsoft.com/office/powerpoint/2010/main" val="12790493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0" y="860818"/>
            <a:ext cx="9652001" cy="5136365"/>
          </a:xfrm>
          <a:prstGeom prst="rect">
            <a:avLst/>
          </a:prstGeom>
        </p:spPr>
      </p:pic>
    </p:spTree>
    <p:extLst>
      <p:ext uri="{BB962C8B-B14F-4D97-AF65-F5344CB8AC3E}">
        <p14:creationId xmlns:p14="http://schemas.microsoft.com/office/powerpoint/2010/main" val="19063466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0594" y="945461"/>
            <a:ext cx="9310812" cy="4967079"/>
          </a:xfrm>
          <a:prstGeom prst="rect">
            <a:avLst/>
          </a:prstGeom>
        </p:spPr>
      </p:pic>
    </p:spTree>
    <p:extLst>
      <p:ext uri="{BB962C8B-B14F-4D97-AF65-F5344CB8AC3E}">
        <p14:creationId xmlns:p14="http://schemas.microsoft.com/office/powerpoint/2010/main" val="32130651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748062" y="857250"/>
            <a:ext cx="10695877" cy="5143500"/>
          </a:xfrm>
          <a:prstGeom prst="rect">
            <a:avLst/>
          </a:prstGeom>
        </p:spPr>
      </p:pic>
    </p:spTree>
    <p:extLst>
      <p:ext uri="{BB962C8B-B14F-4D97-AF65-F5344CB8AC3E}">
        <p14:creationId xmlns:p14="http://schemas.microsoft.com/office/powerpoint/2010/main" val="98644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234413" y="157461"/>
            <a:ext cx="11853084"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l-PL" sz="9600" b="1" dirty="0" smtClean="0">
                <a:solidFill>
                  <a:srgbClr val="5F5F5F"/>
                </a:solidFill>
              </a:rPr>
              <a:t>Join us</a:t>
            </a:r>
            <a:r>
              <a:rPr lang="en-US" sz="9600" b="1" dirty="0" smtClean="0">
                <a:solidFill>
                  <a:srgbClr val="5F5F5F"/>
                </a:solidFill>
              </a:rPr>
              <a:t> today</a:t>
            </a:r>
            <a:endParaRPr lang="pl-PL" sz="9600" b="1" dirty="0" smtClean="0">
              <a:solidFill>
                <a:srgbClr val="5F5F5F"/>
              </a:solidFill>
            </a:endParaRPr>
          </a:p>
          <a:p>
            <a:endParaRPr lang="pl-PL" sz="4400" dirty="0" smtClean="0">
              <a:solidFill>
                <a:srgbClr val="5F5F5F"/>
              </a:solidFill>
            </a:endParaRPr>
          </a:p>
          <a:p>
            <a:pPr marL="457200" indent="-457200">
              <a:lnSpc>
                <a:spcPct val="100000"/>
              </a:lnSpc>
              <a:buFont typeface="Arial" panose="020B0604020202020204" pitchFamily="34" charset="0"/>
              <a:buChar char="•"/>
            </a:pPr>
            <a:r>
              <a:rPr lang="pl-PL" sz="3000" dirty="0" smtClean="0">
                <a:solidFill>
                  <a:srgbClr val="5F5F5F"/>
                </a:solidFill>
              </a:rPr>
              <a:t>Nokia X for Android developers. </a:t>
            </a:r>
            <a:br>
              <a:rPr lang="pl-PL" sz="3000" dirty="0" smtClean="0">
                <a:solidFill>
                  <a:srgbClr val="5F5F5F"/>
                </a:solidFill>
              </a:rPr>
            </a:br>
            <a:r>
              <a:rPr lang="pl-PL" sz="3000" dirty="0" smtClean="0">
                <a:solidFill>
                  <a:srgbClr val="5F5F5F"/>
                </a:solidFill>
              </a:rPr>
              <a:t>Same code base, new user base, </a:t>
            </a:r>
            <a:br>
              <a:rPr lang="pl-PL" sz="3000" dirty="0" smtClean="0">
                <a:solidFill>
                  <a:srgbClr val="5F5F5F"/>
                </a:solidFill>
              </a:rPr>
            </a:br>
            <a:r>
              <a:rPr lang="pl-PL" sz="3000" dirty="0" smtClean="0">
                <a:solidFill>
                  <a:srgbClr val="5F5F5F"/>
                </a:solidFill>
              </a:rPr>
              <a:t>Mobile Stream </a:t>
            </a:r>
            <a:br>
              <a:rPr lang="pl-PL" sz="3000" dirty="0" smtClean="0">
                <a:solidFill>
                  <a:srgbClr val="5F5F5F"/>
                </a:solidFill>
              </a:rPr>
            </a:br>
            <a:r>
              <a:rPr lang="pl-PL" sz="6000" b="1" dirty="0" smtClean="0">
                <a:solidFill>
                  <a:srgbClr val="5F5F5F"/>
                </a:solidFill>
              </a:rPr>
              <a:t>Room: Africa, 13:20 </a:t>
            </a:r>
            <a:r>
              <a:rPr lang="pl-PL" sz="3000" dirty="0" smtClean="0">
                <a:solidFill>
                  <a:srgbClr val="5F5F5F"/>
                </a:solidFill>
              </a:rPr>
              <a:t/>
            </a:r>
            <a:br>
              <a:rPr lang="pl-PL" sz="3000" dirty="0" smtClean="0">
                <a:solidFill>
                  <a:srgbClr val="5F5F5F"/>
                </a:solidFill>
              </a:rPr>
            </a:br>
            <a:endParaRPr lang="pl-PL" sz="3000" dirty="0" smtClean="0">
              <a:solidFill>
                <a:srgbClr val="5F5F5F"/>
              </a:solidFill>
            </a:endParaRPr>
          </a:p>
          <a:p>
            <a:pPr marL="457200" indent="-457200">
              <a:lnSpc>
                <a:spcPct val="100000"/>
              </a:lnSpc>
              <a:buFont typeface="Arial" panose="020B0604020202020204" pitchFamily="34" charset="0"/>
              <a:buChar char="•"/>
            </a:pPr>
            <a:r>
              <a:rPr lang="pl-PL" sz="3000" dirty="0" smtClean="0">
                <a:solidFill>
                  <a:srgbClr val="5F5F5F"/>
                </a:solidFill>
              </a:rPr>
              <a:t>Nokia booth at the hall</a:t>
            </a:r>
            <a:endParaRPr lang="en-US" sz="3000" dirty="0">
              <a:solidFill>
                <a:srgbClr val="5F5F5F"/>
              </a:solidFill>
            </a:endParaRPr>
          </a:p>
          <a:p>
            <a:pPr marL="457200" indent="-457200">
              <a:lnSpc>
                <a:spcPct val="100000"/>
              </a:lnSpc>
              <a:buFont typeface="Arial" panose="020B0604020202020204" pitchFamily="34" charset="0"/>
              <a:buChar char="•"/>
            </a:pPr>
            <a:r>
              <a:rPr lang="pl-PL" sz="3000" dirty="0" smtClean="0">
                <a:solidFill>
                  <a:srgbClr val="5F5F5F"/>
                </a:solidFill>
              </a:rPr>
              <a:t>Nokia porting room</a:t>
            </a:r>
            <a:endParaRPr lang="pl-PL" sz="3000" dirty="0">
              <a:solidFill>
                <a:srgbClr val="5F5F5F"/>
              </a:solidFill>
            </a:endParaRPr>
          </a:p>
          <a:p>
            <a:pPr>
              <a:lnSpc>
                <a:spcPct val="100000"/>
              </a:lnSpc>
            </a:pPr>
            <a:r>
              <a:rPr lang="pl-PL" sz="6000" b="1" u="sng" dirty="0" smtClean="0">
                <a:solidFill>
                  <a:schemeClr val="tx1">
                    <a:lumMod val="25000"/>
                    <a:lumOff val="75000"/>
                  </a:schemeClr>
                </a:solidFill>
              </a:rPr>
              <a:t>developer.nokia.com</a:t>
            </a:r>
          </a:p>
          <a:p>
            <a:pPr algn="ctr">
              <a:lnSpc>
                <a:spcPct val="150000"/>
              </a:lnSpc>
            </a:pPr>
            <a:r>
              <a:rPr lang="pl-PL" sz="3000" dirty="0" smtClean="0">
                <a:solidFill>
                  <a:srgbClr val="5F5F5F"/>
                </a:solidFill>
              </a:rPr>
              <a:t/>
            </a:r>
            <a:br>
              <a:rPr lang="pl-PL" sz="3000" dirty="0" smtClean="0">
                <a:solidFill>
                  <a:srgbClr val="5F5F5F"/>
                </a:solidFill>
              </a:rPr>
            </a:br>
            <a:endParaRPr lang="pl-PL" sz="3000" dirty="0" smtClean="0">
              <a:solidFill>
                <a:srgbClr val="5F5F5F"/>
              </a:solidFill>
            </a:endParaRPr>
          </a:p>
          <a:p>
            <a:pPr>
              <a:lnSpc>
                <a:spcPct val="150000"/>
              </a:lnSpc>
            </a:pPr>
            <a:endParaRPr lang="pl-PL" sz="3000" dirty="0" smtClean="0">
              <a:solidFill>
                <a:srgbClr val="5F5F5F"/>
              </a:solidFill>
            </a:endParaRPr>
          </a:p>
          <a:p>
            <a:pPr marL="457200" indent="-457200">
              <a:lnSpc>
                <a:spcPct val="150000"/>
              </a:lnSpc>
              <a:buFont typeface="Arial" panose="020B0604020202020204" pitchFamily="34" charset="0"/>
              <a:buChar char="•"/>
            </a:pPr>
            <a:endParaRPr lang="pl-PL" sz="3000" dirty="0" smtClean="0">
              <a:solidFill>
                <a:srgbClr val="5F5F5F"/>
              </a:solidFill>
            </a:endParaRPr>
          </a:p>
          <a:p>
            <a:endParaRPr lang="pl-PL" sz="4400" dirty="0">
              <a:gradFill>
                <a:gsLst>
                  <a:gs pos="1250">
                    <a:srgbClr val="505050"/>
                  </a:gs>
                  <a:gs pos="100000">
                    <a:srgbClr val="505050"/>
                  </a:gs>
                </a:gsLst>
                <a:lin ang="5400000" scaled="0"/>
              </a:gradFill>
              <a:latin typeface="Segoe UI Light"/>
            </a:endParaRPr>
          </a:p>
        </p:txBody>
      </p:sp>
      <p:grpSp>
        <p:nvGrpSpPr>
          <p:cNvPr id="8" name="Group 7"/>
          <p:cNvGrpSpPr/>
          <p:nvPr/>
        </p:nvGrpSpPr>
        <p:grpSpPr>
          <a:xfrm>
            <a:off x="6961238" y="157461"/>
            <a:ext cx="5230761" cy="5982082"/>
            <a:chOff x="5750643" y="1375954"/>
            <a:chExt cx="4249708" cy="4533997"/>
          </a:xfrm>
        </p:grpSpPr>
        <p:pic>
          <p:nvPicPr>
            <p:cNvPr id="9" name="Picture 8"/>
            <p:cNvPicPr>
              <a:picLocks noChangeAspect="1"/>
            </p:cNvPicPr>
            <p:nvPr/>
          </p:nvPicPr>
          <p:blipFill rotWithShape="1">
            <a:blip r:embed="rId2"/>
            <a:srcRect l="58081" t="26529" r="26628" b="29396"/>
            <a:stretch/>
          </p:blipFill>
          <p:spPr>
            <a:xfrm>
              <a:off x="7203884" y="1375954"/>
              <a:ext cx="2796467" cy="4533997"/>
            </a:xfrm>
            <a:prstGeom prst="rect">
              <a:avLst/>
            </a:prstGeom>
          </p:spPr>
        </p:pic>
        <p:pic>
          <p:nvPicPr>
            <p:cNvPr id="10" name="Picture 9"/>
            <p:cNvPicPr>
              <a:picLocks noChangeAspect="1"/>
            </p:cNvPicPr>
            <p:nvPr/>
          </p:nvPicPr>
          <p:blipFill rotWithShape="1">
            <a:blip r:embed="rId3"/>
            <a:srcRect l="20016" t="26591" r="71634" b="29931"/>
            <a:stretch/>
          </p:blipFill>
          <p:spPr>
            <a:xfrm>
              <a:off x="5750643" y="1386693"/>
              <a:ext cx="1526959" cy="4472570"/>
            </a:xfrm>
            <a:prstGeom prst="rect">
              <a:avLst/>
            </a:prstGeom>
          </p:spPr>
        </p:pic>
      </p:grpSp>
    </p:spTree>
    <p:extLst>
      <p:ext uri="{BB962C8B-B14F-4D97-AF65-F5344CB8AC3E}">
        <p14:creationId xmlns:p14="http://schemas.microsoft.com/office/powerpoint/2010/main" val="3100517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SFT_logo_rgb_W-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71" y="6195492"/>
            <a:ext cx="1530820" cy="563102"/>
          </a:xfrm>
          <a:prstGeom prst="rect">
            <a:avLst/>
          </a:prstGeom>
        </p:spPr>
      </p:pic>
      <p:sp>
        <p:nvSpPr>
          <p:cNvPr id="2" name="Rectangle 1"/>
          <p:cNvSpPr/>
          <p:nvPr/>
        </p:nvSpPr>
        <p:spPr>
          <a:xfrm>
            <a:off x="0" y="0"/>
            <a:ext cx="12192000" cy="4216539"/>
          </a:xfrm>
          <a:prstGeom prst="rect">
            <a:avLst/>
          </a:prstGeom>
        </p:spPr>
        <p:txBody>
          <a:bodyPr wrap="square">
            <a:spAutoFit/>
          </a:bodyPr>
          <a:lstStyle/>
          <a:p>
            <a:r>
              <a:rPr lang="pl-PL" sz="6000" dirty="0"/>
              <a:t>Port your apps!    Win a prize!</a:t>
            </a:r>
          </a:p>
          <a:p>
            <a:endParaRPr lang="pl-PL" sz="2800" dirty="0" smtClean="0"/>
          </a:p>
          <a:p>
            <a:pPr marL="571500" indent="-571500">
              <a:lnSpc>
                <a:spcPct val="100000"/>
              </a:lnSpc>
              <a:buFont typeface="Arial" panose="020B0604020202020204" pitchFamily="34" charset="0"/>
              <a:buChar char="•"/>
            </a:pPr>
            <a:r>
              <a:rPr lang="pl-PL" sz="3600" dirty="0" smtClean="0">
                <a:latin typeface="+mj-lt"/>
              </a:rPr>
              <a:t>Port your Android apps to Nokia X</a:t>
            </a:r>
          </a:p>
          <a:p>
            <a:pPr marL="571500" indent="-571500">
              <a:lnSpc>
                <a:spcPct val="100000"/>
              </a:lnSpc>
              <a:buFont typeface="Arial" panose="020B0604020202020204" pitchFamily="34" charset="0"/>
              <a:buChar char="•"/>
            </a:pPr>
            <a:r>
              <a:rPr lang="pl-PL" sz="3600" dirty="0" smtClean="0">
                <a:latin typeface="+mj-lt"/>
              </a:rPr>
              <a:t>Publish your apps to Nokia X</a:t>
            </a:r>
          </a:p>
          <a:p>
            <a:pPr marL="571500" indent="-571500">
              <a:lnSpc>
                <a:spcPct val="100000"/>
              </a:lnSpc>
              <a:buFont typeface="Arial" panose="020B0604020202020204" pitchFamily="34" charset="0"/>
              <a:buChar char="•"/>
            </a:pPr>
            <a:r>
              <a:rPr lang="pl-PL" sz="3600" dirty="0" smtClean="0">
                <a:latin typeface="+mj-lt"/>
              </a:rPr>
              <a:t>Be rewarded - the most active developers who will port and publish their Android apps to Nokia X will get a chance to get a Nokia X and other rewards.</a:t>
            </a:r>
            <a:endParaRPr lang="pl-PL" sz="3600" dirty="0">
              <a:latin typeface="+mj-lt"/>
            </a:endParaRPr>
          </a:p>
        </p:txBody>
      </p:sp>
      <p:sp>
        <p:nvSpPr>
          <p:cNvPr id="3" name="Rectangle 2"/>
          <p:cNvSpPr/>
          <p:nvPr/>
        </p:nvSpPr>
        <p:spPr>
          <a:xfrm>
            <a:off x="0" y="4828084"/>
            <a:ext cx="12192000" cy="1569660"/>
          </a:xfrm>
          <a:prstGeom prst="rect">
            <a:avLst/>
          </a:prstGeom>
        </p:spPr>
        <p:txBody>
          <a:bodyPr wrap="square">
            <a:spAutoFit/>
          </a:bodyPr>
          <a:lstStyle/>
          <a:p>
            <a:pPr algn="ctr"/>
            <a:r>
              <a:rPr lang="pl-PL" sz="9600" u="sng" dirty="0" smtClean="0">
                <a:solidFill>
                  <a:srgbClr val="0070C0"/>
                </a:solidFill>
              </a:rPr>
              <a:t>developer.nokia.com</a:t>
            </a:r>
            <a:endParaRPr lang="en-US" sz="9600" u="sng" dirty="0">
              <a:solidFill>
                <a:srgbClr val="0070C0"/>
              </a:solidFill>
            </a:endParaRPr>
          </a:p>
        </p:txBody>
      </p:sp>
    </p:spTree>
    <p:extLst>
      <p:ext uri="{BB962C8B-B14F-4D97-AF65-F5344CB8AC3E}">
        <p14:creationId xmlns:p14="http://schemas.microsoft.com/office/powerpoint/2010/main" val="274549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881" y="63358"/>
            <a:ext cx="10454657" cy="830997"/>
          </a:xfrm>
          <a:prstGeom prst="rect">
            <a:avLst/>
          </a:prstGeom>
          <a:noFill/>
        </p:spPr>
        <p:txBody>
          <a:bodyPr wrap="none" rtlCol="0">
            <a:spAutoFit/>
          </a:bodyPr>
          <a:lstStyle/>
          <a:p>
            <a:r>
              <a:rPr lang="en-US" sz="4800" smtClean="0"/>
              <a:t>Join us </a:t>
            </a:r>
            <a:r>
              <a:rPr lang="en-US" sz="4800" dirty="0" smtClean="0"/>
              <a:t>tomorrow on Azure workshop!</a:t>
            </a:r>
            <a:endParaRPr lang="ru-RU" sz="4800" dirty="0"/>
          </a:p>
        </p:txBody>
      </p:sp>
      <p:sp>
        <p:nvSpPr>
          <p:cNvPr id="3" name="TextBox 2"/>
          <p:cNvSpPr txBox="1"/>
          <p:nvPr/>
        </p:nvSpPr>
        <p:spPr>
          <a:xfrm>
            <a:off x="201881" y="1151906"/>
            <a:ext cx="6329548" cy="2677656"/>
          </a:xfrm>
          <a:prstGeom prst="rect">
            <a:avLst/>
          </a:prstGeom>
          <a:noFill/>
        </p:spPr>
        <p:txBody>
          <a:bodyPr wrap="square" rtlCol="0">
            <a:spAutoFit/>
          </a:bodyPr>
          <a:lstStyle/>
          <a:p>
            <a:r>
              <a:rPr lang="en-US" dirty="0" smtClean="0"/>
              <a:t>S</a:t>
            </a:r>
            <a:r>
              <a:rPr lang="en-US" sz="2800" dirty="0" smtClean="0"/>
              <a:t>tarts at 10AM, agenda :</a:t>
            </a:r>
          </a:p>
          <a:p>
            <a:pPr marL="285750" lvl="0" indent="-285750">
              <a:buFont typeface="Arial" panose="020B0604020202020204" pitchFamily="34" charset="0"/>
              <a:buChar char="•"/>
            </a:pPr>
            <a:r>
              <a:rPr lang="en-US" sz="2800" b="1" dirty="0"/>
              <a:t>”Boost your </a:t>
            </a:r>
            <a:r>
              <a:rPr lang="en-US" sz="2800" b="1" dirty="0" smtClean="0"/>
              <a:t>startup </a:t>
            </a:r>
            <a:r>
              <a:rPr lang="en-US" sz="2800" b="1" dirty="0"/>
              <a:t>with Microsoft Ventures</a:t>
            </a:r>
            <a:r>
              <a:rPr lang="en-US" sz="2800" b="1" dirty="0" smtClean="0"/>
              <a:t>”</a:t>
            </a:r>
          </a:p>
          <a:p>
            <a:pPr marL="285750" indent="-285750">
              <a:buFont typeface="Arial" panose="020B0604020202020204" pitchFamily="34" charset="0"/>
              <a:buChar char="•"/>
            </a:pPr>
            <a:r>
              <a:rPr lang="en-US" sz="2800" b="1" dirty="0"/>
              <a:t>Running Linux - tips, trick and best </a:t>
            </a:r>
            <a:r>
              <a:rPr lang="en-US" sz="2800" b="1" dirty="0" smtClean="0"/>
              <a:t>practices</a:t>
            </a:r>
          </a:p>
          <a:p>
            <a:pPr marL="285750" indent="-285750">
              <a:buFont typeface="Arial" panose="020B0604020202020204" pitchFamily="34" charset="0"/>
              <a:buChar char="•"/>
            </a:pPr>
            <a:r>
              <a:rPr lang="en-US" sz="2800" b="1" dirty="0" smtClean="0"/>
              <a:t>Deep dive into </a:t>
            </a:r>
            <a:r>
              <a:rPr lang="en-US" sz="2800" b="1" dirty="0" err="1" smtClean="0"/>
              <a:t>Php</a:t>
            </a:r>
            <a:r>
              <a:rPr lang="en-US" sz="2800" b="1" dirty="0" smtClean="0"/>
              <a:t> </a:t>
            </a:r>
            <a:r>
              <a:rPr lang="en-US" sz="2800" b="1" dirty="0"/>
              <a:t>and </a:t>
            </a:r>
            <a:r>
              <a:rPr lang="en-US" sz="2800" b="1" dirty="0" smtClean="0"/>
              <a:t>MySQL</a:t>
            </a:r>
            <a:endParaRPr lang="ru-RU" sz="2800" b="1" dirty="0"/>
          </a:p>
        </p:txBody>
      </p:sp>
      <p:sp>
        <p:nvSpPr>
          <p:cNvPr id="4" name="TextBox 3"/>
          <p:cNvSpPr txBox="1"/>
          <p:nvPr/>
        </p:nvSpPr>
        <p:spPr>
          <a:xfrm>
            <a:off x="380010" y="5175661"/>
            <a:ext cx="10171627" cy="1446550"/>
          </a:xfrm>
          <a:prstGeom prst="rect">
            <a:avLst/>
          </a:prstGeom>
          <a:noFill/>
        </p:spPr>
        <p:txBody>
          <a:bodyPr wrap="square" rtlCol="0">
            <a:spAutoFit/>
          </a:bodyPr>
          <a:lstStyle/>
          <a:p>
            <a:r>
              <a:rPr lang="en-US" sz="4400" b="1" dirty="0" smtClean="0"/>
              <a:t>Don’t forget to bring your laptops!</a:t>
            </a:r>
          </a:p>
          <a:p>
            <a:r>
              <a:rPr lang="en-US" sz="4400" b="1" dirty="0" smtClean="0"/>
              <a:t>We will do hands-on practice!</a:t>
            </a:r>
            <a:endParaRPr lang="ru-RU" sz="4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481" y="1023130"/>
            <a:ext cx="5730802" cy="4023755"/>
          </a:xfrm>
          <a:prstGeom prst="rect">
            <a:avLst/>
          </a:prstGeom>
        </p:spPr>
      </p:pic>
    </p:spTree>
    <p:extLst>
      <p:ext uri="{BB962C8B-B14F-4D97-AF65-F5344CB8AC3E}">
        <p14:creationId xmlns:p14="http://schemas.microsoft.com/office/powerpoint/2010/main" val="13863517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4579615" y="5784097"/>
            <a:ext cx="922079" cy="8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039105" y="16416"/>
            <a:ext cx="6956329" cy="1015663"/>
          </a:xfrm>
          <a:prstGeom prst="rect">
            <a:avLst/>
          </a:prstGeom>
        </p:spPr>
        <p:txBody>
          <a:bodyPr wrap="square">
            <a:spAutoFit/>
          </a:bodyPr>
          <a:lstStyle/>
          <a:p>
            <a:r>
              <a:rPr lang="en-US" sz="6000" dirty="0" smtClean="0">
                <a:solidFill>
                  <a:schemeClr val="bg1"/>
                </a:solidFill>
                <a:latin typeface="+mj-lt"/>
              </a:rPr>
              <a:t>Online resources</a:t>
            </a:r>
            <a:endParaRPr lang="en-US" sz="6000" dirty="0">
              <a:solidFill>
                <a:schemeClr val="bg1"/>
              </a:solidFill>
              <a:latin typeface="+mj-lt"/>
            </a:endParaRPr>
          </a:p>
        </p:txBody>
      </p:sp>
      <p:pic>
        <p:nvPicPr>
          <p:cNvPr id="14" name="Picture 2" descr="http://www.apse.org/images/f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0676" y="3313735"/>
            <a:ext cx="1148940" cy="110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w Twitt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2958" y="4657364"/>
            <a:ext cx="1223433" cy="8435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697374" y="802931"/>
            <a:ext cx="4440318" cy="1643527"/>
          </a:xfrm>
          <a:prstGeom prst="rect">
            <a:avLst/>
          </a:prstGeom>
          <a:noFill/>
        </p:spPr>
        <p:txBody>
          <a:bodyPr wrap="none" lIns="0" tIns="0" rIns="0" bIns="0" rtlCol="0">
            <a:spAutoFit/>
          </a:bodyPr>
          <a:lstStyle/>
          <a:p>
            <a:r>
              <a:rPr lang="en-US" sz="4800" b="1" u="sng" dirty="0">
                <a:solidFill>
                  <a:schemeClr val="accent4"/>
                </a:solidFill>
                <a:latin typeface="+mj-lt"/>
              </a:rPr>
              <a:t>m</a:t>
            </a:r>
            <a:r>
              <a:rPr lang="en-US" sz="4800" b="1" u="sng" dirty="0" smtClean="0">
                <a:solidFill>
                  <a:schemeClr val="accent4"/>
                </a:solidFill>
                <a:latin typeface="+mj-lt"/>
              </a:rPr>
              <a:t>sopentech.com</a:t>
            </a:r>
            <a:endParaRPr lang="ru-RU" sz="2800" b="1" u="sng" dirty="0">
              <a:solidFill>
                <a:schemeClr val="accent4"/>
              </a:solidFill>
              <a:latin typeface="+mj-lt"/>
            </a:endParaRPr>
          </a:p>
          <a:p>
            <a:endParaRPr lang="ru-RU" sz="2800" b="1" u="sng" dirty="0">
              <a:solidFill>
                <a:schemeClr val="bg1"/>
              </a:solidFill>
              <a:latin typeface="+mj-lt"/>
            </a:endParaRPr>
          </a:p>
          <a:p>
            <a:pPr marL="460375" indent="-460375">
              <a:lnSpc>
                <a:spcPct val="90000"/>
              </a:lnSpc>
              <a:spcBef>
                <a:spcPct val="20000"/>
              </a:spcBef>
              <a:buSzPct val="80000"/>
              <a:buBlip>
                <a:blip r:embed="rId7"/>
              </a:buBlip>
            </a:pPr>
            <a:endParaRPr lang="ru-RU" sz="28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808" y="1053202"/>
            <a:ext cx="2537017" cy="3008902"/>
          </a:xfrm>
          <a:prstGeom prst="rect">
            <a:avLst/>
          </a:prstGeom>
        </p:spPr>
      </p:pic>
      <p:sp>
        <p:nvSpPr>
          <p:cNvPr id="4" name="TextBox 3"/>
          <p:cNvSpPr txBox="1"/>
          <p:nvPr/>
        </p:nvSpPr>
        <p:spPr>
          <a:xfrm>
            <a:off x="5552346" y="5671830"/>
            <a:ext cx="6098143" cy="1889748"/>
          </a:xfrm>
          <a:prstGeom prst="rect">
            <a:avLst/>
          </a:prstGeom>
          <a:noFill/>
        </p:spPr>
        <p:txBody>
          <a:bodyPr wrap="square" lIns="0" tIns="0" rIns="0" bIns="0" rtlCol="0">
            <a:spAutoFit/>
          </a:bodyPr>
          <a:lstStyle/>
          <a:p>
            <a:r>
              <a:rPr lang="en-US" sz="2800" dirty="0" smtClean="0">
                <a:solidFill>
                  <a:srgbClr val="FFFFFF"/>
                </a:solidFill>
                <a:latin typeface="+mj-lt"/>
              </a:rPr>
              <a:t>All questions about Azure in CEE</a:t>
            </a:r>
          </a:p>
          <a:p>
            <a:r>
              <a:rPr lang="en-US" sz="3600" b="1" u="sng" dirty="0" smtClean="0">
                <a:solidFill>
                  <a:srgbClr val="FFFFFF"/>
                </a:solidFill>
                <a:latin typeface="+mj-lt"/>
              </a:rPr>
              <a:t>azure_cee@microsoft.com</a:t>
            </a:r>
            <a:endParaRPr lang="ru-RU" sz="3600" b="1" u="sng" dirty="0">
              <a:solidFill>
                <a:srgbClr val="FFFFFF"/>
              </a:solidFill>
              <a:latin typeface="+mj-lt"/>
            </a:endParaRPr>
          </a:p>
          <a:p>
            <a:endParaRPr lang="en-US" sz="2800" dirty="0">
              <a:solidFill>
                <a:srgbClr val="FFFFFF"/>
              </a:solidFill>
              <a:latin typeface="+mj-lt"/>
            </a:endParaRPr>
          </a:p>
          <a:p>
            <a:pPr marL="460375" indent="-460375">
              <a:lnSpc>
                <a:spcPct val="90000"/>
              </a:lnSpc>
              <a:spcBef>
                <a:spcPct val="20000"/>
              </a:spcBef>
              <a:buSzPct val="80000"/>
              <a:buBlip>
                <a:blip r:embed="rId7"/>
              </a:buBlip>
            </a:pPr>
            <a:endParaRPr lang="ru-RU" sz="28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5" name="TextBox 4"/>
          <p:cNvSpPr txBox="1"/>
          <p:nvPr/>
        </p:nvSpPr>
        <p:spPr>
          <a:xfrm>
            <a:off x="4452026" y="3380752"/>
            <a:ext cx="5180072" cy="1169551"/>
          </a:xfrm>
          <a:prstGeom prst="rect">
            <a:avLst/>
          </a:prstGeom>
          <a:noFill/>
        </p:spPr>
        <p:txBody>
          <a:bodyPr wrap="none" lIns="0" tIns="0" rIns="0" bIns="0" rtlCol="0">
            <a:spAutoFit/>
          </a:bodyPr>
          <a:lstStyle/>
          <a:p>
            <a:r>
              <a:rPr lang="en-US" sz="2800" dirty="0" smtClean="0">
                <a:solidFill>
                  <a:srgbClr val="FFFFFF"/>
                </a:solidFill>
                <a:latin typeface="+mj-lt"/>
              </a:rPr>
              <a:t>CEE Azure user group in Facebook</a:t>
            </a:r>
            <a:endParaRPr lang="en-US" sz="2800" dirty="0">
              <a:solidFill>
                <a:srgbClr val="FFFFFF"/>
              </a:solidFill>
              <a:latin typeface="+mj-lt"/>
            </a:endParaRPr>
          </a:p>
          <a:p>
            <a:r>
              <a:rPr lang="en-US" sz="4800" b="1" u="sng" dirty="0" smtClean="0">
                <a:solidFill>
                  <a:schemeClr val="accent4"/>
                </a:solidFill>
                <a:latin typeface="+mj-lt"/>
              </a:rPr>
              <a:t>aka.ms/azure-</a:t>
            </a:r>
            <a:r>
              <a:rPr lang="en-US" sz="4800" b="1" u="sng" dirty="0" err="1" smtClean="0">
                <a:solidFill>
                  <a:schemeClr val="accent4"/>
                </a:solidFill>
                <a:latin typeface="+mj-lt"/>
              </a:rPr>
              <a:t>cee</a:t>
            </a:r>
            <a:endParaRPr lang="ru-RU" sz="44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6" name="TextBox 5"/>
          <p:cNvSpPr txBox="1"/>
          <p:nvPr/>
        </p:nvSpPr>
        <p:spPr>
          <a:xfrm>
            <a:off x="8764713" y="4165045"/>
            <a:ext cx="3316614" cy="1828193"/>
          </a:xfrm>
          <a:prstGeom prst="rect">
            <a:avLst/>
          </a:prstGeom>
          <a:noFill/>
        </p:spPr>
        <p:txBody>
          <a:bodyPr wrap="none" lIns="0" tIns="0" rIns="0" bIns="0" rtlCol="0">
            <a:spAutoFit/>
          </a:bodyPr>
          <a:lstStyle/>
          <a:p>
            <a:endParaRPr lang="ru-RU" sz="2800" dirty="0">
              <a:solidFill>
                <a:srgbClr val="FFFFFF"/>
              </a:solidFill>
              <a:latin typeface="+mj-lt"/>
            </a:endParaRPr>
          </a:p>
          <a:p>
            <a:r>
              <a:rPr lang="en-US" sz="2800" dirty="0" smtClean="0">
                <a:solidFill>
                  <a:srgbClr val="FFFFFF"/>
                </a:solidFill>
                <a:latin typeface="+mj-lt"/>
              </a:rPr>
              <a:t>Last new in our twitter</a:t>
            </a:r>
            <a:endParaRPr lang="ru-RU" sz="2800" dirty="0">
              <a:solidFill>
                <a:srgbClr val="002060"/>
              </a:solidFill>
              <a:latin typeface="+mj-lt"/>
            </a:endParaRPr>
          </a:p>
          <a:p>
            <a:r>
              <a:rPr lang="en-US" sz="3200" b="1" u="sng" dirty="0" smtClean="0">
                <a:solidFill>
                  <a:srgbClr val="002060"/>
                </a:solidFill>
                <a:latin typeface="+mj-lt"/>
              </a:rPr>
              <a:t>@</a:t>
            </a:r>
            <a:r>
              <a:rPr lang="en-US" sz="3200" b="1" u="sng" dirty="0" err="1" smtClean="0">
                <a:solidFill>
                  <a:srgbClr val="002060"/>
                </a:solidFill>
                <a:latin typeface="+mj-lt"/>
              </a:rPr>
              <a:t>azure_cee</a:t>
            </a:r>
            <a:endParaRPr lang="en-US" sz="3200" b="1" u="sng" dirty="0">
              <a:solidFill>
                <a:srgbClr val="002060"/>
              </a:solidFill>
              <a:latin typeface="+mj-lt"/>
            </a:endParaRPr>
          </a:p>
          <a:p>
            <a:pPr marL="460375" indent="-460375">
              <a:lnSpc>
                <a:spcPct val="90000"/>
              </a:lnSpc>
              <a:spcBef>
                <a:spcPct val="20000"/>
              </a:spcBef>
              <a:buSzPct val="80000"/>
              <a:buBlip>
                <a:blip r:embed="rId7"/>
              </a:buBlip>
            </a:pPr>
            <a:endParaRPr lang="ru-RU" sz="28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3" name="Picture 2"/>
          <p:cNvPicPr>
            <a:picLocks noChangeAspect="1"/>
          </p:cNvPicPr>
          <p:nvPr/>
        </p:nvPicPr>
        <p:blipFill>
          <a:blip r:embed="rId9"/>
          <a:stretch>
            <a:fillRect/>
          </a:stretch>
        </p:blipFill>
        <p:spPr>
          <a:xfrm>
            <a:off x="6762348" y="907250"/>
            <a:ext cx="867138" cy="857609"/>
          </a:xfrm>
          <a:prstGeom prst="rect">
            <a:avLst/>
          </a:prstGeom>
        </p:spPr>
      </p:pic>
      <p:sp>
        <p:nvSpPr>
          <p:cNvPr id="17" name="TextBox 16"/>
          <p:cNvSpPr txBox="1"/>
          <p:nvPr/>
        </p:nvSpPr>
        <p:spPr>
          <a:xfrm>
            <a:off x="1527075" y="4729983"/>
            <a:ext cx="5399999" cy="2012859"/>
          </a:xfrm>
          <a:prstGeom prst="rect">
            <a:avLst/>
          </a:prstGeom>
          <a:noFill/>
        </p:spPr>
        <p:txBody>
          <a:bodyPr wrap="square" lIns="0" tIns="0" rIns="0" bIns="0" rtlCol="0">
            <a:spAutoFit/>
          </a:bodyPr>
          <a:lstStyle/>
          <a:p>
            <a:r>
              <a:rPr lang="en-US" sz="2800" dirty="0" smtClean="0">
                <a:solidFill>
                  <a:srgbClr val="FFFFFF"/>
                </a:solidFill>
                <a:latin typeface="+mj-lt"/>
              </a:rPr>
              <a:t>Open technologies in CEE</a:t>
            </a:r>
          </a:p>
          <a:p>
            <a:r>
              <a:rPr lang="en-US" sz="4000" b="1" u="sng" dirty="0">
                <a:solidFill>
                  <a:srgbClr val="002060"/>
                </a:solidFill>
                <a:latin typeface="+mj-lt"/>
              </a:rPr>
              <a:t>@</a:t>
            </a:r>
            <a:r>
              <a:rPr lang="en-US" sz="4000" b="1" u="sng" dirty="0" err="1">
                <a:solidFill>
                  <a:srgbClr val="002060"/>
                </a:solidFill>
                <a:latin typeface="+mj-lt"/>
              </a:rPr>
              <a:t>OpennessAtCEE</a:t>
            </a:r>
            <a:endParaRPr lang="ru-RU" sz="4000" b="1" u="sng" dirty="0">
              <a:solidFill>
                <a:srgbClr val="002060"/>
              </a:solidFill>
              <a:latin typeface="+mj-lt"/>
            </a:endParaRPr>
          </a:p>
          <a:p>
            <a:endParaRPr lang="en-US" sz="2800" dirty="0">
              <a:solidFill>
                <a:srgbClr val="FFFFFF"/>
              </a:solidFill>
              <a:latin typeface="+mj-lt"/>
            </a:endParaRPr>
          </a:p>
          <a:p>
            <a:pPr marL="460375" indent="-460375">
              <a:lnSpc>
                <a:spcPct val="90000"/>
              </a:lnSpc>
              <a:spcBef>
                <a:spcPct val="20000"/>
              </a:spcBef>
              <a:buSzPct val="80000"/>
              <a:buBlip>
                <a:blip r:embed="rId7"/>
              </a:buBlip>
            </a:pPr>
            <a:endParaRPr lang="ru-RU" sz="28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808" y="4867375"/>
            <a:ext cx="981538" cy="981538"/>
          </a:xfrm>
          <a:prstGeom prst="rect">
            <a:avLst/>
          </a:prstGeom>
        </p:spPr>
      </p:pic>
      <p:sp>
        <p:nvSpPr>
          <p:cNvPr id="19" name="TextBox 18"/>
          <p:cNvSpPr txBox="1"/>
          <p:nvPr/>
        </p:nvSpPr>
        <p:spPr>
          <a:xfrm>
            <a:off x="5552346" y="1851695"/>
            <a:ext cx="5758139" cy="2012859"/>
          </a:xfrm>
          <a:prstGeom prst="rect">
            <a:avLst/>
          </a:prstGeom>
          <a:noFill/>
        </p:spPr>
        <p:txBody>
          <a:bodyPr wrap="square" lIns="0" tIns="0" rIns="0" bIns="0" rtlCol="0">
            <a:spAutoFit/>
          </a:bodyPr>
          <a:lstStyle/>
          <a:p>
            <a:r>
              <a:rPr lang="en-US" sz="2800" dirty="0" smtClean="0">
                <a:solidFill>
                  <a:srgbClr val="FFFFFF"/>
                </a:solidFill>
                <a:latin typeface="+mj-lt"/>
              </a:rPr>
              <a:t>Open technologies in CEE</a:t>
            </a:r>
            <a:endParaRPr lang="en-US" sz="2800" dirty="0">
              <a:solidFill>
                <a:srgbClr val="FFFFFF"/>
              </a:solidFill>
              <a:latin typeface="+mj-lt"/>
            </a:endParaRPr>
          </a:p>
          <a:p>
            <a:r>
              <a:rPr lang="en-US" sz="4400" b="1" u="sng" dirty="0" smtClean="0">
                <a:solidFill>
                  <a:srgbClr val="002060"/>
                </a:solidFill>
                <a:latin typeface="+mj-lt"/>
              </a:rPr>
              <a:t>opennessatcee.com</a:t>
            </a:r>
            <a:endParaRPr lang="ru-RU" sz="3600" b="1" u="sng" dirty="0">
              <a:solidFill>
                <a:srgbClr val="FFFFFF"/>
              </a:solidFill>
              <a:latin typeface="+mj-lt"/>
            </a:endParaRPr>
          </a:p>
          <a:p>
            <a:endParaRPr lang="en-US" sz="2800" dirty="0">
              <a:solidFill>
                <a:srgbClr val="FFFFFF"/>
              </a:solidFill>
              <a:latin typeface="+mj-lt"/>
            </a:endParaRPr>
          </a:p>
          <a:p>
            <a:pPr marL="460375" indent="-460375">
              <a:lnSpc>
                <a:spcPct val="90000"/>
              </a:lnSpc>
              <a:spcBef>
                <a:spcPct val="20000"/>
              </a:spcBef>
              <a:buSzPct val="80000"/>
              <a:buBlip>
                <a:blip r:embed="rId7"/>
              </a:buBlip>
            </a:pPr>
            <a:endParaRPr lang="ru-RU" sz="28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0156" y="1977059"/>
            <a:ext cx="981538" cy="981538"/>
          </a:xfrm>
          <a:prstGeom prst="rect">
            <a:avLst/>
          </a:prstGeom>
        </p:spPr>
      </p:pic>
    </p:spTree>
    <p:extLst>
      <p:ext uri="{BB962C8B-B14F-4D97-AF65-F5344CB8AC3E}">
        <p14:creationId xmlns:p14="http://schemas.microsoft.com/office/powerpoint/2010/main" val="32183682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srcRect/>
          <a:stretch>
            <a:fillRect/>
          </a:stretch>
        </p:blipFill>
        <p:spPr bwMode="auto">
          <a:xfrm>
            <a:off x="5547961" y="3879273"/>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783" y="245568"/>
            <a:ext cx="5250657" cy="352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8" name="TextBox 7"/>
          <p:cNvSpPr txBox="1"/>
          <p:nvPr/>
        </p:nvSpPr>
        <p:spPr>
          <a:xfrm>
            <a:off x="2691886" y="5865678"/>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5"/>
              </a:rPr>
              <a:t>aka.ms/</a:t>
            </a:r>
            <a:r>
              <a:rPr lang="en-US" sz="6000" b="1" dirty="0" err="1" smtClean="0">
                <a:latin typeface="Segoe UI Light" pitchFamily="34" charset="0"/>
                <a:hlinkClick r:id="rId5"/>
              </a:rPr>
              <a:t>gfs</a:t>
            </a:r>
            <a:r>
              <a:rPr lang="en-US" sz="6000" b="1" dirty="0" smtClean="0">
                <a:latin typeface="Segoe UI Light" pitchFamily="34" charset="0"/>
                <a:hlinkClick r:id="rId5"/>
              </a:rPr>
              <a:t>-video</a:t>
            </a:r>
            <a:endParaRPr lang="en-US" sz="4000" b="1" dirty="0">
              <a:latin typeface="Segoe UI Light"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48" y="3107495"/>
            <a:ext cx="4830745" cy="3230560"/>
          </a:xfrm>
          <a:prstGeom prst="rect">
            <a:avLst/>
          </a:prstGeom>
        </p:spPr>
      </p:pic>
    </p:spTree>
    <p:extLst>
      <p:ext uri="{BB962C8B-B14F-4D97-AF65-F5344CB8AC3E}">
        <p14:creationId xmlns:p14="http://schemas.microsoft.com/office/powerpoint/2010/main" val="3348903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76" y="1042987"/>
            <a:ext cx="7254875" cy="5441157"/>
          </a:xfrm>
          <a:prstGeom prst="rect">
            <a:avLst/>
          </a:prstGeom>
        </p:spPr>
      </p:pic>
    </p:spTree>
    <p:extLst>
      <p:ext uri="{BB962C8B-B14F-4D97-AF65-F5344CB8AC3E}">
        <p14:creationId xmlns:p14="http://schemas.microsoft.com/office/powerpoint/2010/main" val="134439762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0798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Заголовок 3"/>
          <p:cNvSpPr>
            <a:spLocks noGrp="1"/>
          </p:cNvSpPr>
          <p:nvPr>
            <p:ph type="title"/>
          </p:nvPr>
        </p:nvSpPr>
        <p:spPr>
          <a:xfrm>
            <a:off x="339840" y="48577"/>
            <a:ext cx="11817356" cy="720000"/>
          </a:xfrm>
        </p:spPr>
        <p:txBody>
          <a:bodyPr>
            <a:noAutofit/>
          </a:bodyPr>
          <a:lstStyle/>
          <a:p>
            <a:r>
              <a:rPr lang="en-US" sz="6000" b="1" dirty="0" smtClean="0"/>
              <a:t>Latency in Europe </a:t>
            </a:r>
            <a:endParaRPr lang="ru-RU" sz="6000" b="1" dirty="0"/>
          </a:p>
        </p:txBody>
      </p:sp>
      <p:pic>
        <p:nvPicPr>
          <p:cNvPr id="96" name="Picture 95"/>
          <p:cNvPicPr>
            <a:picLocks noChangeAspect="1"/>
          </p:cNvPicPr>
          <p:nvPr/>
        </p:nvPicPr>
        <p:blipFill>
          <a:blip r:embed="rId3"/>
          <a:stretch>
            <a:fillRect/>
          </a:stretch>
        </p:blipFill>
        <p:spPr>
          <a:xfrm>
            <a:off x="171629" y="1707414"/>
            <a:ext cx="6802329" cy="4593025"/>
          </a:xfrm>
          <a:prstGeom prst="rect">
            <a:avLst/>
          </a:prstGeom>
        </p:spPr>
      </p:pic>
      <p:pic>
        <p:nvPicPr>
          <p:cNvPr id="97" name="Picture 96"/>
          <p:cNvPicPr>
            <a:picLocks noChangeAspect="1"/>
          </p:cNvPicPr>
          <p:nvPr/>
        </p:nvPicPr>
        <p:blipFill>
          <a:blip r:embed="rId4"/>
          <a:stretch>
            <a:fillRect/>
          </a:stretch>
        </p:blipFill>
        <p:spPr>
          <a:xfrm>
            <a:off x="7177110" y="1707414"/>
            <a:ext cx="4980086" cy="1335240"/>
          </a:xfrm>
          <a:prstGeom prst="rect">
            <a:avLst/>
          </a:prstGeom>
        </p:spPr>
      </p:pic>
    </p:spTree>
    <p:extLst>
      <p:ext uri="{BB962C8B-B14F-4D97-AF65-F5344CB8AC3E}">
        <p14:creationId xmlns:p14="http://schemas.microsoft.com/office/powerpoint/2010/main" val="550475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pic>
        <p:nvPicPr>
          <p:cNvPr id="4" name="Picture 3"/>
          <p:cNvPicPr>
            <a:picLocks noChangeAspect="1"/>
          </p:cNvPicPr>
          <p:nvPr/>
        </p:nvPicPr>
        <p:blipFill>
          <a:blip r:embed="rId2"/>
          <a:stretch>
            <a:fillRect/>
          </a:stretch>
        </p:blipFill>
        <p:spPr>
          <a:xfrm>
            <a:off x="-1" y="591222"/>
            <a:ext cx="8159401" cy="5140063"/>
          </a:xfrm>
          <a:prstGeom prst="rect">
            <a:avLst/>
          </a:prstGeom>
        </p:spPr>
      </p:pic>
      <p:sp>
        <p:nvSpPr>
          <p:cNvPr id="6" name="TextBox 5"/>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7" name="TextBox 6"/>
          <p:cNvSpPr txBox="1"/>
          <p:nvPr/>
        </p:nvSpPr>
        <p:spPr>
          <a:xfrm>
            <a:off x="8159400" y="884659"/>
            <a:ext cx="4176464" cy="1015663"/>
          </a:xfrm>
          <a:prstGeom prst="rect">
            <a:avLst/>
          </a:prstGeom>
          <a:noFill/>
        </p:spPr>
        <p:txBody>
          <a:bodyPr wrap="none" rtlCol="0">
            <a:spAutoFit/>
          </a:bodyPr>
          <a:lstStyle/>
          <a:p>
            <a:r>
              <a:rPr lang="en-US" sz="2000" b="1" dirty="0" smtClean="0"/>
              <a:t>Node locations list on world map</a:t>
            </a:r>
            <a:endParaRPr lang="en-US" sz="2000" b="1" dirty="0"/>
          </a:p>
          <a:p>
            <a:r>
              <a:rPr lang="en-US" sz="4000" u="sng" dirty="0" smtClean="0">
                <a:solidFill>
                  <a:schemeClr val="tx1">
                    <a:lumMod val="50000"/>
                    <a:lumOff val="50000"/>
                  </a:schemeClr>
                </a:solidFill>
              </a:rPr>
              <a:t>aka.ms/</a:t>
            </a:r>
            <a:r>
              <a:rPr lang="en-US" sz="4000" u="sng" dirty="0" err="1" smtClean="0">
                <a:solidFill>
                  <a:schemeClr val="tx1">
                    <a:lumMod val="50000"/>
                    <a:lumOff val="50000"/>
                  </a:schemeClr>
                </a:solidFill>
              </a:rPr>
              <a:t>cdn</a:t>
            </a:r>
            <a:r>
              <a:rPr lang="en-US" sz="4000" u="sng" dirty="0" smtClean="0">
                <a:solidFill>
                  <a:schemeClr val="tx1">
                    <a:lumMod val="50000"/>
                    <a:lumOff val="50000"/>
                  </a:schemeClr>
                </a:solidFill>
              </a:rPr>
              <a:t>-map</a:t>
            </a:r>
          </a:p>
        </p:txBody>
      </p:sp>
    </p:spTree>
    <p:extLst>
      <p:ext uri="{BB962C8B-B14F-4D97-AF65-F5344CB8AC3E}">
        <p14:creationId xmlns:p14="http://schemas.microsoft.com/office/powerpoint/2010/main" val="4120344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txBox="1">
            <a:spLocks/>
          </p:cNvSpPr>
          <p:nvPr/>
        </p:nvSpPr>
        <p:spPr>
          <a:xfrm>
            <a:off x="120770" y="105356"/>
            <a:ext cx="7172128" cy="1265068"/>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5400" b="1" dirty="0" smtClean="0"/>
              <a:t>Want to try ?</a:t>
            </a:r>
            <a:endParaRPr lang="ru-RU" sz="5400" b="1" dirty="0"/>
          </a:p>
        </p:txBody>
      </p:sp>
      <p:sp>
        <p:nvSpPr>
          <p:cNvPr id="5" name="Объект 4"/>
          <p:cNvSpPr txBox="1">
            <a:spLocks/>
          </p:cNvSpPr>
          <p:nvPr/>
        </p:nvSpPr>
        <p:spPr>
          <a:xfrm>
            <a:off x="-921834" y="996672"/>
            <a:ext cx="12768146" cy="2248937"/>
          </a:xfrm>
          <a:prstGeom prst="rect">
            <a:avLst/>
          </a:prstGeom>
        </p:spPr>
        <p:txBody>
          <a:bodyPr>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00000"/>
              </a:lnSpc>
            </a:pPr>
            <a:r>
              <a:rPr lang="en-US" sz="3200" b="1" dirty="0" smtClean="0">
                <a:latin typeface="+mj-lt"/>
              </a:rPr>
              <a:t>Free 30 </a:t>
            </a:r>
            <a:r>
              <a:rPr lang="en-US" sz="3200" b="1" dirty="0" smtClean="0">
                <a:latin typeface="+mj-lt"/>
              </a:rPr>
              <a:t>days trials on</a:t>
            </a:r>
            <a:r>
              <a:rPr lang="ru-RU" sz="3200" b="1" dirty="0" smtClean="0">
                <a:latin typeface="+mj-lt"/>
              </a:rPr>
              <a:t> </a:t>
            </a:r>
            <a:r>
              <a:rPr lang="en-US" sz="4400" b="1" u="sng" dirty="0" smtClean="0">
                <a:solidFill>
                  <a:schemeClr val="tx1">
                    <a:lumMod val="50000"/>
                    <a:lumOff val="50000"/>
                  </a:schemeClr>
                </a:solidFill>
                <a:latin typeface="+mj-lt"/>
              </a:rPr>
              <a:t>azure.com</a:t>
            </a:r>
            <a:endParaRPr lang="en-US" sz="4400" b="1" u="sng" dirty="0" smtClean="0">
              <a:solidFill>
                <a:schemeClr val="tx1">
                  <a:lumMod val="50000"/>
                  <a:lumOff val="50000"/>
                </a:schemeClr>
              </a:solidFill>
              <a:latin typeface="+mj-lt"/>
            </a:endParaRPr>
          </a:p>
          <a:p>
            <a:pPr lvl="2">
              <a:lnSpc>
                <a:spcPct val="100000"/>
              </a:lnSpc>
            </a:pPr>
            <a:r>
              <a:rPr lang="en-US" sz="3200" b="1" dirty="0" smtClean="0">
                <a:latin typeface="+mj-lt"/>
              </a:rPr>
              <a:t>2 year free </a:t>
            </a:r>
            <a:r>
              <a:rPr lang="en-US" sz="3200" b="1" dirty="0" smtClean="0">
                <a:latin typeface="+mj-lt"/>
              </a:rPr>
              <a:t>trial for</a:t>
            </a:r>
            <a:r>
              <a:rPr lang="ru-RU" sz="3200" b="1" dirty="0" smtClean="0">
                <a:latin typeface="+mj-lt"/>
              </a:rPr>
              <a:t> </a:t>
            </a:r>
            <a:r>
              <a:rPr lang="en-US" sz="3200" b="1" dirty="0" smtClean="0">
                <a:latin typeface="+mj-lt"/>
              </a:rPr>
              <a:t>MSDN members</a:t>
            </a:r>
            <a:endParaRPr lang="ru-RU" sz="3200" b="1" dirty="0" smtClean="0">
              <a:latin typeface="+mj-lt"/>
            </a:endParaRPr>
          </a:p>
          <a:p>
            <a:pPr lvl="2">
              <a:lnSpc>
                <a:spcPct val="100000"/>
              </a:lnSpc>
            </a:pPr>
            <a:r>
              <a:rPr lang="en-US" sz="3200" b="1" dirty="0" smtClean="0">
                <a:latin typeface="+mj-lt"/>
              </a:rPr>
              <a:t>3 year free trial </a:t>
            </a:r>
            <a:r>
              <a:rPr lang="en-US" sz="3200" b="1" dirty="0" smtClean="0">
                <a:latin typeface="+mj-lt"/>
              </a:rPr>
              <a:t>for </a:t>
            </a:r>
            <a:r>
              <a:rPr lang="en-US" sz="3200" b="1" dirty="0" err="1" smtClean="0">
                <a:latin typeface="+mj-lt"/>
              </a:rPr>
              <a:t>BizSpark</a:t>
            </a:r>
            <a:r>
              <a:rPr lang="en-US" sz="3200" b="1" dirty="0" smtClean="0">
                <a:latin typeface="+mj-lt"/>
              </a:rPr>
              <a:t>  member </a:t>
            </a:r>
          </a:p>
          <a:p>
            <a:pPr marL="914400" lvl="2" indent="0">
              <a:lnSpc>
                <a:spcPct val="100000"/>
              </a:lnSpc>
              <a:buNone/>
            </a:pPr>
            <a:r>
              <a:rPr lang="en-US" sz="3200" b="1" dirty="0" smtClean="0">
                <a:latin typeface="+mj-lt"/>
              </a:rPr>
              <a:t> – each </a:t>
            </a:r>
            <a:r>
              <a:rPr lang="en-US" sz="3200" b="1" dirty="0" err="1" smtClean="0">
                <a:latin typeface="+mj-lt"/>
              </a:rPr>
              <a:t>BizSpark</a:t>
            </a:r>
            <a:r>
              <a:rPr lang="en-US" sz="3200" b="1" dirty="0" smtClean="0">
                <a:latin typeface="+mj-lt"/>
              </a:rPr>
              <a:t> trial includes 8 MSDN subscriptions</a:t>
            </a:r>
            <a:endParaRPr lang="ru-RU" sz="3200" b="1" dirty="0" smtClean="0">
              <a:latin typeface="+mj-lt"/>
            </a:endParaRPr>
          </a:p>
          <a:p>
            <a:pPr lvl="2">
              <a:lnSpc>
                <a:spcPct val="100000"/>
              </a:lnSpc>
            </a:pPr>
            <a:r>
              <a:rPr lang="en-US" sz="3200" b="1" dirty="0" smtClean="0">
                <a:latin typeface="+mj-lt"/>
              </a:rPr>
              <a:t>You may try to get Windows Azure Offer $5K/</a:t>
            </a:r>
            <a:r>
              <a:rPr lang="en-US" sz="3200" b="1" dirty="0" err="1" smtClean="0">
                <a:latin typeface="+mj-lt"/>
              </a:rPr>
              <a:t>mo</a:t>
            </a:r>
            <a:r>
              <a:rPr lang="en-US" sz="3200" b="1" dirty="0" smtClean="0">
                <a:latin typeface="+mj-lt"/>
              </a:rPr>
              <a:t> for 1 year ( </a:t>
            </a:r>
            <a:r>
              <a:rPr lang="en-US" sz="3200" b="1" dirty="0" err="1" smtClean="0">
                <a:latin typeface="+mj-lt"/>
              </a:rPr>
              <a:t>BizSpark</a:t>
            </a:r>
            <a:r>
              <a:rPr lang="en-US" sz="3200" b="1" dirty="0" smtClean="0">
                <a:latin typeface="+mj-lt"/>
              </a:rPr>
              <a:t>+)</a:t>
            </a:r>
          </a:p>
          <a:p>
            <a:pPr lvl="2">
              <a:lnSpc>
                <a:spcPct val="100000"/>
              </a:lnSpc>
            </a:pPr>
            <a:r>
              <a:rPr lang="en-US" sz="3200" b="1" dirty="0" smtClean="0">
                <a:latin typeface="+mj-lt"/>
              </a:rPr>
              <a:t>25% discount to MSDN members for out-of-limit Azure usage</a:t>
            </a:r>
          </a:p>
          <a:p>
            <a:pPr lvl="2">
              <a:lnSpc>
                <a:spcPct val="100000"/>
              </a:lnSpc>
            </a:pPr>
            <a:r>
              <a:rPr lang="en-US" sz="3200" b="1" dirty="0" smtClean="0">
                <a:latin typeface="+mj-lt"/>
              </a:rPr>
              <a:t>Discounts via Enterprise Agreements with Microsoft</a:t>
            </a:r>
          </a:p>
          <a:p>
            <a:pPr lvl="2">
              <a:lnSpc>
                <a:spcPct val="100000"/>
              </a:lnSpc>
            </a:pPr>
            <a:r>
              <a:rPr lang="en-US" sz="4000" b="1" dirty="0" smtClean="0">
                <a:latin typeface="+mj-lt"/>
              </a:rPr>
              <a:t>”</a:t>
            </a:r>
            <a:r>
              <a:rPr lang="en-US" sz="4000" b="1" dirty="0">
                <a:latin typeface="+mj-lt"/>
              </a:rPr>
              <a:t>Boost your startup with Microsoft Ventures” by Zoli Herczeg – </a:t>
            </a:r>
            <a:r>
              <a:rPr lang="en-US" sz="4000" i="1" dirty="0">
                <a:latin typeface="+mj-lt"/>
              </a:rPr>
              <a:t>10AM, </a:t>
            </a:r>
            <a:r>
              <a:rPr lang="en-US" sz="4000" i="1" dirty="0" smtClean="0">
                <a:latin typeface="+mj-lt"/>
              </a:rPr>
              <a:t> tomorrow,</a:t>
            </a:r>
            <a:r>
              <a:rPr lang="en-US" sz="4000" i="1" dirty="0" smtClean="0">
                <a:latin typeface="+mj-lt"/>
              </a:rPr>
              <a:t> here on #</a:t>
            </a:r>
            <a:r>
              <a:rPr lang="en-US" sz="4000" i="1" dirty="0" err="1" smtClean="0">
                <a:latin typeface="+mj-lt"/>
              </a:rPr>
              <a:t>topconfro</a:t>
            </a:r>
            <a:endParaRPr lang="ru-RU" sz="4000" i="1" dirty="0">
              <a:latin typeface="+mj-lt"/>
            </a:endParaRPr>
          </a:p>
          <a:p>
            <a:pPr marL="285750" indent="-285750">
              <a:lnSpc>
                <a:spcPct val="100000"/>
              </a:lnSpc>
              <a:buFont typeface="Arial" panose="020B0604020202020204" pitchFamily="34" charset="0"/>
              <a:buChar char="•"/>
            </a:pPr>
            <a:endParaRPr lang="en-US" sz="3600" b="1" dirty="0">
              <a:latin typeface="+mj-lt"/>
            </a:endParaRPr>
          </a:p>
          <a:p>
            <a:pPr marL="285750" indent="-285750">
              <a:lnSpc>
                <a:spcPct val="100000"/>
              </a:lnSpc>
              <a:buFont typeface="Arial" panose="020B0604020202020204" pitchFamily="34" charset="0"/>
              <a:buChar char="•"/>
            </a:pPr>
            <a:endParaRPr lang="ru-RU" sz="3600" b="1" dirty="0">
              <a:latin typeface="+mj-lt"/>
            </a:endParaRPr>
          </a:p>
          <a:p>
            <a:pPr lvl="2">
              <a:lnSpc>
                <a:spcPct val="100000"/>
              </a:lnSpc>
            </a:pPr>
            <a:endParaRPr lang="ru-RU" sz="3200" b="1" dirty="0" smtClean="0">
              <a:latin typeface="+mj-lt"/>
            </a:endParaRPr>
          </a:p>
          <a:p>
            <a:pPr marL="87312" lvl="2" indent="0">
              <a:lnSpc>
                <a:spcPct val="100000"/>
              </a:lnSpc>
              <a:buFont typeface="Wingdings" panose="05000000000000000000" pitchFamily="2" charset="2"/>
              <a:buNone/>
            </a:pPr>
            <a:endParaRPr lang="en-US" sz="3200" b="1" dirty="0" smtClean="0">
              <a:latin typeface="+mj-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214" y="0"/>
            <a:ext cx="5810205" cy="2015785"/>
          </a:xfrm>
          <a:prstGeom prst="rect">
            <a:avLst/>
          </a:prstGeom>
        </p:spPr>
      </p:pic>
    </p:spTree>
    <p:extLst>
      <p:ext uri="{BB962C8B-B14F-4D97-AF65-F5344CB8AC3E}">
        <p14:creationId xmlns:p14="http://schemas.microsoft.com/office/powerpoint/2010/main" val="19889212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5677</TotalTime>
  <Words>2201</Words>
  <Application>Microsoft Office PowerPoint</Application>
  <PresentationFormat>Widescreen</PresentationFormat>
  <Paragraphs>345</Paragraphs>
  <Slides>61</Slides>
  <Notes>20</Notes>
  <HiddenSlides>2</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6" baseType="lpstr">
      <vt:lpstr>Arial</vt:lpstr>
      <vt:lpstr>Arial</vt:lpstr>
      <vt:lpstr>Calibri</vt:lpstr>
      <vt:lpstr>Consolas</vt:lpstr>
      <vt:lpstr>Corbel</vt:lpstr>
      <vt:lpstr>Nokia Pure Headline Light</vt:lpstr>
      <vt:lpstr>Nokia Pure Text</vt:lpstr>
      <vt:lpstr>Segoe Semibold</vt:lpstr>
      <vt:lpstr>Segoe UI</vt:lpstr>
      <vt:lpstr>Segoe UI Light</vt:lpstr>
      <vt:lpstr>Segoe UI Semibold</vt:lpstr>
      <vt:lpstr>Segoe UI Symbol</vt:lpstr>
      <vt:lpstr>Wingdings</vt:lpstr>
      <vt:lpstr>Тема Office</vt:lpstr>
      <vt:lpstr>think-cell Slide</vt:lpstr>
      <vt:lpstr>Running Linux in Azure and other cool things</vt:lpstr>
      <vt:lpstr>Topics:</vt:lpstr>
      <vt:lpstr>PowerPoint Presentation</vt:lpstr>
      <vt:lpstr>PowerPoint Presentation</vt:lpstr>
      <vt:lpstr>Microsoft Azure : 13 datacenter locations, including China</vt:lpstr>
      <vt:lpstr>PowerPoint Presentation</vt:lpstr>
      <vt:lpstr>Latency in Europe </vt:lpstr>
      <vt:lpstr>Global Azure Content Delivery Network</vt:lpstr>
      <vt:lpstr>PowerPoint Presentation</vt:lpstr>
      <vt:lpstr>PowerPoint Presentation</vt:lpstr>
      <vt:lpstr>Case studies</vt:lpstr>
      <vt:lpstr>PowerPoint Presentation</vt:lpstr>
      <vt:lpstr>PowerPoint Presentation</vt:lpstr>
      <vt:lpstr>We have changed as a company and have become more OPEN</vt:lpstr>
      <vt:lpstr>Lucian demo and slides</vt:lpstr>
      <vt:lpstr>Scaling PHP applications using Azure Websites</vt:lpstr>
      <vt:lpstr>Azure Websites overview</vt:lpstr>
      <vt:lpstr>Azure Websites architecture</vt:lpstr>
      <vt:lpstr>Application deployment using Git</vt:lpstr>
      <vt:lpstr>Scaling your application</vt:lpstr>
      <vt:lpstr>Example PHP application scaling</vt:lpstr>
      <vt:lpstr>Good practices</vt:lpstr>
      <vt:lpstr>Azure Traffic Manager demo</vt:lpstr>
      <vt:lpstr>Traffic Manager –  how it works ?</vt:lpstr>
      <vt:lpstr>PowerPoint Presentation</vt:lpstr>
      <vt:lpstr>Use Azure as disaster  recovery for your site</vt:lpstr>
      <vt:lpstr>Yes, it works!!!!</vt:lpstr>
      <vt:lpstr>PowerPoint Presentation</vt:lpstr>
      <vt:lpstr>Thomas Conte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Thomas Conte slides </vt:lpstr>
      <vt:lpstr>Live demo with Traffic Manager</vt:lpstr>
      <vt:lpstr>Your own linux in Azure ?</vt:lpstr>
      <vt:lpstr>Nokia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Linux in Azure and other cool things</dc:title>
  <dc:creator>Alexey Bokov</dc:creator>
  <cp:lastModifiedBy>Alexey Bokov</cp:lastModifiedBy>
  <cp:revision>54</cp:revision>
  <dcterms:created xsi:type="dcterms:W3CDTF">2014-06-03T16:21:13Z</dcterms:created>
  <dcterms:modified xsi:type="dcterms:W3CDTF">2014-06-12T07:16:28Z</dcterms:modified>
</cp:coreProperties>
</file>